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embeddings/oleObject1.bin" ContentType="application/vnd.openxmlformats-officedocument.oleObject"/>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embeddings/oleObject2.bin" ContentType="application/vnd.openxmlformats-officedocument.oleObject"/>
  <Override PartName="/ppt/tags/tag6.xml" ContentType="application/vnd.openxmlformats-officedocument.presentationml.tags+xml"/>
  <Override PartName="/ppt/tags/tag7.xml" ContentType="application/vnd.openxmlformats-officedocument.presentationml.tags+xml"/>
  <Override PartName="/ppt/embeddings/oleObject3.bin" ContentType="application/vnd.openxmlformats-officedocument.oleObject"/>
  <Override PartName="/ppt/tags/tag8.xml" ContentType="application/vnd.openxmlformats-officedocument.presentationml.tags+xml"/>
  <Override PartName="/ppt/tags/tag9.xml" ContentType="application/vnd.openxmlformats-officedocument.presentationml.tags+xml"/>
  <Override PartName="/ppt/embeddings/oleObject4.bin" ContentType="application/vnd.openxmlformats-officedocument.oleObject"/>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embeddings/oleObject5.bin" ContentType="application/vnd.openxmlformats-officedocument.oleObject"/>
  <Override PartName="/ppt/tags/tag12.xml" ContentType="application/vnd.openxmlformats-officedocument.presentationml.tags+xml"/>
  <Override PartName="/ppt/tags/tag13.xml" ContentType="application/vnd.openxmlformats-officedocument.presentationml.tags+xml"/>
  <Override PartName="/ppt/embeddings/oleObject6.bin" ContentType="application/vnd.openxmlformats-officedocument.oleObject"/>
  <Override PartName="/ppt/charts/chart1.xml" ContentType="application/vnd.openxmlformats-officedocument.drawingml.chart+xml"/>
  <Override PartName="/ppt/tags/tag14.xml" ContentType="application/vnd.openxmlformats-officedocument.presentationml.tags+xml"/>
  <Override PartName="/ppt/tags/tag15.xml" ContentType="application/vnd.openxmlformats-officedocument.presentationml.tags+xml"/>
  <Override PartName="/ppt/embeddings/oleObject7.bin" ContentType="application/vnd.openxmlformats-officedocument.oleObject"/>
  <Override PartName="/ppt/tags/tag16.xml" ContentType="application/vnd.openxmlformats-officedocument.presentationml.tags+xml"/>
  <Override PartName="/ppt/tags/tag17.xml" ContentType="application/vnd.openxmlformats-officedocument.presentationml.tags+xml"/>
  <Override PartName="/ppt/embeddings/oleObject8.bin" ContentType="application/vnd.openxmlformats-officedocument.oleObject"/>
  <Override PartName="/ppt/charts/chart2.xml" ContentType="application/vnd.openxmlformats-officedocument.drawingml.chart+xml"/>
  <Override PartName="/ppt/tags/tag18.xml" ContentType="application/vnd.openxmlformats-officedocument.presentationml.tags+xml"/>
  <Override PartName="/ppt/tags/tag19.xml" ContentType="application/vnd.openxmlformats-officedocument.presentationml.tags+xml"/>
  <Override PartName="/ppt/embeddings/oleObject9.bin" ContentType="application/vnd.openxmlformats-officedocument.oleObject"/>
  <Override PartName="/ppt/charts/chart3.xml" ContentType="application/vnd.openxmlformats-officedocument.drawingml.chart+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embeddings/oleObject10.bin" ContentType="application/vnd.openxmlformats-officedocument.oleObject"/>
  <Override PartName="/ppt/tags/tag22.xml" ContentType="application/vnd.openxmlformats-officedocument.presentationml.tags+xml"/>
  <Override PartName="/ppt/tags/tag23.xml" ContentType="application/vnd.openxmlformats-officedocument.presentationml.tags+xml"/>
  <Override PartName="/ppt/embeddings/oleObject11.bin" ContentType="application/vnd.openxmlformats-officedocument.oleObject"/>
  <Override PartName="/ppt/charts/chart4.xml" ContentType="application/vnd.openxmlformats-officedocument.drawingml.chart+xml"/>
  <Override PartName="/ppt/charts/chart5.xml" ContentType="application/vnd.openxmlformats-officedocument.drawingml.chart+xml"/>
  <Override PartName="/ppt/tags/tag24.xml" ContentType="application/vnd.openxmlformats-officedocument.presentationml.tags+xml"/>
  <Override PartName="/ppt/tags/tag25.xml" ContentType="application/vnd.openxmlformats-officedocument.presentationml.tags+xml"/>
  <Override PartName="/ppt/embeddings/oleObject12.bin" ContentType="application/vnd.openxmlformats-officedocument.oleObject"/>
  <Override PartName="/ppt/charts/chart6.xml" ContentType="application/vnd.openxmlformats-officedocument.drawingml.chart+xml"/>
  <Override PartName="/ppt/tags/tag26.xml" ContentType="application/vnd.openxmlformats-officedocument.presentationml.tags+xml"/>
  <Override PartName="/ppt/tags/tag27.xml" ContentType="application/vnd.openxmlformats-officedocument.presentationml.tags+xml"/>
  <Override PartName="/ppt/embeddings/oleObject13.bin" ContentType="application/vnd.openxmlformats-officedocument.oleObject"/>
  <Override PartName="/ppt/charts/chart7.xml" ContentType="application/vnd.openxmlformats-officedocument.drawingml.chart+xml"/>
  <Override PartName="/ppt/tags/tag28.xml" ContentType="application/vnd.openxmlformats-officedocument.presentationml.tags+xml"/>
  <Override PartName="/ppt/tags/tag29.xml" ContentType="application/vnd.openxmlformats-officedocument.presentationml.tags+xml"/>
  <Override PartName="/ppt/embeddings/oleObject14.bin" ContentType="application/vnd.openxmlformats-officedocument.oleObject"/>
  <Override PartName="/ppt/charts/chart8.xml" ContentType="application/vnd.openxmlformats-officedocument.drawingml.chart+xml"/>
  <Override PartName="/ppt/tags/tag30.xml" ContentType="application/vnd.openxmlformats-officedocument.presentationml.tags+xml"/>
  <Override PartName="/ppt/tags/tag31.xml" ContentType="application/vnd.openxmlformats-officedocument.presentationml.tags+xml"/>
  <Override PartName="/ppt/notesSlides/notesSlide4.xml" ContentType="application/vnd.openxmlformats-officedocument.presentationml.notesSlide+xml"/>
  <Override PartName="/ppt/embeddings/oleObject15.bin" ContentType="application/vnd.openxmlformats-officedocument.oleObject"/>
  <Override PartName="/ppt/charts/chart9.xml" ContentType="application/vnd.openxmlformats-officedocument.drawingml.chart+xml"/>
  <Override PartName="/ppt/tags/tag32.xml" ContentType="application/vnd.openxmlformats-officedocument.presentationml.tags+xml"/>
  <Override PartName="/ppt/tags/tag33.xml" ContentType="application/vnd.openxmlformats-officedocument.presentationml.tags+xml"/>
  <Override PartName="/ppt/embeddings/oleObject16.bin" ContentType="application/vnd.openxmlformats-officedocument.oleObject"/>
  <Override PartName="/ppt/charts/chart10.xml" ContentType="application/vnd.openxmlformats-officedocument.drawingml.chart+xml"/>
  <Override PartName="/ppt/tags/tag34.xml" ContentType="application/vnd.openxmlformats-officedocument.presentationml.tags+xml"/>
  <Override PartName="/ppt/tags/tag35.xml" ContentType="application/vnd.openxmlformats-officedocument.presentationml.tags+xml"/>
  <Override PartName="/ppt/embeddings/oleObject17.bin" ContentType="application/vnd.openxmlformats-officedocument.oleObject"/>
  <Override PartName="/ppt/charts/chart11.xml" ContentType="application/vnd.openxmlformats-officedocument.drawingml.chart+xml"/>
  <Override PartName="/ppt/tags/tag36.xml" ContentType="application/vnd.openxmlformats-officedocument.presentationml.tags+xml"/>
  <Override PartName="/ppt/tags/tag37.xml" ContentType="application/vnd.openxmlformats-officedocument.presentationml.tags+xml"/>
  <Override PartName="/ppt/notesSlides/notesSlide5.xml" ContentType="application/vnd.openxmlformats-officedocument.presentationml.notesSlide+xml"/>
  <Override PartName="/ppt/embeddings/oleObject18.bin" ContentType="application/vnd.openxmlformats-officedocument.oleObject"/>
  <Override PartName="/ppt/tags/tag38.xml" ContentType="application/vnd.openxmlformats-officedocument.presentationml.tags+xml"/>
  <Override PartName="/ppt/embeddings/oleObject19.bin" ContentType="application/vnd.openxmlformats-officedocument.oleObject"/>
  <Override PartName="/ppt/tags/tag39.xml" ContentType="application/vnd.openxmlformats-officedocument.presentationml.tags+xml"/>
  <Override PartName="/ppt/tags/tag40.xml" ContentType="application/vnd.openxmlformats-officedocument.presentationml.tags+xml"/>
  <Override PartName="/ppt/embeddings/oleObject20.bin" ContentType="application/vnd.openxmlformats-officedocument.oleObject"/>
  <Override PartName="/ppt/charts/chart12.xml" ContentType="application/vnd.openxmlformats-officedocument.drawingml.chart+xml"/>
  <Override PartName="/ppt/tags/tag41.xml" ContentType="application/vnd.openxmlformats-officedocument.presentationml.tags+xml"/>
  <Override PartName="/ppt/tags/tag42.xml" ContentType="application/vnd.openxmlformats-officedocument.presentationml.tags+xml"/>
  <Override PartName="/ppt/embeddings/oleObject21.bin" ContentType="application/vnd.openxmlformats-officedocument.oleObject"/>
  <Override PartName="/ppt/charts/chart13.xml" ContentType="application/vnd.openxmlformats-officedocument.drawingml.chart+xml"/>
  <Override PartName="/ppt/drawings/drawing1.xml" ContentType="application/vnd.openxmlformats-officedocument.drawingml.chartshapes+xml"/>
  <Override PartName="/ppt/tags/tag43.xml" ContentType="application/vnd.openxmlformats-officedocument.presentationml.tags+xml"/>
  <Override PartName="/ppt/tags/tag44.xml" ContentType="application/vnd.openxmlformats-officedocument.presentationml.tags+xml"/>
  <Override PartName="/ppt/notesSlides/notesSlide6.xml" ContentType="application/vnd.openxmlformats-officedocument.presentationml.notesSlide+xml"/>
  <Override PartName="/ppt/embeddings/oleObject22.bin" ContentType="application/vnd.openxmlformats-officedocument.oleObject"/>
  <Override PartName="/ppt/charts/chart14.xml" ContentType="application/vnd.openxmlformats-officedocument.drawingml.chart+xml"/>
  <Override PartName="/ppt/tags/tag45.xml" ContentType="application/vnd.openxmlformats-officedocument.presentationml.tags+xml"/>
  <Override PartName="/ppt/tags/tag46.xml" ContentType="application/vnd.openxmlformats-officedocument.presentationml.tags+xml"/>
  <Override PartName="/ppt/notesSlides/notesSlide7.xml" ContentType="application/vnd.openxmlformats-officedocument.presentationml.notesSlide+xml"/>
  <Override PartName="/ppt/embeddings/oleObject23.bin" ContentType="application/vnd.openxmlformats-officedocument.oleObject"/>
  <Override PartName="/ppt/charts/chart15.xml" ContentType="application/vnd.openxmlformats-officedocument.drawingml.chart+xml"/>
  <Override PartName="/ppt/tags/tag47.xml" ContentType="application/vnd.openxmlformats-officedocument.presentationml.tags+xml"/>
  <Override PartName="/ppt/embeddings/oleObject24.bin" ContentType="application/vnd.openxmlformats-officedocument.oleObject"/>
  <Override PartName="/ppt/tags/tag48.xml" ContentType="application/vnd.openxmlformats-officedocument.presentationml.tags+xml"/>
  <Override PartName="/ppt/tags/tag49.xml" ContentType="application/vnd.openxmlformats-officedocument.presentationml.tags+xml"/>
  <Override PartName="/ppt/embeddings/oleObject25.bin" ContentType="application/vnd.openxmlformats-officedocument.oleObject"/>
  <Override PartName="/ppt/charts/chart16.xml" ContentType="application/vnd.openxmlformats-officedocument.drawingml.chart+xml"/>
  <Override PartName="/ppt/tags/tag50.xml" ContentType="application/vnd.openxmlformats-officedocument.presentationml.tags+xml"/>
  <Override PartName="/ppt/tags/tag51.xml" ContentType="application/vnd.openxmlformats-officedocument.presentationml.tags+xml"/>
  <Override PartName="/ppt/notesSlides/notesSlide8.xml" ContentType="application/vnd.openxmlformats-officedocument.presentationml.notesSlide+xml"/>
  <Override PartName="/ppt/embeddings/oleObject26.bin" ContentType="application/vnd.openxmlformats-officedocument.oleObject"/>
  <Override PartName="/ppt/charts/chart17.xml" ContentType="application/vnd.openxmlformats-officedocument.drawingml.chart+xml"/>
  <Override PartName="/ppt/tags/tag52.xml" ContentType="application/vnd.openxmlformats-officedocument.presentationml.tags+xml"/>
  <Override PartName="/ppt/tags/tag53.xml" ContentType="application/vnd.openxmlformats-officedocument.presentationml.tags+xml"/>
  <Override PartName="/ppt/notesSlides/notesSlide9.xml" ContentType="application/vnd.openxmlformats-officedocument.presentationml.notesSlide+xml"/>
  <Override PartName="/ppt/embeddings/oleObject27.bin" ContentType="application/vnd.openxmlformats-officedocument.oleObject"/>
  <Override PartName="/ppt/charts/chart18.xml" ContentType="application/vnd.openxmlformats-officedocument.drawingml.chart+xml"/>
  <Override PartName="/ppt/tags/tag54.xml" ContentType="application/vnd.openxmlformats-officedocument.presentationml.tags+xml"/>
  <Override PartName="/ppt/tags/tag55.xml" ContentType="application/vnd.openxmlformats-officedocument.presentationml.tags+xml"/>
  <Override PartName="/ppt/notesSlides/notesSlide10.xml" ContentType="application/vnd.openxmlformats-officedocument.presentationml.notesSlide+xml"/>
  <Override PartName="/ppt/embeddings/oleObject28.bin" ContentType="application/vnd.openxmlformats-officedocument.oleObject"/>
  <Override PartName="/ppt/charts/chart19.xml" ContentType="application/vnd.openxmlformats-officedocument.drawingml.chart+xml"/>
  <Override PartName="/ppt/tags/tag56.xml" ContentType="application/vnd.openxmlformats-officedocument.presentationml.tags+xml"/>
  <Override PartName="/ppt/tags/tag57.xml" ContentType="application/vnd.openxmlformats-officedocument.presentationml.tags+xml"/>
  <Override PartName="/ppt/embeddings/oleObject29.bin" ContentType="application/vnd.openxmlformats-officedocument.oleObject"/>
  <Override PartName="/ppt/tags/tag58.xml" ContentType="application/vnd.openxmlformats-officedocument.presentationml.tags+xml"/>
  <Override PartName="/ppt/embeddings/oleObject30.bin" ContentType="application/vnd.openxmlformats-officedocument.oleObject"/>
  <Override PartName="/ppt/tags/tag59.xml" ContentType="application/vnd.openxmlformats-officedocument.presentationml.tags+xml"/>
  <Override PartName="/ppt/tags/tag60.xml" ContentType="application/vnd.openxmlformats-officedocument.presentationml.tags+xml"/>
  <Override PartName="/ppt/embeddings/oleObject31.bin" ContentType="application/vnd.openxmlformats-officedocument.oleObject"/>
  <Override PartName="/ppt/charts/chart20.xml" ContentType="application/vnd.openxmlformats-officedocument.drawingml.chart+xml"/>
  <Override PartName="/ppt/tags/tag61.xml" ContentType="application/vnd.openxmlformats-officedocument.presentationml.tags+xml"/>
  <Override PartName="/ppt/tags/tag62.xml" ContentType="application/vnd.openxmlformats-officedocument.presentationml.tags+xml"/>
  <Override PartName="/ppt/embeddings/oleObject32.bin" ContentType="application/vnd.openxmlformats-officedocument.oleObject"/>
  <Override PartName="/ppt/charts/chart21.xml" ContentType="application/vnd.openxmlformats-officedocument.drawingml.chart+xml"/>
  <Override PartName="/ppt/tags/tag63.xml" ContentType="application/vnd.openxmlformats-officedocument.presentationml.tags+xml"/>
  <Override PartName="/ppt/tags/tag64.xml" ContentType="application/vnd.openxmlformats-officedocument.presentationml.tags+xml"/>
  <Override PartName="/ppt/embeddings/oleObject33.bin" ContentType="application/vnd.openxmlformats-officedocument.oleObject"/>
  <Override PartName="/ppt/charts/chart22.xml" ContentType="application/vnd.openxmlformats-officedocument.drawingml.chart+xml"/>
  <Override PartName="/ppt/tags/tag65.xml" ContentType="application/vnd.openxmlformats-officedocument.presentationml.tags+xml"/>
  <Override PartName="/ppt/tags/tag66.xml" ContentType="application/vnd.openxmlformats-officedocument.presentationml.tags+xml"/>
  <Override PartName="/ppt/embeddings/oleObject34.bin" ContentType="application/vnd.openxmlformats-officedocument.oleObject"/>
  <Override PartName="/ppt/charts/chart23.xml" ContentType="application/vnd.openxmlformats-officedocument.drawingml.chart+xml"/>
  <Override PartName="/ppt/tags/tag67.xml" ContentType="application/vnd.openxmlformats-officedocument.presentationml.tags+xml"/>
  <Override PartName="/ppt/tags/tag68.xml" ContentType="application/vnd.openxmlformats-officedocument.presentationml.tags+xml"/>
  <Override PartName="/ppt/embeddings/oleObject35.bin" ContentType="application/vnd.openxmlformats-officedocument.oleObject"/>
  <Override PartName="/ppt/charts/chart24.xml" ContentType="application/vnd.openxmlformats-officedocument.drawingml.chart+xml"/>
  <Override PartName="/ppt/tags/tag69.xml" ContentType="application/vnd.openxmlformats-officedocument.presentationml.tags+xml"/>
  <Override PartName="/ppt/tags/tag70.xml" ContentType="application/vnd.openxmlformats-officedocument.presentationml.tags+xml"/>
  <Override PartName="/ppt/embeddings/oleObject36.bin" ContentType="application/vnd.openxmlformats-officedocument.oleObject"/>
  <Override PartName="/ppt/charts/chart25.xml" ContentType="application/vnd.openxmlformats-officedocument.drawingml.chart+xml"/>
  <Override PartName="/ppt/tags/tag71.xml" ContentType="application/vnd.openxmlformats-officedocument.presentationml.tags+xml"/>
  <Override PartName="/ppt/embeddings/oleObject37.bin" ContentType="application/vnd.openxmlformats-officedocument.oleObject"/>
  <Override PartName="/ppt/tags/tag72.xml" ContentType="application/vnd.openxmlformats-officedocument.presentationml.tags+xml"/>
  <Override PartName="/ppt/tags/tag73.xml" ContentType="application/vnd.openxmlformats-officedocument.presentationml.tags+xml"/>
  <Override PartName="/ppt/embeddings/oleObject38.bin" ContentType="application/vnd.openxmlformats-officedocument.oleObject"/>
  <Override PartName="/ppt/charts/chart26.xml" ContentType="application/vnd.openxmlformats-officedocument.drawingml.chart+xml"/>
  <Override PartName="/ppt/tags/tag74.xml" ContentType="application/vnd.openxmlformats-officedocument.presentationml.tags+xml"/>
  <Override PartName="/ppt/tags/tag75.xml" ContentType="application/vnd.openxmlformats-officedocument.presentationml.tags+xml"/>
  <Override PartName="/ppt/embeddings/oleObject39.bin" ContentType="application/vnd.openxmlformats-officedocument.oleObject"/>
  <Override PartName="/ppt/charts/chart27.xml" ContentType="application/vnd.openxmlformats-officedocument.drawingml.chart+xml"/>
  <Override PartName="/ppt/tags/tag76.xml" ContentType="application/vnd.openxmlformats-officedocument.presentationml.tags+xml"/>
  <Override PartName="/ppt/tags/tag77.xml" ContentType="application/vnd.openxmlformats-officedocument.presentationml.tags+xml"/>
  <Override PartName="/ppt/notesSlides/notesSlide11.xml" ContentType="application/vnd.openxmlformats-officedocument.presentationml.notesSlide+xml"/>
  <Override PartName="/ppt/embeddings/oleObject40.bin" ContentType="application/vnd.openxmlformats-officedocument.oleObject"/>
  <Override PartName="/ppt/charts/chart28.xml" ContentType="application/vnd.openxmlformats-officedocument.drawingml.chart+xml"/>
  <Override PartName="/ppt/tags/tag78.xml" ContentType="application/vnd.openxmlformats-officedocument.presentationml.tags+xml"/>
  <Override PartName="/ppt/tags/tag79.xml" ContentType="application/vnd.openxmlformats-officedocument.presentationml.tags+xml"/>
  <Override PartName="/ppt/embeddings/oleObject41.bin" ContentType="application/vnd.openxmlformats-officedocument.oleObject"/>
  <Override PartName="/ppt/charts/chart29.xml" ContentType="application/vnd.openxmlformats-officedocument.drawingml.chart+xml"/>
  <Override PartName="/ppt/tags/tag80.xml" ContentType="application/vnd.openxmlformats-officedocument.presentationml.tags+xml"/>
  <Override PartName="/ppt/tags/tag81.xml" ContentType="application/vnd.openxmlformats-officedocument.presentationml.tags+xml"/>
  <Override PartName="/ppt/embeddings/oleObject42.bin" ContentType="application/vnd.openxmlformats-officedocument.oleObject"/>
  <Override PartName="/ppt/charts/chart3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800" r:id="rId1"/>
  </p:sldMasterIdLst>
  <p:notesMasterIdLst>
    <p:notesMasterId r:id="rId46"/>
  </p:notesMasterIdLst>
  <p:sldIdLst>
    <p:sldId id="300" r:id="rId2"/>
    <p:sldId id="301" r:id="rId3"/>
    <p:sldId id="302" r:id="rId4"/>
    <p:sldId id="310" r:id="rId5"/>
    <p:sldId id="408" r:id="rId6"/>
    <p:sldId id="343" r:id="rId7"/>
    <p:sldId id="344" r:id="rId8"/>
    <p:sldId id="336" r:id="rId9"/>
    <p:sldId id="275" r:id="rId10"/>
    <p:sldId id="404" r:id="rId11"/>
    <p:sldId id="351" r:id="rId12"/>
    <p:sldId id="276" r:id="rId13"/>
    <p:sldId id="339" r:id="rId14"/>
    <p:sldId id="346" r:id="rId15"/>
    <p:sldId id="412" r:id="rId16"/>
    <p:sldId id="415" r:id="rId17"/>
    <p:sldId id="349" r:id="rId18"/>
    <p:sldId id="348" r:id="rId19"/>
    <p:sldId id="417" r:id="rId20"/>
    <p:sldId id="409" r:id="rId21"/>
    <p:sldId id="418" r:id="rId22"/>
    <p:sldId id="387" r:id="rId23"/>
    <p:sldId id="388" r:id="rId24"/>
    <p:sldId id="399" r:id="rId25"/>
    <p:sldId id="401" r:id="rId26"/>
    <p:sldId id="419" r:id="rId27"/>
    <p:sldId id="380" r:id="rId28"/>
    <p:sldId id="381" r:id="rId29"/>
    <p:sldId id="403" r:id="rId30"/>
    <p:sldId id="402" r:id="rId31"/>
    <p:sldId id="411" r:id="rId32"/>
    <p:sldId id="413" r:id="rId33"/>
    <p:sldId id="364" r:id="rId34"/>
    <p:sldId id="365" r:id="rId35"/>
    <p:sldId id="366" r:id="rId36"/>
    <p:sldId id="367" r:id="rId37"/>
    <p:sldId id="369" r:id="rId38"/>
    <p:sldId id="371" r:id="rId39"/>
    <p:sldId id="414" r:id="rId40"/>
    <p:sldId id="398" r:id="rId41"/>
    <p:sldId id="393" r:id="rId42"/>
    <p:sldId id="395" r:id="rId43"/>
    <p:sldId id="396" r:id="rId44"/>
    <p:sldId id="397" r:id="rId45"/>
  </p:sldIdLst>
  <p:sldSz cx="12192000" cy="6858000"/>
  <p:notesSz cx="6805613" cy="99441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gendra, Ramya" initials="LR"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E6E6E6"/>
    <a:srgbClr val="FE8A12"/>
    <a:srgbClr val="CBE0F3"/>
    <a:srgbClr val="CBF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92422" autoAdjust="0"/>
  </p:normalViewPr>
  <p:slideViewPr>
    <p:cSldViewPr snapToGrid="0">
      <p:cViewPr varScale="1">
        <p:scale>
          <a:sx n="80" d="100"/>
          <a:sy n="80" d="100"/>
        </p:scale>
        <p:origin x="782" y="58"/>
      </p:cViewPr>
      <p:guideLst/>
    </p:cSldViewPr>
  </p:slideViewPr>
  <p:notesTextViewPr>
    <p:cViewPr>
      <p:scale>
        <a:sx n="1" d="1"/>
        <a:sy n="1" d="1"/>
      </p:scale>
      <p:origin x="0" y="0"/>
    </p:cViewPr>
  </p:notesTextViewPr>
  <p:sorterViewPr>
    <p:cViewPr varScale="1">
      <p:scale>
        <a:sx n="1" d="1"/>
        <a:sy n="1" d="1"/>
      </p:scale>
      <p:origin x="0" y="1116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notesMaster" Target="notesMasters/notesMaster1.xml"/><Relationship Id="rId47" Type="http://schemas.openxmlformats.org/officeDocument/2006/relationships/printerSettings" Target="printerSettings/printerSettings1.bin"/><Relationship Id="rId48" Type="http://schemas.openxmlformats.org/officeDocument/2006/relationships/tags" Target="tags/tag1.xml"/><Relationship Id="rId49" Type="http://schemas.openxmlformats.org/officeDocument/2006/relationships/commentAuthors" Target="commentAuthor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Sheet13.xlsx"/><Relationship Id="rId2" Type="http://schemas.openxmlformats.org/officeDocument/2006/relationships/chartUserShapes" Target="../drawings/drawing1.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Sheet30.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670323914330016"/>
          <c:y val="0.0307347166575478"/>
          <c:w val="0.917507784266266"/>
          <c:h val="0.638742076751556"/>
        </c:manualLayout>
      </c:layout>
      <c:barChart>
        <c:barDir val="col"/>
        <c:grouping val="stacked"/>
        <c:varyColors val="0"/>
        <c:ser>
          <c:idx val="0"/>
          <c:order val="0"/>
          <c:tx>
            <c:strRef>
              <c:f>Sheet1!$B$1</c:f>
              <c:strCache>
                <c:ptCount val="1"/>
                <c:pt idx="0">
                  <c:v>2015</c:v>
                </c:pt>
              </c:strCache>
            </c:strRef>
          </c:tx>
          <c:spPr>
            <a:solidFill>
              <a:schemeClr val="accent3"/>
            </a:solidFill>
            <a:ln w="1399">
              <a:solidFill>
                <a:schemeClr val="accent3"/>
              </a:solidFill>
              <a:prstDash val="solid"/>
            </a:ln>
          </c:spPr>
          <c:invertIfNegative val="0"/>
          <c:dPt>
            <c:idx val="27"/>
            <c:invertIfNegative val="0"/>
            <c:bubble3D val="0"/>
            <c:spPr>
              <a:pattFill prst="pct60">
                <a:fgClr>
                  <a:schemeClr val="accent3"/>
                </a:fgClr>
                <a:bgClr>
                  <a:schemeClr val="bg1"/>
                </a:bgClr>
              </a:pattFill>
              <a:ln w="1399">
                <a:solidFill>
                  <a:schemeClr val="accent3"/>
                </a:solidFill>
                <a:prstDash val="solid"/>
              </a:ln>
            </c:spPr>
            <c:extLst xmlns:c16r2="http://schemas.microsoft.com/office/drawing/2015/06/chart">
              <c:ext xmlns:c16="http://schemas.microsoft.com/office/drawing/2014/chart" uri="{C3380CC4-5D6E-409C-BE32-E72D297353CC}">
                <c16:uniqueId val="{00000003-F275-4099-9C69-7EE1B6C3E456}"/>
              </c:ext>
            </c:extLst>
          </c:dPt>
          <c:dLbls>
            <c:dLbl>
              <c:idx val="0"/>
              <c:layout>
                <c:manualLayout>
                  <c:x val="0.0"/>
                  <c:y val="-0.0220346303421833"/>
                </c:manualLayout>
              </c:layout>
              <c:spPr>
                <a:noFill/>
                <a:ln w="11192">
                  <a:noFill/>
                </a:ln>
              </c:spPr>
              <c:txPr>
                <a:bodyPr/>
                <a:lstStyle/>
                <a:p>
                  <a:pPr>
                    <a:defRPr sz="1058" b="0" i="0" u="none" strike="noStrike" baseline="0">
                      <a:solidFill>
                        <a:srgbClr val="000000"/>
                      </a:solidFill>
                      <a:latin typeface="Calibri"/>
                      <a:ea typeface="Calibri"/>
                      <a:cs typeface="Calibri"/>
                    </a:defRPr>
                  </a:pPr>
                  <a:endParaRPr lang="en-US"/>
                </a:p>
              </c:txPr>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D052-4F74-A687-F1B1888A8CC1}"/>
                </c:ext>
              </c:extLst>
            </c:dLbl>
            <c:spPr>
              <a:noFill/>
              <a:ln w="11192">
                <a:noFill/>
              </a:ln>
            </c:spPr>
            <c:txPr>
              <a:bodyPr wrap="square" lIns="38100" tIns="19050" rIns="38100" bIns="19050" anchor="ctr">
                <a:spAutoFit/>
              </a:bodyPr>
              <a:lstStyle/>
              <a:p>
                <a:pPr>
                  <a:defRPr sz="1058"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pt idx="27">
                  <c:v>EUROPE</c:v>
                </c:pt>
              </c:strCache>
            </c:strRef>
          </c:cat>
          <c:val>
            <c:numRef>
              <c:f>Sheet1!$B$2:$B$29</c:f>
              <c:numCache>
                <c:formatCode>General</c:formatCode>
                <c:ptCount val="28"/>
                <c:pt idx="0">
                  <c:v>0.0</c:v>
                </c:pt>
                <c:pt idx="1">
                  <c:v>3.0</c:v>
                </c:pt>
                <c:pt idx="2">
                  <c:v>10.0</c:v>
                </c:pt>
                <c:pt idx="3">
                  <c:v>7.0</c:v>
                </c:pt>
                <c:pt idx="4">
                  <c:v>12.0</c:v>
                </c:pt>
                <c:pt idx="5">
                  <c:v>12.0</c:v>
                </c:pt>
                <c:pt idx="6">
                  <c:v>11.0</c:v>
                </c:pt>
                <c:pt idx="7">
                  <c:v>16.0</c:v>
                </c:pt>
                <c:pt idx="8">
                  <c:v>13.0</c:v>
                </c:pt>
                <c:pt idx="9">
                  <c:v>15.0</c:v>
                </c:pt>
                <c:pt idx="10">
                  <c:v>21.0</c:v>
                </c:pt>
                <c:pt idx="11">
                  <c:v>26.0</c:v>
                </c:pt>
                <c:pt idx="12">
                  <c:v>23.0</c:v>
                </c:pt>
                <c:pt idx="13">
                  <c:v>25.0</c:v>
                </c:pt>
                <c:pt idx="14">
                  <c:v>26.0</c:v>
                </c:pt>
                <c:pt idx="15">
                  <c:v>32.0</c:v>
                </c:pt>
                <c:pt idx="16">
                  <c:v>31.0</c:v>
                </c:pt>
                <c:pt idx="17">
                  <c:v>31.0</c:v>
                </c:pt>
                <c:pt idx="18">
                  <c:v>32.0</c:v>
                </c:pt>
                <c:pt idx="19">
                  <c:v>32.0</c:v>
                </c:pt>
                <c:pt idx="20">
                  <c:v>34.0</c:v>
                </c:pt>
                <c:pt idx="21">
                  <c:v>36.0</c:v>
                </c:pt>
                <c:pt idx="22">
                  <c:v>38.0</c:v>
                </c:pt>
                <c:pt idx="23">
                  <c:v>38.0</c:v>
                </c:pt>
                <c:pt idx="24">
                  <c:v>39.0</c:v>
                </c:pt>
                <c:pt idx="25">
                  <c:v>38.0</c:v>
                </c:pt>
                <c:pt idx="26">
                  <c:v>40.0</c:v>
                </c:pt>
                <c:pt idx="27">
                  <c:v>45.0</c:v>
                </c:pt>
              </c:numCache>
            </c:numRef>
          </c:val>
          <c:extLst xmlns:c16r2="http://schemas.microsoft.com/office/drawing/2015/06/chart">
            <c:ext xmlns:c16="http://schemas.microsoft.com/office/drawing/2014/chart" uri="{C3380CC4-5D6E-409C-BE32-E72D297353CC}">
              <c16:uniqueId val="{00000000-0B9F-44D6-9A48-EFCF5F05FA90}"/>
            </c:ext>
          </c:extLst>
        </c:ser>
        <c:ser>
          <c:idx val="1"/>
          <c:order val="1"/>
          <c:tx>
            <c:strRef>
              <c:f>Sheet1!$C$1</c:f>
              <c:strCache>
                <c:ptCount val="1"/>
                <c:pt idx="0">
                  <c:v>2016</c:v>
                </c:pt>
              </c:strCache>
            </c:strRef>
          </c:tx>
          <c:spPr>
            <a:solidFill>
              <a:schemeClr val="accent4"/>
            </a:solidFill>
            <a:ln w="1399">
              <a:solidFill>
                <a:schemeClr val="accent4"/>
              </a:solidFill>
              <a:prstDash val="solid"/>
            </a:ln>
          </c:spPr>
          <c:invertIfNegative val="0"/>
          <c:dPt>
            <c:idx val="27"/>
            <c:invertIfNegative val="0"/>
            <c:bubble3D val="0"/>
            <c:spPr>
              <a:pattFill prst="pct60">
                <a:fgClr>
                  <a:schemeClr val="accent4"/>
                </a:fgClr>
                <a:bgClr>
                  <a:schemeClr val="bg1"/>
                </a:bgClr>
              </a:pattFill>
              <a:ln w="1399">
                <a:solidFill>
                  <a:schemeClr val="accent4"/>
                </a:solidFill>
                <a:prstDash val="solid"/>
              </a:ln>
            </c:spPr>
            <c:extLst xmlns:c16r2="http://schemas.microsoft.com/office/drawing/2015/06/chart">
              <c:ext xmlns:c16="http://schemas.microsoft.com/office/drawing/2014/chart" uri="{C3380CC4-5D6E-409C-BE32-E72D297353CC}">
                <c16:uniqueId val="{00000004-F275-4099-9C69-7EE1B6C3E456}"/>
              </c:ext>
            </c:extLst>
          </c:dPt>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B9F-44D6-9A48-EFCF5F05FA90}"/>
                </c:ext>
              </c:extLst>
            </c:dLbl>
            <c:spPr>
              <a:noFill/>
              <a:ln w="11192">
                <a:noFill/>
              </a:ln>
            </c:spPr>
            <c:txPr>
              <a:bodyPr wrap="square" lIns="38100" tIns="19050" rIns="38100" bIns="19050" anchor="ctr">
                <a:spAutoFit/>
              </a:bodyPr>
              <a:lstStyle/>
              <a:p>
                <a:pPr>
                  <a:defRPr sz="1058"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pt idx="27">
                  <c:v>EUROPE</c:v>
                </c:pt>
              </c:strCache>
            </c:strRef>
          </c:cat>
          <c:val>
            <c:numRef>
              <c:f>Sheet1!$C$2:$C$29</c:f>
              <c:numCache>
                <c:formatCode>General</c:formatCode>
                <c:ptCount val="28"/>
                <c:pt idx="0">
                  <c:v>0.0</c:v>
                </c:pt>
                <c:pt idx="1">
                  <c:v>1.0</c:v>
                </c:pt>
                <c:pt idx="2">
                  <c:v>2.0</c:v>
                </c:pt>
                <c:pt idx="3">
                  <c:v>5.0</c:v>
                </c:pt>
                <c:pt idx="4">
                  <c:v>2.0</c:v>
                </c:pt>
                <c:pt idx="5">
                  <c:v>9.0</c:v>
                </c:pt>
                <c:pt idx="6">
                  <c:v>8.0</c:v>
                </c:pt>
                <c:pt idx="7">
                  <c:v>6.0</c:v>
                </c:pt>
                <c:pt idx="8">
                  <c:v>8.0</c:v>
                </c:pt>
                <c:pt idx="9">
                  <c:v>12.0</c:v>
                </c:pt>
                <c:pt idx="10">
                  <c:v>15.0</c:v>
                </c:pt>
                <c:pt idx="11">
                  <c:v>16.0</c:v>
                </c:pt>
                <c:pt idx="12">
                  <c:v>19.0</c:v>
                </c:pt>
                <c:pt idx="13">
                  <c:v>21.0</c:v>
                </c:pt>
                <c:pt idx="14">
                  <c:v>22.0</c:v>
                </c:pt>
                <c:pt idx="15">
                  <c:v>21.0</c:v>
                </c:pt>
                <c:pt idx="16">
                  <c:v>19.0</c:v>
                </c:pt>
                <c:pt idx="17">
                  <c:v>25.0</c:v>
                </c:pt>
                <c:pt idx="18">
                  <c:v>25.0</c:v>
                </c:pt>
                <c:pt idx="19">
                  <c:v>24.0</c:v>
                </c:pt>
                <c:pt idx="20">
                  <c:v>30.0</c:v>
                </c:pt>
                <c:pt idx="21">
                  <c:v>26.0</c:v>
                </c:pt>
                <c:pt idx="22">
                  <c:v>29.0</c:v>
                </c:pt>
                <c:pt idx="23">
                  <c:v>32.0</c:v>
                </c:pt>
                <c:pt idx="24">
                  <c:v>34.0</c:v>
                </c:pt>
                <c:pt idx="25">
                  <c:v>32.0</c:v>
                </c:pt>
                <c:pt idx="26">
                  <c:v>35.0</c:v>
                </c:pt>
                <c:pt idx="27">
                  <c:v>38.0</c:v>
                </c:pt>
              </c:numCache>
            </c:numRef>
          </c:val>
          <c:extLst xmlns:c16r2="http://schemas.microsoft.com/office/drawing/2015/06/chart">
            <c:ext xmlns:c16="http://schemas.microsoft.com/office/drawing/2014/chart" uri="{C3380CC4-5D6E-409C-BE32-E72D297353CC}">
              <c16:uniqueId val="{00000002-0B9F-44D6-9A48-EFCF5F05FA90}"/>
            </c:ext>
          </c:extLst>
        </c:ser>
        <c:ser>
          <c:idx val="2"/>
          <c:order val="2"/>
          <c:tx>
            <c:strRef>
              <c:f>Sheet1!$D$1</c:f>
              <c:strCache>
                <c:ptCount val="1"/>
                <c:pt idx="0">
                  <c:v>2017</c:v>
                </c:pt>
              </c:strCache>
            </c:strRef>
          </c:tx>
          <c:spPr>
            <a:solidFill>
              <a:schemeClr val="accent1"/>
            </a:solidFill>
            <a:ln w="1399">
              <a:solidFill>
                <a:schemeClr val="accent1"/>
              </a:solidFill>
              <a:prstDash val="solid"/>
            </a:ln>
          </c:spPr>
          <c:invertIfNegative val="0"/>
          <c:dPt>
            <c:idx val="27"/>
            <c:invertIfNegative val="0"/>
            <c:bubble3D val="0"/>
            <c:spPr>
              <a:pattFill prst="pct60">
                <a:fgClr>
                  <a:schemeClr val="accent1"/>
                </a:fgClr>
                <a:bgClr>
                  <a:schemeClr val="bg1"/>
                </a:bgClr>
              </a:pattFill>
              <a:ln w="1399">
                <a:solidFill>
                  <a:schemeClr val="accent1"/>
                </a:solidFill>
                <a:prstDash val="solid"/>
              </a:ln>
            </c:spPr>
            <c:extLst xmlns:c16r2="http://schemas.microsoft.com/office/drawing/2015/06/chart">
              <c:ext xmlns:c16="http://schemas.microsoft.com/office/drawing/2014/chart" uri="{C3380CC4-5D6E-409C-BE32-E72D297353CC}">
                <c16:uniqueId val="{00000005-F275-4099-9C69-7EE1B6C3E456}"/>
              </c:ext>
            </c:extLst>
          </c:dPt>
          <c:dLbls>
            <c:spPr>
              <a:noFill/>
              <a:ln>
                <a:noFill/>
              </a:ln>
              <a:effectLst/>
            </c:spPr>
            <c:txPr>
              <a:bodyPr wrap="square" lIns="38100" tIns="19050" rIns="38100" bIns="19050" anchor="ctr">
                <a:spAutoFit/>
              </a:bodyPr>
              <a:lstStyle/>
              <a:p>
                <a:pPr>
                  <a:defRPr sz="106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pt idx="27">
                  <c:v>EUROPE</c:v>
                </c:pt>
              </c:strCache>
            </c:strRef>
          </c:cat>
          <c:val>
            <c:numRef>
              <c:f>Sheet1!$D$2:$D$29</c:f>
              <c:numCache>
                <c:formatCode>General</c:formatCode>
                <c:ptCount val="28"/>
                <c:pt idx="0">
                  <c:v>0.0</c:v>
                </c:pt>
                <c:pt idx="2">
                  <c:v>4.0</c:v>
                </c:pt>
                <c:pt idx="3">
                  <c:v>5.0</c:v>
                </c:pt>
                <c:pt idx="4">
                  <c:v>5.0</c:v>
                </c:pt>
                <c:pt idx="5">
                  <c:v>2.0</c:v>
                </c:pt>
                <c:pt idx="6">
                  <c:v>5.0</c:v>
                </c:pt>
                <c:pt idx="7">
                  <c:v>6.0</c:v>
                </c:pt>
                <c:pt idx="8">
                  <c:v>13.0</c:v>
                </c:pt>
                <c:pt idx="9">
                  <c:v>15.0</c:v>
                </c:pt>
                <c:pt idx="10">
                  <c:v>12.0</c:v>
                </c:pt>
                <c:pt idx="11">
                  <c:v>9.0</c:v>
                </c:pt>
                <c:pt idx="12">
                  <c:v>10.0</c:v>
                </c:pt>
                <c:pt idx="13">
                  <c:v>18.0</c:v>
                </c:pt>
                <c:pt idx="14">
                  <c:v>20.0</c:v>
                </c:pt>
                <c:pt idx="15">
                  <c:v>17.0</c:v>
                </c:pt>
                <c:pt idx="16">
                  <c:v>23.0</c:v>
                </c:pt>
                <c:pt idx="17">
                  <c:v>19.0</c:v>
                </c:pt>
                <c:pt idx="18">
                  <c:v>18.0</c:v>
                </c:pt>
                <c:pt idx="19">
                  <c:v>27.0</c:v>
                </c:pt>
                <c:pt idx="20">
                  <c:v>25.0</c:v>
                </c:pt>
                <c:pt idx="21">
                  <c:v>32.0</c:v>
                </c:pt>
                <c:pt idx="22">
                  <c:v>29.0</c:v>
                </c:pt>
                <c:pt idx="23">
                  <c:v>31.0</c:v>
                </c:pt>
                <c:pt idx="24">
                  <c:v>29.0</c:v>
                </c:pt>
                <c:pt idx="25">
                  <c:v>34.0</c:v>
                </c:pt>
                <c:pt idx="26">
                  <c:v>31.0</c:v>
                </c:pt>
                <c:pt idx="27">
                  <c:v>38.0</c:v>
                </c:pt>
              </c:numCache>
            </c:numRef>
          </c:val>
          <c:extLst xmlns:c16r2="http://schemas.microsoft.com/office/drawing/2015/06/chart">
            <c:ext xmlns:c16="http://schemas.microsoft.com/office/drawing/2014/chart" uri="{C3380CC4-5D6E-409C-BE32-E72D297353CC}">
              <c16:uniqueId val="{00000004-0B9F-44D6-9A48-EFCF5F05FA90}"/>
            </c:ext>
          </c:extLst>
        </c:ser>
        <c:ser>
          <c:idx val="3"/>
          <c:order val="3"/>
          <c:tx>
            <c:strRef>
              <c:f>Sheet1!$E$1</c:f>
              <c:strCache>
                <c:ptCount val="1"/>
                <c:pt idx="0">
                  <c:v>Data N/A</c:v>
                </c:pt>
              </c:strCache>
            </c:strRef>
          </c:tx>
          <c:spPr>
            <a:solidFill>
              <a:schemeClr val="bg1">
                <a:lumMod val="65000"/>
              </a:schemeClr>
            </a:solidFill>
            <a:ln w="9525">
              <a:solidFill>
                <a:schemeClr val="bg1">
                  <a:lumMod val="65000"/>
                </a:schemeClr>
              </a:solidFill>
              <a:prstDash val="solid"/>
            </a:ln>
          </c:spPr>
          <c:invertIfNegative val="0"/>
          <c:cat>
            <c:strRef>
              <c:f>Sheet1!$A$2:$A$29</c:f>
              <c:strCache>
                <c:ptCount val="28"/>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pt idx="27">
                  <c:v>EUROPE</c:v>
                </c:pt>
              </c:strCache>
            </c:strRef>
          </c:cat>
          <c:val>
            <c:numRef>
              <c:f>Sheet1!$E$2:$E$29</c:f>
              <c:numCache>
                <c:formatCode>General</c:formatCode>
                <c:ptCount val="28"/>
                <c:pt idx="1">
                  <c:v>74.0</c:v>
                </c:pt>
                <c:pt idx="3">
                  <c:v>91.0</c:v>
                </c:pt>
                <c:pt idx="8">
                  <c:v>73.0</c:v>
                </c:pt>
                <c:pt idx="12">
                  <c:v>0.0</c:v>
                </c:pt>
                <c:pt idx="15">
                  <c:v>1.0</c:v>
                </c:pt>
                <c:pt idx="19">
                  <c:v>2.0</c:v>
                </c:pt>
              </c:numCache>
            </c:numRef>
          </c:val>
          <c:extLst xmlns:c16r2="http://schemas.microsoft.com/office/drawing/2015/06/chart">
            <c:ext xmlns:c16="http://schemas.microsoft.com/office/drawing/2014/chart" uri="{C3380CC4-5D6E-409C-BE32-E72D297353CC}">
              <c16:uniqueId val="{00000005-0B9F-44D6-9A48-EFCF5F05FA90}"/>
            </c:ext>
          </c:extLst>
        </c:ser>
        <c:dLbls>
          <c:showLegendKey val="0"/>
          <c:showVal val="0"/>
          <c:showCatName val="0"/>
          <c:showSerName val="0"/>
          <c:showPercent val="0"/>
          <c:showBubbleSize val="0"/>
        </c:dLbls>
        <c:gapWidth val="107"/>
        <c:overlap val="100"/>
        <c:axId val="2067460504"/>
        <c:axId val="2067321128"/>
      </c:barChart>
      <c:lineChart>
        <c:grouping val="standard"/>
        <c:varyColors val="0"/>
        <c:ser>
          <c:idx val="4"/>
          <c:order val="4"/>
          <c:tx>
            <c:strRef>
              <c:f>Sheet1!$F$1</c:f>
              <c:strCache>
                <c:ptCount val="1"/>
                <c:pt idx="0">
                  <c:v>EMA approved</c:v>
                </c:pt>
              </c:strCache>
            </c:strRef>
          </c:tx>
          <c:spPr>
            <a:ln w="12700">
              <a:solidFill>
                <a:srgbClr val="FF0000"/>
              </a:solidFill>
              <a:prstDash val="lgDash"/>
            </a:ln>
          </c:spPr>
          <c:marker>
            <c:symbol val="none"/>
          </c:marker>
          <c:cat>
            <c:strRef>
              <c:f>Sheet1!$A$2:$A$29</c:f>
              <c:strCache>
                <c:ptCount val="28"/>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pt idx="27">
                  <c:v>EUROPE</c:v>
                </c:pt>
              </c:strCache>
            </c:strRef>
          </c:cat>
          <c:val>
            <c:numRef>
              <c:f>Sheet1!$F$2:$F$29</c:f>
              <c:numCache>
                <c:formatCode>General</c:formatCode>
                <c:ptCount val="28"/>
                <c:pt idx="0">
                  <c:v>121.0</c:v>
                </c:pt>
                <c:pt idx="1">
                  <c:v>121.0</c:v>
                </c:pt>
                <c:pt idx="2">
                  <c:v>121.0</c:v>
                </c:pt>
                <c:pt idx="3">
                  <c:v>121.0</c:v>
                </c:pt>
                <c:pt idx="4">
                  <c:v>121.0</c:v>
                </c:pt>
                <c:pt idx="5">
                  <c:v>121.0</c:v>
                </c:pt>
                <c:pt idx="6">
                  <c:v>121.0</c:v>
                </c:pt>
                <c:pt idx="7">
                  <c:v>121.0</c:v>
                </c:pt>
                <c:pt idx="8">
                  <c:v>121.0</c:v>
                </c:pt>
                <c:pt idx="9">
                  <c:v>121.0</c:v>
                </c:pt>
                <c:pt idx="10">
                  <c:v>121.0</c:v>
                </c:pt>
                <c:pt idx="11">
                  <c:v>121.0</c:v>
                </c:pt>
                <c:pt idx="12">
                  <c:v>121.0</c:v>
                </c:pt>
                <c:pt idx="13">
                  <c:v>121.0</c:v>
                </c:pt>
                <c:pt idx="14">
                  <c:v>121.0</c:v>
                </c:pt>
                <c:pt idx="15">
                  <c:v>121.0</c:v>
                </c:pt>
                <c:pt idx="16">
                  <c:v>121.0</c:v>
                </c:pt>
                <c:pt idx="17">
                  <c:v>121.0</c:v>
                </c:pt>
                <c:pt idx="18">
                  <c:v>121.0</c:v>
                </c:pt>
                <c:pt idx="19">
                  <c:v>121.0</c:v>
                </c:pt>
                <c:pt idx="20">
                  <c:v>121.0</c:v>
                </c:pt>
                <c:pt idx="21">
                  <c:v>121.0</c:v>
                </c:pt>
                <c:pt idx="22">
                  <c:v>121.0</c:v>
                </c:pt>
                <c:pt idx="23">
                  <c:v>121.0</c:v>
                </c:pt>
                <c:pt idx="24">
                  <c:v>121.0</c:v>
                </c:pt>
                <c:pt idx="25">
                  <c:v>121.0</c:v>
                </c:pt>
                <c:pt idx="26">
                  <c:v>121.0</c:v>
                </c:pt>
                <c:pt idx="27">
                  <c:v>121.0</c:v>
                </c:pt>
              </c:numCache>
            </c:numRef>
          </c:val>
          <c:smooth val="0"/>
          <c:extLst xmlns:c16r2="http://schemas.microsoft.com/office/drawing/2015/06/chart">
            <c:ext xmlns:c16="http://schemas.microsoft.com/office/drawing/2014/chart" uri="{C3380CC4-5D6E-409C-BE32-E72D297353CC}">
              <c16:uniqueId val="{00000006-F275-4099-9C69-7EE1B6C3E456}"/>
            </c:ext>
          </c:extLst>
        </c:ser>
        <c:dLbls>
          <c:showLegendKey val="0"/>
          <c:showVal val="0"/>
          <c:showCatName val="0"/>
          <c:showSerName val="0"/>
          <c:showPercent val="0"/>
          <c:showBubbleSize val="0"/>
        </c:dLbls>
        <c:marker val="1"/>
        <c:smooth val="0"/>
        <c:axId val="2067460504"/>
        <c:axId val="2067321128"/>
      </c:lineChart>
      <c:catAx>
        <c:axId val="2067460504"/>
        <c:scaling>
          <c:orientation val="minMax"/>
        </c:scaling>
        <c:delete val="0"/>
        <c:axPos val="b"/>
        <c:numFmt formatCode="General" sourceLinked="1"/>
        <c:majorTickMark val="out"/>
        <c:minorTickMark val="none"/>
        <c:tickLblPos val="nextTo"/>
        <c:spPr>
          <a:ln w="1399">
            <a:solidFill>
              <a:srgbClr val="808080"/>
            </a:solidFill>
            <a:prstDash val="solid"/>
          </a:ln>
        </c:spPr>
        <c:txPr>
          <a:bodyPr rot="-2700000" vert="horz"/>
          <a:lstStyle/>
          <a:p>
            <a:pPr>
              <a:defRPr sz="1000" b="0" i="0" u="none" strike="noStrike" baseline="0">
                <a:solidFill>
                  <a:srgbClr val="808080"/>
                </a:solidFill>
                <a:latin typeface="+mj-lt"/>
                <a:ea typeface="Calibri"/>
                <a:cs typeface="Calibri"/>
              </a:defRPr>
            </a:pPr>
            <a:endParaRPr lang="en-US"/>
          </a:p>
        </c:txPr>
        <c:crossAx val="2067321128"/>
        <c:crosses val="autoZero"/>
        <c:auto val="1"/>
        <c:lblAlgn val="ctr"/>
        <c:lblOffset val="100"/>
        <c:noMultiLvlLbl val="0"/>
      </c:catAx>
      <c:valAx>
        <c:axId val="2067321128"/>
        <c:scaling>
          <c:orientation val="minMax"/>
        </c:scaling>
        <c:delete val="0"/>
        <c:axPos val="l"/>
        <c:title>
          <c:tx>
            <c:rich>
              <a:bodyPr/>
              <a:lstStyle/>
              <a:p>
                <a:pPr>
                  <a:defRPr sz="1407" b="1" i="0" u="none" strike="noStrike" baseline="0">
                    <a:solidFill>
                      <a:srgbClr val="808080"/>
                    </a:solidFill>
                    <a:latin typeface="Calibri"/>
                    <a:ea typeface="Calibri"/>
                    <a:cs typeface="Calibri"/>
                  </a:defRPr>
                </a:pPr>
                <a:r>
                  <a:rPr lang="en-GB"/>
                  <a:t>Rate of Availability</a:t>
                </a:r>
              </a:p>
            </c:rich>
          </c:tx>
          <c:layout>
            <c:manualLayout>
              <c:xMode val="edge"/>
              <c:yMode val="edge"/>
              <c:x val="0.00677297913518386"/>
              <c:y val="0.232719483853065"/>
            </c:manualLayout>
          </c:layout>
          <c:overlay val="0"/>
          <c:spPr>
            <a:noFill/>
            <a:ln w="11192">
              <a:noFill/>
            </a:ln>
          </c:spPr>
        </c:title>
        <c:numFmt formatCode="General" sourceLinked="1"/>
        <c:majorTickMark val="out"/>
        <c:minorTickMark val="none"/>
        <c:tickLblPos val="nextTo"/>
        <c:spPr>
          <a:ln w="1399">
            <a:solidFill>
              <a:srgbClr val="808080"/>
            </a:solidFill>
            <a:prstDash val="solid"/>
          </a:ln>
        </c:spPr>
        <c:txPr>
          <a:bodyPr rot="0" vert="horz"/>
          <a:lstStyle/>
          <a:p>
            <a:pPr>
              <a:defRPr sz="794" b="0" i="0" u="none" strike="noStrike" baseline="0">
                <a:solidFill>
                  <a:srgbClr val="808080"/>
                </a:solidFill>
                <a:latin typeface="Calibri"/>
                <a:ea typeface="Calibri"/>
                <a:cs typeface="Calibri"/>
              </a:defRPr>
            </a:pPr>
            <a:endParaRPr lang="en-US"/>
          </a:p>
        </c:txPr>
        <c:crossAx val="2067460504"/>
        <c:crosses val="autoZero"/>
        <c:crossBetween val="between"/>
      </c:valAx>
      <c:spPr>
        <a:noFill/>
        <a:ln w="11201">
          <a:noFill/>
        </a:ln>
      </c:spPr>
    </c:plotArea>
    <c:legend>
      <c:legendPos val="b"/>
      <c:layout/>
      <c:overlay val="0"/>
      <c:spPr>
        <a:noFill/>
        <a:ln w="11192">
          <a:noFill/>
        </a:ln>
      </c:spPr>
      <c:txPr>
        <a:bodyPr/>
        <a:lstStyle/>
        <a:p>
          <a:pPr>
            <a:defRPr sz="1100" b="0" i="0" u="none" strike="noStrike" baseline="0">
              <a:solidFill>
                <a:srgbClr val="808080"/>
              </a:solidFill>
              <a:latin typeface="Calibri"/>
              <a:ea typeface="Calibri"/>
              <a:cs typeface="Calibri"/>
            </a:defRPr>
          </a:pPr>
          <a:endParaRPr lang="en-US"/>
        </a:p>
      </c:txPr>
    </c:legend>
    <c:plotVisOnly val="1"/>
    <c:dispBlanksAs val="gap"/>
    <c:showDLblsOverMax val="0"/>
  </c:chart>
  <c:spPr>
    <a:noFill/>
    <a:ln>
      <a:noFill/>
    </a:ln>
  </c:spPr>
  <c:txPr>
    <a:bodyPr/>
    <a:lstStyle/>
    <a:p>
      <a:pPr>
        <a:defRPr sz="1259" b="0" i="0" u="none" strike="noStrike" baseline="0">
          <a:solidFill>
            <a:srgbClr val="000000"/>
          </a:solidFill>
          <a:latin typeface="Calibri"/>
          <a:ea typeface="Calibri"/>
          <a:cs typeface="Calibri"/>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716077161717182"/>
          <c:y val="0.0238791529571969"/>
          <c:w val="0.885507839622115"/>
          <c:h val="0.68025359065202"/>
        </c:manualLayout>
      </c:layout>
      <c:barChart>
        <c:barDir val="col"/>
        <c:grouping val="clustered"/>
        <c:varyColors val="0"/>
        <c:ser>
          <c:idx val="0"/>
          <c:order val="0"/>
          <c:tx>
            <c:strRef>
              <c:f>Sheet1!$B$1</c:f>
              <c:strCache>
                <c:ptCount val="1"/>
                <c:pt idx="0">
                  <c:v>Median</c:v>
                </c:pt>
              </c:strCache>
            </c:strRef>
          </c:tx>
          <c:spPr>
            <a:solidFill>
              <a:schemeClr val="accent1"/>
            </a:solidFill>
            <a:ln w="11442">
              <a:noFill/>
            </a:ln>
          </c:spPr>
          <c:invertIfNegative val="0"/>
          <c:dPt>
            <c:idx val="12"/>
            <c:invertIfNegative val="0"/>
            <c:bubble3D val="0"/>
            <c:spPr>
              <a:pattFill prst="pct50">
                <a:fgClr>
                  <a:schemeClr val="accent1"/>
                </a:fgClr>
                <a:bgClr>
                  <a:schemeClr val="bg1"/>
                </a:bgClr>
              </a:pattFill>
              <a:ln w="11442">
                <a:noFill/>
              </a:ln>
            </c:spPr>
            <c:extLst xmlns:c16r2="http://schemas.microsoft.com/office/drawing/2015/06/chart">
              <c:ext xmlns:c16="http://schemas.microsoft.com/office/drawing/2014/chart" uri="{C3380CC4-5D6E-409C-BE32-E72D297353CC}">
                <c16:uniqueId val="{00000010-983F-432E-9039-86038C29DCBC}"/>
              </c:ext>
            </c:extLst>
          </c:dPt>
          <c:dPt>
            <c:idx val="18"/>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3-38D9-4B76-B90B-7C0504841352}"/>
              </c:ext>
            </c:extLst>
          </c:dPt>
          <c:dPt>
            <c:idx val="19"/>
            <c:invertIfNegative val="0"/>
            <c:bubble3D val="0"/>
            <c:extLst xmlns:c16r2="http://schemas.microsoft.com/office/drawing/2015/06/chart">
              <c:ext xmlns:c16="http://schemas.microsoft.com/office/drawing/2014/chart" uri="{C3380CC4-5D6E-409C-BE32-E72D297353CC}">
                <c16:uniqueId val="{00000004-38D9-4B76-B90B-7C0504841352}"/>
              </c:ext>
            </c:extLst>
          </c:dPt>
          <c:dPt>
            <c:idx val="20"/>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6-38D9-4B76-B90B-7C0504841352}"/>
              </c:ext>
            </c:extLst>
          </c:dPt>
          <c:dPt>
            <c:idx val="21"/>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7-38D9-4B76-B90B-7C0504841352}"/>
              </c:ext>
            </c:extLst>
          </c:dPt>
          <c:dPt>
            <c:idx val="22"/>
            <c:invertIfNegative val="0"/>
            <c:bubble3D val="0"/>
            <c:extLst xmlns:c16r2="http://schemas.microsoft.com/office/drawing/2015/06/chart">
              <c:ext xmlns:c16="http://schemas.microsoft.com/office/drawing/2014/chart" uri="{C3380CC4-5D6E-409C-BE32-E72D297353CC}">
                <c16:uniqueId val="{00000009-38D9-4B76-B90B-7C0504841352}"/>
              </c:ext>
            </c:extLst>
          </c:dPt>
          <c:dPt>
            <c:idx val="23"/>
            <c:invertIfNegative val="0"/>
            <c:bubble3D val="0"/>
            <c:extLst xmlns:c16r2="http://schemas.microsoft.com/office/drawing/2015/06/chart">
              <c:ext xmlns:c16="http://schemas.microsoft.com/office/drawing/2014/chart" uri="{C3380CC4-5D6E-409C-BE32-E72D297353CC}">
                <c16:uniqueId val="{0000000A-38D9-4B76-B90B-7C0504841352}"/>
              </c:ext>
            </c:extLst>
          </c:dPt>
          <c:dPt>
            <c:idx val="24"/>
            <c:invertIfNegative val="0"/>
            <c:bubble3D val="0"/>
            <c:extLst xmlns:c16r2="http://schemas.microsoft.com/office/drawing/2015/06/chart">
              <c:ext xmlns:c16="http://schemas.microsoft.com/office/drawing/2014/chart" uri="{C3380CC4-5D6E-409C-BE32-E72D297353CC}">
                <c16:uniqueId val="{0000000C-61EB-4191-82D3-742B466B5F3E}"/>
              </c:ext>
            </c:extLst>
          </c:dPt>
          <c:dPt>
            <c:idx val="25"/>
            <c:invertIfNegative val="0"/>
            <c:bubble3D val="0"/>
            <c:spPr>
              <a:solidFill>
                <a:schemeClr val="accent4"/>
              </a:solidFill>
              <a:ln w="11442">
                <a:solidFill>
                  <a:schemeClr val="accent4"/>
                </a:solidFill>
              </a:ln>
            </c:spPr>
            <c:extLst xmlns:c16r2="http://schemas.microsoft.com/office/drawing/2015/06/chart">
              <c:ext xmlns:c16="http://schemas.microsoft.com/office/drawing/2014/chart" uri="{C3380CC4-5D6E-409C-BE32-E72D297353CC}">
                <c16:uniqueId val="{0000000D-61EB-4191-82D3-742B466B5F3E}"/>
              </c:ext>
            </c:extLst>
          </c:dPt>
          <c:dPt>
            <c:idx val="26"/>
            <c:invertIfNegative val="0"/>
            <c:bubble3D val="0"/>
            <c:spPr>
              <a:solidFill>
                <a:schemeClr val="accent1"/>
              </a:solidFill>
              <a:ln w="11442">
                <a:solidFill>
                  <a:schemeClr val="accent4"/>
                </a:solidFill>
              </a:ln>
            </c:spPr>
            <c:extLst xmlns:c16r2="http://schemas.microsoft.com/office/drawing/2015/06/chart">
              <c:ext xmlns:c16="http://schemas.microsoft.com/office/drawing/2014/chart" uri="{C3380CC4-5D6E-409C-BE32-E72D297353CC}">
                <c16:uniqueId val="{0000000C-38D9-4B76-B90B-7C0504841352}"/>
              </c:ext>
            </c:extLst>
          </c:dPt>
          <c:dPt>
            <c:idx val="27"/>
            <c:invertIfNegative val="0"/>
            <c:bubble3D val="0"/>
            <c:extLst xmlns:c16r2="http://schemas.microsoft.com/office/drawing/2015/06/chart">
              <c:ext xmlns:c16="http://schemas.microsoft.com/office/drawing/2014/chart" uri="{C3380CC4-5D6E-409C-BE32-E72D297353CC}">
                <c16:uniqueId val="{00000011-61EB-4191-82D3-742B466B5F3E}"/>
              </c:ext>
            </c:extLst>
          </c:dPt>
          <c:dLbls>
            <c:numFmt formatCode="#,##0" sourceLinked="0"/>
            <c:spPr>
              <a:noFill/>
              <a:ln w="1144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Sheet1!$A$2:$A$30</c:f>
              <c:strCache>
                <c:ptCount val="27"/>
                <c:pt idx="0">
                  <c:v>Serbia</c:v>
                </c:pt>
                <c:pt idx="1">
                  <c:v>Lithuania</c:v>
                </c:pt>
                <c:pt idx="2">
                  <c:v>Poland</c:v>
                </c:pt>
                <c:pt idx="3">
                  <c:v>Portugal</c:v>
                </c:pt>
                <c:pt idx="4">
                  <c:v>Bulgaria</c:v>
                </c:pt>
                <c:pt idx="5">
                  <c:v>Estonia</c:v>
                </c:pt>
                <c:pt idx="6">
                  <c:v>France</c:v>
                </c:pt>
                <c:pt idx="7">
                  <c:v>Hungary</c:v>
                </c:pt>
                <c:pt idx="8">
                  <c:v>Croatia</c:v>
                </c:pt>
                <c:pt idx="9">
                  <c:v>Slovenia</c:v>
                </c:pt>
                <c:pt idx="10">
                  <c:v>Greece</c:v>
                </c:pt>
                <c:pt idx="11">
                  <c:v>Ireland</c:v>
                </c:pt>
                <c:pt idx="12">
                  <c:v>EU26 average*</c:v>
                </c:pt>
                <c:pt idx="13">
                  <c:v>Iceland</c:v>
                </c:pt>
                <c:pt idx="14">
                  <c:v>Belgium</c:v>
                </c:pt>
                <c:pt idx="15">
                  <c:v>Italy</c:v>
                </c:pt>
                <c:pt idx="16">
                  <c:v>Spain</c:v>
                </c:pt>
                <c:pt idx="17">
                  <c:v>Turkey</c:v>
                </c:pt>
                <c:pt idx="18">
                  <c:v>Norway</c:v>
                </c:pt>
                <c:pt idx="19">
                  <c:v>Austria</c:v>
                </c:pt>
                <c:pt idx="20">
                  <c:v>Sweden</c:v>
                </c:pt>
                <c:pt idx="21">
                  <c:v>Finland</c:v>
                </c:pt>
                <c:pt idx="22">
                  <c:v>Netherlands</c:v>
                </c:pt>
                <c:pt idx="23">
                  <c:v>UK</c:v>
                </c:pt>
                <c:pt idx="24">
                  <c:v>Switzerland</c:v>
                </c:pt>
                <c:pt idx="25">
                  <c:v>Denmark</c:v>
                </c:pt>
                <c:pt idx="26">
                  <c:v>Germany</c:v>
                </c:pt>
              </c:strCache>
            </c:strRef>
          </c:cat>
          <c:val>
            <c:numRef>
              <c:f>Sheet1!$B$2:$B$30</c:f>
              <c:numCache>
                <c:formatCode>0</c:formatCode>
                <c:ptCount val="27"/>
                <c:pt idx="0">
                  <c:v>968.5</c:v>
                </c:pt>
                <c:pt idx="1">
                  <c:v>677.0</c:v>
                </c:pt>
                <c:pt idx="2">
                  <c:v>585.0</c:v>
                </c:pt>
                <c:pt idx="3">
                  <c:v>577.0</c:v>
                </c:pt>
                <c:pt idx="4">
                  <c:v>534.0</c:v>
                </c:pt>
                <c:pt idx="5">
                  <c:v>492.0</c:v>
                </c:pt>
                <c:pt idx="6">
                  <c:v>456.5</c:v>
                </c:pt>
                <c:pt idx="7">
                  <c:v>425.0</c:v>
                </c:pt>
                <c:pt idx="8">
                  <c:v>418.0</c:v>
                </c:pt>
                <c:pt idx="9">
                  <c:v>407.0</c:v>
                </c:pt>
                <c:pt idx="10">
                  <c:v>398.0</c:v>
                </c:pt>
                <c:pt idx="11">
                  <c:v>382.0</c:v>
                </c:pt>
                <c:pt idx="12">
                  <c:v>359.0</c:v>
                </c:pt>
                <c:pt idx="13">
                  <c:v>351.5</c:v>
                </c:pt>
                <c:pt idx="14">
                  <c:v>344.0</c:v>
                </c:pt>
                <c:pt idx="15">
                  <c:v>340.0</c:v>
                </c:pt>
                <c:pt idx="16">
                  <c:v>320.0</c:v>
                </c:pt>
                <c:pt idx="17">
                  <c:v>303.0</c:v>
                </c:pt>
                <c:pt idx="18">
                  <c:v>297.0</c:v>
                </c:pt>
                <c:pt idx="19">
                  <c:v>259.0</c:v>
                </c:pt>
                <c:pt idx="20">
                  <c:v>196.0</c:v>
                </c:pt>
                <c:pt idx="21">
                  <c:v>167.0</c:v>
                </c:pt>
                <c:pt idx="22">
                  <c:v>138.0</c:v>
                </c:pt>
                <c:pt idx="23">
                  <c:v>108.5</c:v>
                </c:pt>
                <c:pt idx="24">
                  <c:v>75.0</c:v>
                </c:pt>
                <c:pt idx="25">
                  <c:v>67.0</c:v>
                </c:pt>
                <c:pt idx="26">
                  <c:v>46.5</c:v>
                </c:pt>
              </c:numCache>
            </c:numRef>
          </c:val>
          <c:extLst xmlns:c16r2="http://schemas.microsoft.com/office/drawing/2015/06/chart">
            <c:ext xmlns:c16="http://schemas.microsoft.com/office/drawing/2014/chart" uri="{C3380CC4-5D6E-409C-BE32-E72D297353CC}">
              <c16:uniqueId val="{0000000D-38D9-4B76-B90B-7C0504841352}"/>
            </c:ext>
          </c:extLst>
        </c:ser>
        <c:dLbls>
          <c:showLegendKey val="0"/>
          <c:showVal val="0"/>
          <c:showCatName val="0"/>
          <c:showSerName val="0"/>
          <c:showPercent val="0"/>
          <c:showBubbleSize val="0"/>
        </c:dLbls>
        <c:gapWidth val="150"/>
        <c:axId val="-2141589512"/>
        <c:axId val="-2141586184"/>
      </c:barChart>
      <c:catAx>
        <c:axId val="-2141589512"/>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141586184"/>
        <c:crosses val="autoZero"/>
        <c:auto val="1"/>
        <c:lblAlgn val="ctr"/>
        <c:lblOffset val="100"/>
        <c:noMultiLvlLbl val="0"/>
      </c:catAx>
      <c:valAx>
        <c:axId val="-2141586184"/>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dirty="0"/>
                  <a:t>Median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141589512"/>
        <c:crosses val="autoZero"/>
        <c:crossBetween val="between"/>
      </c:valAx>
      <c:spPr>
        <a:noFill/>
        <a:ln w="11444">
          <a:noFill/>
        </a:ln>
      </c:spPr>
    </c:plotArea>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606054905714272"/>
          <c:y val="0.0238791542035651"/>
          <c:w val="0.928522292898232"/>
          <c:h val="0.68025359065202"/>
        </c:manualLayout>
      </c:layout>
      <c:barChart>
        <c:barDir val="col"/>
        <c:grouping val="clustered"/>
        <c:varyColors val="0"/>
        <c:ser>
          <c:idx val="0"/>
          <c:order val="0"/>
          <c:tx>
            <c:strRef>
              <c:f>Sheet1!$B$1</c:f>
              <c:strCache>
                <c:ptCount val="1"/>
                <c:pt idx="0">
                  <c:v>2017 study (2014-2016)</c:v>
                </c:pt>
              </c:strCache>
            </c:strRef>
          </c:tx>
          <c:spPr>
            <a:solidFill>
              <a:schemeClr val="accent2"/>
            </a:solidFill>
            <a:ln w="11442">
              <a:noFill/>
            </a:ln>
          </c:spPr>
          <c:invertIfNegative val="0"/>
          <c:dPt>
            <c:idx val="13"/>
            <c:invertIfNegative val="0"/>
            <c:bubble3D val="0"/>
            <c:extLst xmlns:c16r2="http://schemas.microsoft.com/office/drawing/2015/06/chart">
              <c:ext xmlns:c16="http://schemas.microsoft.com/office/drawing/2014/chart" uri="{C3380CC4-5D6E-409C-BE32-E72D297353CC}">
                <c16:uniqueId val="{00000000-ECA2-4D4D-9C37-DDD6B8596C19}"/>
              </c:ext>
            </c:extLst>
          </c:dPt>
          <c:dPt>
            <c:idx val="17"/>
            <c:invertIfNegative val="0"/>
            <c:bubble3D val="0"/>
            <c:extLst xmlns:c16r2="http://schemas.microsoft.com/office/drawing/2015/06/chart">
              <c:ext xmlns:c16="http://schemas.microsoft.com/office/drawing/2014/chart" uri="{C3380CC4-5D6E-409C-BE32-E72D297353CC}">
                <c16:uniqueId val="{00000001-ECA2-4D4D-9C37-DDD6B8596C19}"/>
              </c:ext>
            </c:extLst>
          </c:dPt>
          <c:dPt>
            <c:idx val="18"/>
            <c:invertIfNegative val="0"/>
            <c:bubble3D val="0"/>
            <c:extLst xmlns:c16r2="http://schemas.microsoft.com/office/drawing/2015/06/chart">
              <c:ext xmlns:c16="http://schemas.microsoft.com/office/drawing/2014/chart" uri="{C3380CC4-5D6E-409C-BE32-E72D297353CC}">
                <c16:uniqueId val="{00000002-ECA2-4D4D-9C37-DDD6B8596C19}"/>
              </c:ext>
            </c:extLst>
          </c:dPt>
          <c:dPt>
            <c:idx val="20"/>
            <c:invertIfNegative val="0"/>
            <c:bubble3D val="0"/>
            <c:extLst xmlns:c16r2="http://schemas.microsoft.com/office/drawing/2015/06/chart">
              <c:ext xmlns:c16="http://schemas.microsoft.com/office/drawing/2014/chart" uri="{C3380CC4-5D6E-409C-BE32-E72D297353CC}">
                <c16:uniqueId val="{00000003-ECA2-4D4D-9C37-DDD6B8596C19}"/>
              </c:ext>
            </c:extLst>
          </c:dPt>
          <c:dPt>
            <c:idx val="21"/>
            <c:invertIfNegative val="0"/>
            <c:bubble3D val="0"/>
            <c:extLst xmlns:c16r2="http://schemas.microsoft.com/office/drawing/2015/06/chart">
              <c:ext xmlns:c16="http://schemas.microsoft.com/office/drawing/2014/chart" uri="{C3380CC4-5D6E-409C-BE32-E72D297353CC}">
                <c16:uniqueId val="{00000004-ECA2-4D4D-9C37-DDD6B8596C19}"/>
              </c:ext>
            </c:extLst>
          </c:dPt>
          <c:dPt>
            <c:idx val="22"/>
            <c:invertIfNegative val="0"/>
            <c:bubble3D val="0"/>
            <c:extLst xmlns:c16r2="http://schemas.microsoft.com/office/drawing/2015/06/chart">
              <c:ext xmlns:c16="http://schemas.microsoft.com/office/drawing/2014/chart" uri="{C3380CC4-5D6E-409C-BE32-E72D297353CC}">
                <c16:uniqueId val="{00000005-ECA2-4D4D-9C37-DDD6B8596C19}"/>
              </c:ext>
            </c:extLst>
          </c:dPt>
          <c:dLbls>
            <c:numFmt formatCode="#,##0" sourceLinked="0"/>
            <c:spPr>
              <a:noFill/>
              <a:ln w="11442">
                <a:noFill/>
              </a:ln>
            </c:spPr>
            <c:txPr>
              <a:bodyPr wrap="square" lIns="38100" tIns="19050" rIns="38100" bIns="19050" anchor="ctr">
                <a:spAutoFit/>
              </a:bodyPr>
              <a:lstStyle/>
              <a:p>
                <a:pPr>
                  <a:defRPr sz="6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Sheet1!$A$2:$A$24</c:f>
              <c:strCache>
                <c:ptCount val="23"/>
                <c:pt idx="0">
                  <c:v>Serbia</c:v>
                </c:pt>
                <c:pt idx="1">
                  <c:v>Lithuania</c:v>
                </c:pt>
                <c:pt idx="2">
                  <c:v>Poland</c:v>
                </c:pt>
                <c:pt idx="3">
                  <c:v>Portugal</c:v>
                </c:pt>
                <c:pt idx="4">
                  <c:v>Bulgaria</c:v>
                </c:pt>
                <c:pt idx="5">
                  <c:v>Estonia</c:v>
                </c:pt>
                <c:pt idx="6">
                  <c:v>France</c:v>
                </c:pt>
                <c:pt idx="7">
                  <c:v>Hungary</c:v>
                </c:pt>
                <c:pt idx="8">
                  <c:v>Croatia</c:v>
                </c:pt>
                <c:pt idx="9">
                  <c:v>Slovenia</c:v>
                </c:pt>
                <c:pt idx="10">
                  <c:v>Ireland</c:v>
                </c:pt>
                <c:pt idx="11">
                  <c:v>Belgium</c:v>
                </c:pt>
                <c:pt idx="12">
                  <c:v>Italy</c:v>
                </c:pt>
                <c:pt idx="13">
                  <c:v>Spain</c:v>
                </c:pt>
                <c:pt idx="14">
                  <c:v>Norway</c:v>
                </c:pt>
                <c:pt idx="15">
                  <c:v>Austria</c:v>
                </c:pt>
                <c:pt idx="16">
                  <c:v>Sweden</c:v>
                </c:pt>
                <c:pt idx="17">
                  <c:v>Finland</c:v>
                </c:pt>
                <c:pt idx="18">
                  <c:v>Netherlands</c:v>
                </c:pt>
                <c:pt idx="19">
                  <c:v>UK</c:v>
                </c:pt>
                <c:pt idx="20">
                  <c:v>Switzerland</c:v>
                </c:pt>
                <c:pt idx="21">
                  <c:v>Denmark</c:v>
                </c:pt>
                <c:pt idx="22">
                  <c:v>Germany</c:v>
                </c:pt>
              </c:strCache>
            </c:strRef>
          </c:cat>
          <c:val>
            <c:numRef>
              <c:f>Sheet1!$B$2:$B$24</c:f>
              <c:numCache>
                <c:formatCode>0</c:formatCode>
                <c:ptCount val="23"/>
                <c:pt idx="0">
                  <c:v>1021.0</c:v>
                </c:pt>
                <c:pt idx="1">
                  <c:v>525.0</c:v>
                </c:pt>
                <c:pt idx="2">
                  <c:v>638.0</c:v>
                </c:pt>
                <c:pt idx="3">
                  <c:v>601.0</c:v>
                </c:pt>
                <c:pt idx="4">
                  <c:v>534.0</c:v>
                </c:pt>
                <c:pt idx="5">
                  <c:v>383.0</c:v>
                </c:pt>
                <c:pt idx="6">
                  <c:v>460.0</c:v>
                </c:pt>
                <c:pt idx="7">
                  <c:v>387.0</c:v>
                </c:pt>
                <c:pt idx="8">
                  <c:v>429.0</c:v>
                </c:pt>
                <c:pt idx="9">
                  <c:v>454.0</c:v>
                </c:pt>
                <c:pt idx="10">
                  <c:v>282.0</c:v>
                </c:pt>
                <c:pt idx="11">
                  <c:v>378.0</c:v>
                </c:pt>
                <c:pt idx="12">
                  <c:v>343.0</c:v>
                </c:pt>
                <c:pt idx="13">
                  <c:v>347.0</c:v>
                </c:pt>
                <c:pt idx="14">
                  <c:v>235.0</c:v>
                </c:pt>
                <c:pt idx="15">
                  <c:v>288.0</c:v>
                </c:pt>
                <c:pt idx="16">
                  <c:v>216.0</c:v>
                </c:pt>
                <c:pt idx="17">
                  <c:v>0.0</c:v>
                </c:pt>
                <c:pt idx="18">
                  <c:v>163.0</c:v>
                </c:pt>
                <c:pt idx="19">
                  <c:v>44.0</c:v>
                </c:pt>
                <c:pt idx="20">
                  <c:v>56.0</c:v>
                </c:pt>
                <c:pt idx="21">
                  <c:v>73.0</c:v>
                </c:pt>
                <c:pt idx="22">
                  <c:v>51.0</c:v>
                </c:pt>
              </c:numCache>
            </c:numRef>
          </c:val>
          <c:extLst xmlns:c16r2="http://schemas.microsoft.com/office/drawing/2015/06/chart">
            <c:ext xmlns:c16="http://schemas.microsoft.com/office/drawing/2014/chart" uri="{C3380CC4-5D6E-409C-BE32-E72D297353CC}">
              <c16:uniqueId val="{00000006-ECA2-4D4D-9C37-DDD6B8596C19}"/>
            </c:ext>
          </c:extLst>
        </c:ser>
        <c:ser>
          <c:idx val="1"/>
          <c:order val="1"/>
          <c:tx>
            <c:strRef>
              <c:f>Sheet1!$C$1</c:f>
              <c:strCache>
                <c:ptCount val="1"/>
                <c:pt idx="0">
                  <c:v>2018 study (2015-2017)</c:v>
                </c:pt>
              </c:strCache>
            </c:strRef>
          </c:tx>
          <c:spPr>
            <a:solidFill>
              <a:schemeClr val="accent1"/>
            </a:solidFill>
          </c:spPr>
          <c:invertIfNegative val="0"/>
          <c:dLbls>
            <c:spPr>
              <a:noFill/>
              <a:ln>
                <a:noFill/>
              </a:ln>
              <a:effectLst/>
            </c:spPr>
            <c:txPr>
              <a:bodyPr wrap="square" lIns="38100" tIns="19050" rIns="38100" bIns="19050" anchor="ctr">
                <a:spAutoFit/>
              </a:bodyPr>
              <a:lstStyle/>
              <a:p>
                <a:pPr>
                  <a:defRPr sz="6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Sheet1!$A$2:$A$24</c:f>
              <c:strCache>
                <c:ptCount val="23"/>
                <c:pt idx="0">
                  <c:v>Serbia</c:v>
                </c:pt>
                <c:pt idx="1">
                  <c:v>Lithuania</c:v>
                </c:pt>
                <c:pt idx="2">
                  <c:v>Poland</c:v>
                </c:pt>
                <c:pt idx="3">
                  <c:v>Portugal</c:v>
                </c:pt>
                <c:pt idx="4">
                  <c:v>Bulgaria</c:v>
                </c:pt>
                <c:pt idx="5">
                  <c:v>Estonia</c:v>
                </c:pt>
                <c:pt idx="6">
                  <c:v>France</c:v>
                </c:pt>
                <c:pt idx="7">
                  <c:v>Hungary</c:v>
                </c:pt>
                <c:pt idx="8">
                  <c:v>Croatia</c:v>
                </c:pt>
                <c:pt idx="9">
                  <c:v>Slovenia</c:v>
                </c:pt>
                <c:pt idx="10">
                  <c:v>Ireland</c:v>
                </c:pt>
                <c:pt idx="11">
                  <c:v>Belgium</c:v>
                </c:pt>
                <c:pt idx="12">
                  <c:v>Italy</c:v>
                </c:pt>
                <c:pt idx="13">
                  <c:v>Spain</c:v>
                </c:pt>
                <c:pt idx="14">
                  <c:v>Norway</c:v>
                </c:pt>
                <c:pt idx="15">
                  <c:v>Austria</c:v>
                </c:pt>
                <c:pt idx="16">
                  <c:v>Sweden</c:v>
                </c:pt>
                <c:pt idx="17">
                  <c:v>Finland</c:v>
                </c:pt>
                <c:pt idx="18">
                  <c:v>Netherlands</c:v>
                </c:pt>
                <c:pt idx="19">
                  <c:v>UK</c:v>
                </c:pt>
                <c:pt idx="20">
                  <c:v>Switzerland</c:v>
                </c:pt>
                <c:pt idx="21">
                  <c:v>Denmark</c:v>
                </c:pt>
                <c:pt idx="22">
                  <c:v>Germany</c:v>
                </c:pt>
              </c:strCache>
            </c:strRef>
          </c:cat>
          <c:val>
            <c:numRef>
              <c:f>Sheet1!$C$2:$C$24</c:f>
              <c:numCache>
                <c:formatCode>General</c:formatCode>
                <c:ptCount val="23"/>
                <c:pt idx="0">
                  <c:v>969.0</c:v>
                </c:pt>
                <c:pt idx="1">
                  <c:v>677.0</c:v>
                </c:pt>
                <c:pt idx="2">
                  <c:v>585.0</c:v>
                </c:pt>
                <c:pt idx="3">
                  <c:v>577.0</c:v>
                </c:pt>
                <c:pt idx="4">
                  <c:v>534.0</c:v>
                </c:pt>
                <c:pt idx="5">
                  <c:v>492.0</c:v>
                </c:pt>
                <c:pt idx="6">
                  <c:v>457.0</c:v>
                </c:pt>
                <c:pt idx="7">
                  <c:v>425.0</c:v>
                </c:pt>
                <c:pt idx="8">
                  <c:v>418.0</c:v>
                </c:pt>
                <c:pt idx="9">
                  <c:v>407.0</c:v>
                </c:pt>
                <c:pt idx="10">
                  <c:v>382.0</c:v>
                </c:pt>
                <c:pt idx="11">
                  <c:v>344.0</c:v>
                </c:pt>
                <c:pt idx="12">
                  <c:v>340.0</c:v>
                </c:pt>
                <c:pt idx="13">
                  <c:v>320.0</c:v>
                </c:pt>
                <c:pt idx="14">
                  <c:v>297.0</c:v>
                </c:pt>
                <c:pt idx="15">
                  <c:v>259.0</c:v>
                </c:pt>
                <c:pt idx="16">
                  <c:v>196.0</c:v>
                </c:pt>
                <c:pt idx="17">
                  <c:v>167.0</c:v>
                </c:pt>
                <c:pt idx="18">
                  <c:v>138.0</c:v>
                </c:pt>
                <c:pt idx="19">
                  <c:v>109.0</c:v>
                </c:pt>
                <c:pt idx="20">
                  <c:v>75.0</c:v>
                </c:pt>
                <c:pt idx="21">
                  <c:v>67.0</c:v>
                </c:pt>
                <c:pt idx="22">
                  <c:v>47.0</c:v>
                </c:pt>
              </c:numCache>
            </c:numRef>
          </c:val>
          <c:extLst xmlns:c16r2="http://schemas.microsoft.com/office/drawing/2015/06/chart">
            <c:ext xmlns:c16="http://schemas.microsoft.com/office/drawing/2014/chart" uri="{C3380CC4-5D6E-409C-BE32-E72D297353CC}">
              <c16:uniqueId val="{00000007-ECA2-4D4D-9C37-DDD6B8596C19}"/>
            </c:ext>
          </c:extLst>
        </c:ser>
        <c:dLbls>
          <c:showLegendKey val="0"/>
          <c:showVal val="0"/>
          <c:showCatName val="0"/>
          <c:showSerName val="0"/>
          <c:showPercent val="0"/>
          <c:showBubbleSize val="0"/>
        </c:dLbls>
        <c:gapWidth val="150"/>
        <c:axId val="2099493720"/>
        <c:axId val="2099487288"/>
      </c:barChart>
      <c:catAx>
        <c:axId val="2099493720"/>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099487288"/>
        <c:crosses val="autoZero"/>
        <c:auto val="1"/>
        <c:lblAlgn val="ctr"/>
        <c:lblOffset val="100"/>
        <c:noMultiLvlLbl val="0"/>
      </c:catAx>
      <c:valAx>
        <c:axId val="2099487288"/>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a:t>Average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099493720"/>
        <c:crosses val="autoZero"/>
        <c:crossBetween val="between"/>
      </c:valAx>
      <c:spPr>
        <a:noFill/>
        <a:ln w="11444">
          <a:noFill/>
        </a:ln>
      </c:spPr>
    </c:plotArea>
    <c:legend>
      <c:legendPos val="b"/>
      <c:layout/>
      <c:overlay val="0"/>
      <c:txPr>
        <a:bodyPr/>
        <a:lstStyle/>
        <a:p>
          <a:pPr>
            <a:defRPr sz="1100"/>
          </a:pPr>
          <a:endParaRPr lang="en-US"/>
        </a:p>
      </c:txPr>
    </c:legend>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670323914330016"/>
          <c:y val="0.0307347166575478"/>
          <c:w val="0.917507784266266"/>
          <c:h val="0.638742076751556"/>
        </c:manualLayout>
      </c:layout>
      <c:barChart>
        <c:barDir val="col"/>
        <c:grouping val="stacked"/>
        <c:varyColors val="0"/>
        <c:ser>
          <c:idx val="0"/>
          <c:order val="0"/>
          <c:tx>
            <c:strRef>
              <c:f>Sheet1!$B$1</c:f>
              <c:strCache>
                <c:ptCount val="1"/>
                <c:pt idx="0">
                  <c:v>2015</c:v>
                </c:pt>
              </c:strCache>
            </c:strRef>
          </c:tx>
          <c:spPr>
            <a:solidFill>
              <a:schemeClr val="accent3"/>
            </a:solidFill>
            <a:ln w="1399">
              <a:solidFill>
                <a:schemeClr val="accent3"/>
              </a:solidFill>
              <a:prstDash val="solid"/>
            </a:ln>
          </c:spPr>
          <c:invertIfNegative val="0"/>
          <c:dPt>
            <c:idx val="27"/>
            <c:invertIfNegative val="0"/>
            <c:bubble3D val="0"/>
            <c:spPr>
              <a:pattFill prst="pct60">
                <a:fgClr>
                  <a:schemeClr val="accent3"/>
                </a:fgClr>
                <a:bgClr>
                  <a:schemeClr val="bg1"/>
                </a:bgClr>
              </a:pattFill>
              <a:ln w="1399">
                <a:solidFill>
                  <a:schemeClr val="accent3"/>
                </a:solidFill>
                <a:prstDash val="solid"/>
              </a:ln>
            </c:spPr>
            <c:extLst xmlns:c16r2="http://schemas.microsoft.com/office/drawing/2015/06/chart">
              <c:ext xmlns:c16="http://schemas.microsoft.com/office/drawing/2014/chart" uri="{C3380CC4-5D6E-409C-BE32-E72D297353CC}">
                <c16:uniqueId val="{00000000-5828-4FD1-BA2C-7699AC5FCE9B}"/>
              </c:ext>
            </c:extLst>
          </c:dPt>
          <c:dLbls>
            <c:dLbl>
              <c:idx val="0"/>
              <c:layout>
                <c:manualLayout>
                  <c:x val="0.0"/>
                  <c:y val="-0.0220346303421833"/>
                </c:manualLayout>
              </c:layout>
              <c:spPr>
                <a:noFill/>
                <a:ln w="11192">
                  <a:noFill/>
                </a:ln>
              </c:spPr>
              <c:txPr>
                <a:bodyPr/>
                <a:lstStyle/>
                <a:p>
                  <a:pPr>
                    <a:defRPr sz="1058" b="0" i="0" u="none" strike="noStrike" baseline="0">
                      <a:solidFill>
                        <a:srgbClr val="000000"/>
                      </a:solidFill>
                      <a:latin typeface="Calibri"/>
                      <a:ea typeface="Calibri"/>
                      <a:cs typeface="Calibri"/>
                    </a:defRPr>
                  </a:pPr>
                  <a:endParaRPr lang="en-US"/>
                </a:p>
              </c:txPr>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D052-4F74-A687-F1B1888A8CC1}"/>
                </c:ext>
              </c:extLst>
            </c:dLbl>
            <c:spPr>
              <a:noFill/>
              <a:ln w="11192">
                <a:noFill/>
              </a:ln>
            </c:spPr>
            <c:txPr>
              <a:bodyPr wrap="square" lIns="38100" tIns="19050" rIns="38100" bIns="19050" anchor="ctr">
                <a:spAutoFit/>
              </a:bodyPr>
              <a:lstStyle/>
              <a:p>
                <a:pPr>
                  <a:defRPr sz="1058"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Croatia</c:v>
                </c:pt>
                <c:pt idx="3">
                  <c:v>Lithuania</c:v>
                </c:pt>
                <c:pt idx="4">
                  <c:v>Poland</c:v>
                </c:pt>
                <c:pt idx="5">
                  <c:v>Turkey</c:v>
                </c:pt>
                <c:pt idx="6">
                  <c:v>Bulgaria</c:v>
                </c:pt>
                <c:pt idx="7">
                  <c:v>Estonia</c:v>
                </c:pt>
                <c:pt idx="8">
                  <c:v>Norway</c:v>
                </c:pt>
                <c:pt idx="9">
                  <c:v>Hungary</c:v>
                </c:pt>
                <c:pt idx="10">
                  <c:v>Iceland</c:v>
                </c:pt>
                <c:pt idx="11">
                  <c:v>Ireland</c:v>
                </c:pt>
                <c:pt idx="12">
                  <c:v>Portugal</c:v>
                </c:pt>
                <c:pt idx="13">
                  <c:v>Slovenia</c:v>
                </c:pt>
                <c:pt idx="14">
                  <c:v>Spain</c:v>
                </c:pt>
                <c:pt idx="15">
                  <c:v>Belgium</c:v>
                </c:pt>
                <c:pt idx="16">
                  <c:v>Finland</c:v>
                </c:pt>
                <c:pt idx="17">
                  <c:v>Sweden</c:v>
                </c:pt>
                <c:pt idx="18">
                  <c:v>Switzerland</c:v>
                </c:pt>
                <c:pt idx="19">
                  <c:v>Greece</c:v>
                </c:pt>
                <c:pt idx="20">
                  <c:v>France</c:v>
                </c:pt>
                <c:pt idx="21">
                  <c:v>Netherlands</c:v>
                </c:pt>
                <c:pt idx="22">
                  <c:v>Italy</c:v>
                </c:pt>
                <c:pt idx="23">
                  <c:v>Austria</c:v>
                </c:pt>
                <c:pt idx="24">
                  <c:v>Denmark</c:v>
                </c:pt>
                <c:pt idx="25">
                  <c:v>UK</c:v>
                </c:pt>
                <c:pt idx="26">
                  <c:v>Germany</c:v>
                </c:pt>
                <c:pt idx="27">
                  <c:v>EUROPE</c:v>
                </c:pt>
              </c:strCache>
            </c:strRef>
          </c:cat>
          <c:val>
            <c:numRef>
              <c:f>Sheet1!$B$2:$B$29</c:f>
              <c:numCache>
                <c:formatCode>General</c:formatCode>
                <c:ptCount val="28"/>
                <c:pt idx="3">
                  <c:v>2.0</c:v>
                </c:pt>
                <c:pt idx="4">
                  <c:v>1.0</c:v>
                </c:pt>
                <c:pt idx="5">
                  <c:v>2.0</c:v>
                </c:pt>
                <c:pt idx="6">
                  <c:v>3.0</c:v>
                </c:pt>
                <c:pt idx="7">
                  <c:v>6.0</c:v>
                </c:pt>
                <c:pt idx="8">
                  <c:v>3.0</c:v>
                </c:pt>
                <c:pt idx="9">
                  <c:v>4.0</c:v>
                </c:pt>
                <c:pt idx="10">
                  <c:v>5.0</c:v>
                </c:pt>
                <c:pt idx="11">
                  <c:v>6.0</c:v>
                </c:pt>
                <c:pt idx="12">
                  <c:v>6.0</c:v>
                </c:pt>
                <c:pt idx="13">
                  <c:v>5.0</c:v>
                </c:pt>
                <c:pt idx="14">
                  <c:v>8.0</c:v>
                </c:pt>
                <c:pt idx="15">
                  <c:v>7.0</c:v>
                </c:pt>
                <c:pt idx="16">
                  <c:v>10.0</c:v>
                </c:pt>
                <c:pt idx="17">
                  <c:v>8.0</c:v>
                </c:pt>
                <c:pt idx="18">
                  <c:v>8.0</c:v>
                </c:pt>
                <c:pt idx="19">
                  <c:v>11.0</c:v>
                </c:pt>
                <c:pt idx="20">
                  <c:v>9.0</c:v>
                </c:pt>
                <c:pt idx="21">
                  <c:v>10.0</c:v>
                </c:pt>
                <c:pt idx="22">
                  <c:v>11.0</c:v>
                </c:pt>
                <c:pt idx="23">
                  <c:v>12.0</c:v>
                </c:pt>
                <c:pt idx="24">
                  <c:v>12.0</c:v>
                </c:pt>
                <c:pt idx="25">
                  <c:v>12.0</c:v>
                </c:pt>
                <c:pt idx="26">
                  <c:v>13.0</c:v>
                </c:pt>
                <c:pt idx="27">
                  <c:v>13.0</c:v>
                </c:pt>
              </c:numCache>
            </c:numRef>
          </c:val>
          <c:extLst xmlns:c16r2="http://schemas.microsoft.com/office/drawing/2015/06/chart">
            <c:ext xmlns:c16="http://schemas.microsoft.com/office/drawing/2014/chart" uri="{C3380CC4-5D6E-409C-BE32-E72D297353CC}">
              <c16:uniqueId val="{00000000-0B9F-44D6-9A48-EFCF5F05FA90}"/>
            </c:ext>
          </c:extLst>
        </c:ser>
        <c:ser>
          <c:idx val="1"/>
          <c:order val="1"/>
          <c:tx>
            <c:strRef>
              <c:f>Sheet1!$C$1</c:f>
              <c:strCache>
                <c:ptCount val="1"/>
                <c:pt idx="0">
                  <c:v>2016</c:v>
                </c:pt>
              </c:strCache>
            </c:strRef>
          </c:tx>
          <c:spPr>
            <a:solidFill>
              <a:schemeClr val="accent4"/>
            </a:solidFill>
            <a:ln w="1399">
              <a:solidFill>
                <a:schemeClr val="accent4"/>
              </a:solidFill>
              <a:prstDash val="solid"/>
            </a:ln>
          </c:spPr>
          <c:invertIfNegative val="0"/>
          <c:dPt>
            <c:idx val="27"/>
            <c:invertIfNegative val="0"/>
            <c:bubble3D val="0"/>
            <c:spPr>
              <a:pattFill prst="pct60">
                <a:fgClr>
                  <a:schemeClr val="accent4"/>
                </a:fgClr>
                <a:bgClr>
                  <a:schemeClr val="bg1"/>
                </a:bgClr>
              </a:pattFill>
              <a:ln w="1399">
                <a:solidFill>
                  <a:schemeClr val="accent4"/>
                </a:solidFill>
                <a:prstDash val="solid"/>
              </a:ln>
            </c:spPr>
            <c:extLst xmlns:c16r2="http://schemas.microsoft.com/office/drawing/2015/06/chart">
              <c:ext xmlns:c16="http://schemas.microsoft.com/office/drawing/2014/chart" uri="{C3380CC4-5D6E-409C-BE32-E72D297353CC}">
                <c16:uniqueId val="{00000001-5828-4FD1-BA2C-7699AC5FCE9B}"/>
              </c:ext>
            </c:extLst>
          </c:dPt>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B9F-44D6-9A48-EFCF5F05FA90}"/>
                </c:ext>
              </c:extLst>
            </c:dLbl>
            <c:spPr>
              <a:noFill/>
              <a:ln w="11192">
                <a:noFill/>
              </a:ln>
            </c:spPr>
            <c:txPr>
              <a:bodyPr wrap="square" lIns="38100" tIns="19050" rIns="38100" bIns="19050" anchor="ctr">
                <a:spAutoFit/>
              </a:bodyPr>
              <a:lstStyle/>
              <a:p>
                <a:pPr>
                  <a:defRPr sz="1058"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Croatia</c:v>
                </c:pt>
                <c:pt idx="3">
                  <c:v>Lithuania</c:v>
                </c:pt>
                <c:pt idx="4">
                  <c:v>Poland</c:v>
                </c:pt>
                <c:pt idx="5">
                  <c:v>Turkey</c:v>
                </c:pt>
                <c:pt idx="6">
                  <c:v>Bulgaria</c:v>
                </c:pt>
                <c:pt idx="7">
                  <c:v>Estonia</c:v>
                </c:pt>
                <c:pt idx="8">
                  <c:v>Norway</c:v>
                </c:pt>
                <c:pt idx="9">
                  <c:v>Hungary</c:v>
                </c:pt>
                <c:pt idx="10">
                  <c:v>Iceland</c:v>
                </c:pt>
                <c:pt idx="11">
                  <c:v>Ireland</c:v>
                </c:pt>
                <c:pt idx="12">
                  <c:v>Portugal</c:v>
                </c:pt>
                <c:pt idx="13">
                  <c:v>Slovenia</c:v>
                </c:pt>
                <c:pt idx="14">
                  <c:v>Spain</c:v>
                </c:pt>
                <c:pt idx="15">
                  <c:v>Belgium</c:v>
                </c:pt>
                <c:pt idx="16">
                  <c:v>Finland</c:v>
                </c:pt>
                <c:pt idx="17">
                  <c:v>Sweden</c:v>
                </c:pt>
                <c:pt idx="18">
                  <c:v>Switzerland</c:v>
                </c:pt>
                <c:pt idx="19">
                  <c:v>Greece</c:v>
                </c:pt>
                <c:pt idx="20">
                  <c:v>France</c:v>
                </c:pt>
                <c:pt idx="21">
                  <c:v>Netherlands</c:v>
                </c:pt>
                <c:pt idx="22">
                  <c:v>Italy</c:v>
                </c:pt>
                <c:pt idx="23">
                  <c:v>Austria</c:v>
                </c:pt>
                <c:pt idx="24">
                  <c:v>Denmark</c:v>
                </c:pt>
                <c:pt idx="25">
                  <c:v>UK</c:v>
                </c:pt>
                <c:pt idx="26">
                  <c:v>Germany</c:v>
                </c:pt>
                <c:pt idx="27">
                  <c:v>EUROPE</c:v>
                </c:pt>
              </c:strCache>
            </c:strRef>
          </c:cat>
          <c:val>
            <c:numRef>
              <c:f>Sheet1!$C$2:$C$29</c:f>
              <c:numCache>
                <c:formatCode>General</c:formatCode>
                <c:ptCount val="28"/>
                <c:pt idx="4">
                  <c:v>1.0</c:v>
                </c:pt>
                <c:pt idx="5">
                  <c:v>0.0</c:v>
                </c:pt>
                <c:pt idx="6">
                  <c:v>3.0</c:v>
                </c:pt>
                <c:pt idx="7">
                  <c:v>1.0</c:v>
                </c:pt>
                <c:pt idx="8">
                  <c:v>3.0</c:v>
                </c:pt>
                <c:pt idx="9">
                  <c:v>3.0</c:v>
                </c:pt>
                <c:pt idx="10">
                  <c:v>4.0</c:v>
                </c:pt>
                <c:pt idx="11">
                  <c:v>5.0</c:v>
                </c:pt>
                <c:pt idx="12">
                  <c:v>5.0</c:v>
                </c:pt>
                <c:pt idx="13">
                  <c:v>7.0</c:v>
                </c:pt>
                <c:pt idx="14">
                  <c:v>6.0</c:v>
                </c:pt>
                <c:pt idx="15">
                  <c:v>8.0</c:v>
                </c:pt>
                <c:pt idx="16">
                  <c:v>7.0</c:v>
                </c:pt>
                <c:pt idx="17">
                  <c:v>6.0</c:v>
                </c:pt>
                <c:pt idx="18">
                  <c:v>9.0</c:v>
                </c:pt>
                <c:pt idx="19">
                  <c:v>8.0</c:v>
                </c:pt>
                <c:pt idx="20">
                  <c:v>8.0</c:v>
                </c:pt>
                <c:pt idx="21">
                  <c:v>8.0</c:v>
                </c:pt>
                <c:pt idx="22">
                  <c:v>10.0</c:v>
                </c:pt>
                <c:pt idx="23">
                  <c:v>10.0</c:v>
                </c:pt>
                <c:pt idx="24">
                  <c:v>10.0</c:v>
                </c:pt>
                <c:pt idx="25">
                  <c:v>13.0</c:v>
                </c:pt>
                <c:pt idx="26">
                  <c:v>12.0</c:v>
                </c:pt>
                <c:pt idx="27">
                  <c:v>13.0</c:v>
                </c:pt>
              </c:numCache>
            </c:numRef>
          </c:val>
          <c:extLst xmlns:c16r2="http://schemas.microsoft.com/office/drawing/2015/06/chart">
            <c:ext xmlns:c16="http://schemas.microsoft.com/office/drawing/2014/chart" uri="{C3380CC4-5D6E-409C-BE32-E72D297353CC}">
              <c16:uniqueId val="{00000002-0B9F-44D6-9A48-EFCF5F05FA90}"/>
            </c:ext>
          </c:extLst>
        </c:ser>
        <c:ser>
          <c:idx val="2"/>
          <c:order val="2"/>
          <c:tx>
            <c:strRef>
              <c:f>Sheet1!$D$1</c:f>
              <c:strCache>
                <c:ptCount val="1"/>
                <c:pt idx="0">
                  <c:v>2017</c:v>
                </c:pt>
              </c:strCache>
            </c:strRef>
          </c:tx>
          <c:spPr>
            <a:solidFill>
              <a:schemeClr val="accent1"/>
            </a:solidFill>
            <a:ln w="1399">
              <a:solidFill>
                <a:schemeClr val="accent1"/>
              </a:solidFill>
              <a:prstDash val="solid"/>
            </a:ln>
          </c:spPr>
          <c:invertIfNegative val="0"/>
          <c:dPt>
            <c:idx val="27"/>
            <c:invertIfNegative val="0"/>
            <c:bubble3D val="0"/>
            <c:spPr>
              <a:pattFill prst="pct60">
                <a:fgClr>
                  <a:schemeClr val="accent1"/>
                </a:fgClr>
                <a:bgClr>
                  <a:schemeClr val="bg1"/>
                </a:bgClr>
              </a:pattFill>
              <a:ln w="1399">
                <a:solidFill>
                  <a:schemeClr val="accent1"/>
                </a:solidFill>
                <a:prstDash val="solid"/>
              </a:ln>
            </c:spPr>
            <c:extLst xmlns:c16r2="http://schemas.microsoft.com/office/drawing/2015/06/chart">
              <c:ext xmlns:c16="http://schemas.microsoft.com/office/drawing/2014/chart" uri="{C3380CC4-5D6E-409C-BE32-E72D297353CC}">
                <c16:uniqueId val="{00000002-5828-4FD1-BA2C-7699AC5FCE9B}"/>
              </c:ext>
            </c:extLst>
          </c:dPt>
          <c:dLbls>
            <c:spPr>
              <a:noFill/>
              <a:ln>
                <a:noFill/>
              </a:ln>
              <a:effectLst/>
            </c:spPr>
            <c:txPr>
              <a:bodyPr wrap="square" lIns="38100" tIns="19050" rIns="38100" bIns="19050" anchor="ctr">
                <a:spAutoFit/>
              </a:bodyPr>
              <a:lstStyle/>
              <a:p>
                <a:pPr>
                  <a:defRPr sz="106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Croatia</c:v>
                </c:pt>
                <c:pt idx="3">
                  <c:v>Lithuania</c:v>
                </c:pt>
                <c:pt idx="4">
                  <c:v>Poland</c:v>
                </c:pt>
                <c:pt idx="5">
                  <c:v>Turkey</c:v>
                </c:pt>
                <c:pt idx="6">
                  <c:v>Bulgaria</c:v>
                </c:pt>
                <c:pt idx="7">
                  <c:v>Estonia</c:v>
                </c:pt>
                <c:pt idx="8">
                  <c:v>Norway</c:v>
                </c:pt>
                <c:pt idx="9">
                  <c:v>Hungary</c:v>
                </c:pt>
                <c:pt idx="10">
                  <c:v>Iceland</c:v>
                </c:pt>
                <c:pt idx="11">
                  <c:v>Ireland</c:v>
                </c:pt>
                <c:pt idx="12">
                  <c:v>Portugal</c:v>
                </c:pt>
                <c:pt idx="13">
                  <c:v>Slovenia</c:v>
                </c:pt>
                <c:pt idx="14">
                  <c:v>Spain</c:v>
                </c:pt>
                <c:pt idx="15">
                  <c:v>Belgium</c:v>
                </c:pt>
                <c:pt idx="16">
                  <c:v>Finland</c:v>
                </c:pt>
                <c:pt idx="17">
                  <c:v>Sweden</c:v>
                </c:pt>
                <c:pt idx="18">
                  <c:v>Switzerland</c:v>
                </c:pt>
                <c:pt idx="19">
                  <c:v>Greece</c:v>
                </c:pt>
                <c:pt idx="20">
                  <c:v>France</c:v>
                </c:pt>
                <c:pt idx="21">
                  <c:v>Netherlands</c:v>
                </c:pt>
                <c:pt idx="22">
                  <c:v>Italy</c:v>
                </c:pt>
                <c:pt idx="23">
                  <c:v>Austria</c:v>
                </c:pt>
                <c:pt idx="24">
                  <c:v>Denmark</c:v>
                </c:pt>
                <c:pt idx="25">
                  <c:v>UK</c:v>
                </c:pt>
                <c:pt idx="26">
                  <c:v>Germany</c:v>
                </c:pt>
                <c:pt idx="27">
                  <c:v>EUROPE</c:v>
                </c:pt>
              </c:strCache>
            </c:strRef>
          </c:cat>
          <c:val>
            <c:numRef>
              <c:f>Sheet1!$D$2:$D$29</c:f>
              <c:numCache>
                <c:formatCode>General</c:formatCode>
                <c:ptCount val="28"/>
                <c:pt idx="2">
                  <c:v>1.0</c:v>
                </c:pt>
                <c:pt idx="4">
                  <c:v>3.0</c:v>
                </c:pt>
                <c:pt idx="5">
                  <c:v>3.0</c:v>
                </c:pt>
                <c:pt idx="6">
                  <c:v>1.0</c:v>
                </c:pt>
                <c:pt idx="8">
                  <c:v>2.0</c:v>
                </c:pt>
                <c:pt idx="9">
                  <c:v>4.0</c:v>
                </c:pt>
                <c:pt idx="10">
                  <c:v>2.0</c:v>
                </c:pt>
                <c:pt idx="12">
                  <c:v>2.0</c:v>
                </c:pt>
                <c:pt idx="13">
                  <c:v>2.0</c:v>
                </c:pt>
                <c:pt idx="14">
                  <c:v>3.0</c:v>
                </c:pt>
                <c:pt idx="15">
                  <c:v>4.0</c:v>
                </c:pt>
                <c:pt idx="16">
                  <c:v>2.0</c:v>
                </c:pt>
                <c:pt idx="17">
                  <c:v>6.0</c:v>
                </c:pt>
                <c:pt idx="18">
                  <c:v>8.0</c:v>
                </c:pt>
                <c:pt idx="19">
                  <c:v>7.0</c:v>
                </c:pt>
                <c:pt idx="20">
                  <c:v>10.0</c:v>
                </c:pt>
                <c:pt idx="21">
                  <c:v>9.0</c:v>
                </c:pt>
                <c:pt idx="22">
                  <c:v>8.0</c:v>
                </c:pt>
                <c:pt idx="23">
                  <c:v>8.0</c:v>
                </c:pt>
                <c:pt idx="24">
                  <c:v>9.0</c:v>
                </c:pt>
                <c:pt idx="25">
                  <c:v>10.0</c:v>
                </c:pt>
                <c:pt idx="26">
                  <c:v>11.0</c:v>
                </c:pt>
                <c:pt idx="27">
                  <c:v>12.0</c:v>
                </c:pt>
              </c:numCache>
            </c:numRef>
          </c:val>
          <c:extLst xmlns:c16r2="http://schemas.microsoft.com/office/drawing/2015/06/chart">
            <c:ext xmlns:c16="http://schemas.microsoft.com/office/drawing/2014/chart" uri="{C3380CC4-5D6E-409C-BE32-E72D297353CC}">
              <c16:uniqueId val="{00000004-0B9F-44D6-9A48-EFCF5F05FA90}"/>
            </c:ext>
          </c:extLst>
        </c:ser>
        <c:ser>
          <c:idx val="3"/>
          <c:order val="3"/>
          <c:tx>
            <c:strRef>
              <c:f>Sheet1!$E$1</c:f>
              <c:strCache>
                <c:ptCount val="1"/>
                <c:pt idx="0">
                  <c:v>Data N/A</c:v>
                </c:pt>
              </c:strCache>
            </c:strRef>
          </c:tx>
          <c:spPr>
            <a:solidFill>
              <a:schemeClr val="bg1">
                <a:lumMod val="65000"/>
              </a:schemeClr>
            </a:solidFill>
            <a:ln w="9525">
              <a:solidFill>
                <a:schemeClr val="bg1">
                  <a:lumMod val="65000"/>
                </a:schemeClr>
              </a:solidFill>
              <a:prstDash val="solid"/>
            </a:ln>
          </c:spPr>
          <c:invertIfNegative val="0"/>
          <c:cat>
            <c:strRef>
              <c:f>Sheet1!$A$2:$A$29</c:f>
              <c:strCache>
                <c:ptCount val="28"/>
                <c:pt idx="0">
                  <c:v>Macedonia</c:v>
                </c:pt>
                <c:pt idx="1">
                  <c:v>Serbia</c:v>
                </c:pt>
                <c:pt idx="2">
                  <c:v>Croatia</c:v>
                </c:pt>
                <c:pt idx="3">
                  <c:v>Lithuania</c:v>
                </c:pt>
                <c:pt idx="4">
                  <c:v>Poland</c:v>
                </c:pt>
                <c:pt idx="5">
                  <c:v>Turkey</c:v>
                </c:pt>
                <c:pt idx="6">
                  <c:v>Bulgaria</c:v>
                </c:pt>
                <c:pt idx="7">
                  <c:v>Estonia</c:v>
                </c:pt>
                <c:pt idx="8">
                  <c:v>Norway</c:v>
                </c:pt>
                <c:pt idx="9">
                  <c:v>Hungary</c:v>
                </c:pt>
                <c:pt idx="10">
                  <c:v>Iceland</c:v>
                </c:pt>
                <c:pt idx="11">
                  <c:v>Ireland</c:v>
                </c:pt>
                <c:pt idx="12">
                  <c:v>Portugal</c:v>
                </c:pt>
                <c:pt idx="13">
                  <c:v>Slovenia</c:v>
                </c:pt>
                <c:pt idx="14">
                  <c:v>Spain</c:v>
                </c:pt>
                <c:pt idx="15">
                  <c:v>Belgium</c:v>
                </c:pt>
                <c:pt idx="16">
                  <c:v>Finland</c:v>
                </c:pt>
                <c:pt idx="17">
                  <c:v>Sweden</c:v>
                </c:pt>
                <c:pt idx="18">
                  <c:v>Switzerland</c:v>
                </c:pt>
                <c:pt idx="19">
                  <c:v>Greece</c:v>
                </c:pt>
                <c:pt idx="20">
                  <c:v>France</c:v>
                </c:pt>
                <c:pt idx="21">
                  <c:v>Netherlands</c:v>
                </c:pt>
                <c:pt idx="22">
                  <c:v>Italy</c:v>
                </c:pt>
                <c:pt idx="23">
                  <c:v>Austria</c:v>
                </c:pt>
                <c:pt idx="24">
                  <c:v>Denmark</c:v>
                </c:pt>
                <c:pt idx="25">
                  <c:v>UK</c:v>
                </c:pt>
                <c:pt idx="26">
                  <c:v>Germany</c:v>
                </c:pt>
                <c:pt idx="27">
                  <c:v>EUROPE</c:v>
                </c:pt>
              </c:strCache>
            </c:strRef>
          </c:cat>
          <c:val>
            <c:numRef>
              <c:f>Sheet1!$E$2:$E$29</c:f>
              <c:numCache>
                <c:formatCode>General</c:formatCode>
                <c:ptCount val="28"/>
                <c:pt idx="0">
                  <c:v>31.0</c:v>
                </c:pt>
                <c:pt idx="1">
                  <c:v>28.0</c:v>
                </c:pt>
                <c:pt idx="2">
                  <c:v>32.0</c:v>
                </c:pt>
                <c:pt idx="9">
                  <c:v>24.0</c:v>
                </c:pt>
                <c:pt idx="17">
                  <c:v>1.0</c:v>
                </c:pt>
              </c:numCache>
            </c:numRef>
          </c:val>
          <c:extLst xmlns:c16r2="http://schemas.microsoft.com/office/drawing/2015/06/chart">
            <c:ext xmlns:c16="http://schemas.microsoft.com/office/drawing/2014/chart" uri="{C3380CC4-5D6E-409C-BE32-E72D297353CC}">
              <c16:uniqueId val="{00000005-0B9F-44D6-9A48-EFCF5F05FA90}"/>
            </c:ext>
          </c:extLst>
        </c:ser>
        <c:dLbls>
          <c:showLegendKey val="0"/>
          <c:showVal val="0"/>
          <c:showCatName val="0"/>
          <c:showSerName val="0"/>
          <c:showPercent val="0"/>
          <c:showBubbleSize val="0"/>
        </c:dLbls>
        <c:gapWidth val="107"/>
        <c:overlap val="100"/>
        <c:axId val="2143504568"/>
        <c:axId val="2143880920"/>
      </c:barChart>
      <c:lineChart>
        <c:grouping val="standard"/>
        <c:varyColors val="0"/>
        <c:ser>
          <c:idx val="4"/>
          <c:order val="4"/>
          <c:tx>
            <c:strRef>
              <c:f>Sheet1!$F$1</c:f>
              <c:strCache>
                <c:ptCount val="1"/>
                <c:pt idx="0">
                  <c:v>EMA approved</c:v>
                </c:pt>
              </c:strCache>
            </c:strRef>
          </c:tx>
          <c:spPr>
            <a:ln w="12700">
              <a:solidFill>
                <a:srgbClr val="FF0000"/>
              </a:solidFill>
              <a:prstDash val="lgDash"/>
            </a:ln>
          </c:spPr>
          <c:marker>
            <c:symbol val="none"/>
          </c:marker>
          <c:cat>
            <c:strRef>
              <c:f>Sheet1!$A$2:$A$29</c:f>
              <c:strCache>
                <c:ptCount val="28"/>
                <c:pt idx="0">
                  <c:v>Macedonia</c:v>
                </c:pt>
                <c:pt idx="1">
                  <c:v>Serbia</c:v>
                </c:pt>
                <c:pt idx="2">
                  <c:v>Croatia</c:v>
                </c:pt>
                <c:pt idx="3">
                  <c:v>Lithuania</c:v>
                </c:pt>
                <c:pt idx="4">
                  <c:v>Poland</c:v>
                </c:pt>
                <c:pt idx="5">
                  <c:v>Turkey</c:v>
                </c:pt>
                <c:pt idx="6">
                  <c:v>Bulgaria</c:v>
                </c:pt>
                <c:pt idx="7">
                  <c:v>Estonia</c:v>
                </c:pt>
                <c:pt idx="8">
                  <c:v>Norway</c:v>
                </c:pt>
                <c:pt idx="9">
                  <c:v>Hungary</c:v>
                </c:pt>
                <c:pt idx="10">
                  <c:v>Iceland</c:v>
                </c:pt>
                <c:pt idx="11">
                  <c:v>Ireland</c:v>
                </c:pt>
                <c:pt idx="12">
                  <c:v>Portugal</c:v>
                </c:pt>
                <c:pt idx="13">
                  <c:v>Slovenia</c:v>
                </c:pt>
                <c:pt idx="14">
                  <c:v>Spain</c:v>
                </c:pt>
                <c:pt idx="15">
                  <c:v>Belgium</c:v>
                </c:pt>
                <c:pt idx="16">
                  <c:v>Finland</c:v>
                </c:pt>
                <c:pt idx="17">
                  <c:v>Sweden</c:v>
                </c:pt>
                <c:pt idx="18">
                  <c:v>Switzerland</c:v>
                </c:pt>
                <c:pt idx="19">
                  <c:v>Greece</c:v>
                </c:pt>
                <c:pt idx="20">
                  <c:v>France</c:v>
                </c:pt>
                <c:pt idx="21">
                  <c:v>Netherlands</c:v>
                </c:pt>
                <c:pt idx="22">
                  <c:v>Italy</c:v>
                </c:pt>
                <c:pt idx="23">
                  <c:v>Austria</c:v>
                </c:pt>
                <c:pt idx="24">
                  <c:v>Denmark</c:v>
                </c:pt>
                <c:pt idx="25">
                  <c:v>UK</c:v>
                </c:pt>
                <c:pt idx="26">
                  <c:v>Germany</c:v>
                </c:pt>
                <c:pt idx="27">
                  <c:v>EUROPE</c:v>
                </c:pt>
              </c:strCache>
            </c:strRef>
          </c:cat>
          <c:val>
            <c:numRef>
              <c:f>Sheet1!$F$2:$F$29</c:f>
              <c:numCache>
                <c:formatCode>General</c:formatCode>
                <c:ptCount val="28"/>
                <c:pt idx="0">
                  <c:v>38.0</c:v>
                </c:pt>
                <c:pt idx="1">
                  <c:v>38.0</c:v>
                </c:pt>
                <c:pt idx="2">
                  <c:v>38.0</c:v>
                </c:pt>
                <c:pt idx="3">
                  <c:v>38.0</c:v>
                </c:pt>
                <c:pt idx="4">
                  <c:v>38.0</c:v>
                </c:pt>
                <c:pt idx="5">
                  <c:v>38.0</c:v>
                </c:pt>
                <c:pt idx="6">
                  <c:v>38.0</c:v>
                </c:pt>
                <c:pt idx="7">
                  <c:v>38.0</c:v>
                </c:pt>
                <c:pt idx="8">
                  <c:v>38.0</c:v>
                </c:pt>
                <c:pt idx="9">
                  <c:v>38.0</c:v>
                </c:pt>
                <c:pt idx="10">
                  <c:v>38.0</c:v>
                </c:pt>
                <c:pt idx="11">
                  <c:v>38.0</c:v>
                </c:pt>
                <c:pt idx="12">
                  <c:v>38.0</c:v>
                </c:pt>
                <c:pt idx="13">
                  <c:v>38.0</c:v>
                </c:pt>
                <c:pt idx="14">
                  <c:v>38.0</c:v>
                </c:pt>
                <c:pt idx="15">
                  <c:v>38.0</c:v>
                </c:pt>
                <c:pt idx="16">
                  <c:v>38.0</c:v>
                </c:pt>
                <c:pt idx="17">
                  <c:v>38.0</c:v>
                </c:pt>
                <c:pt idx="18">
                  <c:v>38.0</c:v>
                </c:pt>
                <c:pt idx="19">
                  <c:v>38.0</c:v>
                </c:pt>
                <c:pt idx="20">
                  <c:v>38.0</c:v>
                </c:pt>
                <c:pt idx="21">
                  <c:v>38.0</c:v>
                </c:pt>
                <c:pt idx="22">
                  <c:v>38.0</c:v>
                </c:pt>
                <c:pt idx="23">
                  <c:v>38.0</c:v>
                </c:pt>
                <c:pt idx="24">
                  <c:v>38.0</c:v>
                </c:pt>
                <c:pt idx="25">
                  <c:v>38.0</c:v>
                </c:pt>
                <c:pt idx="26">
                  <c:v>38.0</c:v>
                </c:pt>
                <c:pt idx="27">
                  <c:v>38.0</c:v>
                </c:pt>
              </c:numCache>
            </c:numRef>
          </c:val>
          <c:smooth val="0"/>
          <c:extLst xmlns:c16r2="http://schemas.microsoft.com/office/drawing/2015/06/chart">
            <c:ext xmlns:c16="http://schemas.microsoft.com/office/drawing/2014/chart" uri="{C3380CC4-5D6E-409C-BE32-E72D297353CC}">
              <c16:uniqueId val="{00000002-5E49-4FB7-BD2C-5A3A3A20FC18}"/>
            </c:ext>
          </c:extLst>
        </c:ser>
        <c:dLbls>
          <c:showLegendKey val="0"/>
          <c:showVal val="0"/>
          <c:showCatName val="0"/>
          <c:showSerName val="0"/>
          <c:showPercent val="0"/>
          <c:showBubbleSize val="0"/>
        </c:dLbls>
        <c:marker val="1"/>
        <c:smooth val="0"/>
        <c:axId val="2143504568"/>
        <c:axId val="2143880920"/>
      </c:lineChart>
      <c:catAx>
        <c:axId val="2143504568"/>
        <c:scaling>
          <c:orientation val="minMax"/>
        </c:scaling>
        <c:delete val="0"/>
        <c:axPos val="b"/>
        <c:numFmt formatCode="General" sourceLinked="1"/>
        <c:majorTickMark val="out"/>
        <c:minorTickMark val="none"/>
        <c:tickLblPos val="nextTo"/>
        <c:spPr>
          <a:ln w="1399">
            <a:solidFill>
              <a:srgbClr val="808080"/>
            </a:solidFill>
            <a:prstDash val="solid"/>
          </a:ln>
        </c:spPr>
        <c:txPr>
          <a:bodyPr rot="-2700000" vert="horz"/>
          <a:lstStyle/>
          <a:p>
            <a:pPr>
              <a:defRPr sz="1000" b="0" i="0" u="none" strike="noStrike" baseline="0">
                <a:solidFill>
                  <a:srgbClr val="808080"/>
                </a:solidFill>
                <a:latin typeface="+mj-lt"/>
                <a:ea typeface="Calibri"/>
                <a:cs typeface="Calibri"/>
              </a:defRPr>
            </a:pPr>
            <a:endParaRPr lang="en-US"/>
          </a:p>
        </c:txPr>
        <c:crossAx val="2143880920"/>
        <c:crosses val="autoZero"/>
        <c:auto val="1"/>
        <c:lblAlgn val="ctr"/>
        <c:lblOffset val="100"/>
        <c:noMultiLvlLbl val="0"/>
      </c:catAx>
      <c:valAx>
        <c:axId val="2143880920"/>
        <c:scaling>
          <c:orientation val="minMax"/>
        </c:scaling>
        <c:delete val="0"/>
        <c:axPos val="l"/>
        <c:title>
          <c:tx>
            <c:rich>
              <a:bodyPr/>
              <a:lstStyle/>
              <a:p>
                <a:pPr>
                  <a:defRPr sz="1407" b="1" i="0" u="none" strike="noStrike" baseline="0">
                    <a:solidFill>
                      <a:srgbClr val="808080"/>
                    </a:solidFill>
                    <a:latin typeface="Calibri"/>
                    <a:ea typeface="Calibri"/>
                    <a:cs typeface="Calibri"/>
                  </a:defRPr>
                </a:pPr>
                <a:r>
                  <a:rPr lang="en-GB"/>
                  <a:t>Rate of Availability</a:t>
                </a:r>
              </a:p>
            </c:rich>
          </c:tx>
          <c:layout>
            <c:manualLayout>
              <c:xMode val="edge"/>
              <c:yMode val="edge"/>
              <c:x val="0.00677297913518386"/>
              <c:y val="0.232719483853065"/>
            </c:manualLayout>
          </c:layout>
          <c:overlay val="0"/>
          <c:spPr>
            <a:noFill/>
            <a:ln w="11192">
              <a:noFill/>
            </a:ln>
          </c:spPr>
        </c:title>
        <c:numFmt formatCode="General" sourceLinked="1"/>
        <c:majorTickMark val="out"/>
        <c:minorTickMark val="none"/>
        <c:tickLblPos val="nextTo"/>
        <c:spPr>
          <a:ln w="1399">
            <a:solidFill>
              <a:srgbClr val="808080"/>
            </a:solidFill>
            <a:prstDash val="solid"/>
          </a:ln>
        </c:spPr>
        <c:txPr>
          <a:bodyPr rot="0" vert="horz"/>
          <a:lstStyle/>
          <a:p>
            <a:pPr>
              <a:defRPr sz="794" b="0" i="0" u="none" strike="noStrike" baseline="0">
                <a:solidFill>
                  <a:srgbClr val="808080"/>
                </a:solidFill>
                <a:latin typeface="Calibri"/>
                <a:ea typeface="Calibri"/>
                <a:cs typeface="Calibri"/>
              </a:defRPr>
            </a:pPr>
            <a:endParaRPr lang="en-US"/>
          </a:p>
        </c:txPr>
        <c:crossAx val="2143504568"/>
        <c:crosses val="autoZero"/>
        <c:crossBetween val="between"/>
      </c:valAx>
      <c:spPr>
        <a:noFill/>
        <a:ln w="11201">
          <a:noFill/>
        </a:ln>
      </c:spPr>
    </c:plotArea>
    <c:legend>
      <c:legendPos val="b"/>
      <c:layout/>
      <c:overlay val="0"/>
      <c:spPr>
        <a:noFill/>
        <a:ln w="11192">
          <a:noFill/>
        </a:ln>
      </c:spPr>
      <c:txPr>
        <a:bodyPr/>
        <a:lstStyle/>
        <a:p>
          <a:pPr>
            <a:defRPr sz="1100" b="0" i="0" u="none" strike="noStrike" baseline="0">
              <a:solidFill>
                <a:srgbClr val="808080"/>
              </a:solidFill>
              <a:latin typeface="Calibri"/>
              <a:ea typeface="Calibri"/>
              <a:cs typeface="Calibri"/>
            </a:defRPr>
          </a:pPr>
          <a:endParaRPr lang="en-US"/>
        </a:p>
      </c:txPr>
    </c:legend>
    <c:plotVisOnly val="1"/>
    <c:dispBlanksAs val="gap"/>
    <c:showDLblsOverMax val="0"/>
  </c:chart>
  <c:spPr>
    <a:noFill/>
    <a:ln>
      <a:noFill/>
    </a:ln>
  </c:spPr>
  <c:txPr>
    <a:bodyPr/>
    <a:lstStyle/>
    <a:p>
      <a:pPr>
        <a:defRPr sz="1259" b="0" i="0" u="none" strike="noStrike" baseline="0">
          <a:solidFill>
            <a:srgbClr val="000000"/>
          </a:solidFill>
          <a:latin typeface="Calibri"/>
          <a:ea typeface="Calibri"/>
          <a:cs typeface="Calibri"/>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782710460340454"/>
          <c:y val="0.0307347166575478"/>
          <c:w val="0.906269048334878"/>
          <c:h val="0.718063363156475"/>
        </c:manualLayout>
      </c:layout>
      <c:barChart>
        <c:barDir val="col"/>
        <c:grouping val="stacked"/>
        <c:varyColors val="0"/>
        <c:ser>
          <c:idx val="0"/>
          <c:order val="0"/>
          <c:tx>
            <c:strRef>
              <c:f>Sheet1!$B$1</c:f>
              <c:strCache>
                <c:ptCount val="1"/>
                <c:pt idx="0">
                  <c:v>Available</c:v>
                </c:pt>
              </c:strCache>
            </c:strRef>
          </c:tx>
          <c:spPr>
            <a:solidFill>
              <a:schemeClr val="accent3"/>
            </a:solidFill>
            <a:ln w="1273">
              <a:solidFill>
                <a:schemeClr val="accent3"/>
              </a:solidFill>
              <a:prstDash val="solid"/>
            </a:ln>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4EF-427E-9694-99E61032E87B}"/>
                </c:ext>
              </c:extLst>
            </c:dLbl>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4EF-427E-9694-99E61032E87B}"/>
                </c:ext>
              </c:extLst>
            </c:dLbl>
            <c:dLbl>
              <c:idx val="3"/>
              <c:layout>
                <c:manualLayout>
                  <c:x val="-0.00378668349637109"/>
                  <c:y val="0.0037269315409629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F9B6-42D4-A3E6-4D8052F249BA}"/>
                </c:ext>
              </c:extLst>
            </c:dLbl>
            <c:dLbl>
              <c:idx val="4"/>
              <c:layout>
                <c:manualLayout>
                  <c:x val="0.0"/>
                  <c:y val="-0.0074538630819258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F9B6-42D4-A3E6-4D8052F249BA}"/>
                </c:ext>
              </c:extLst>
            </c:dLbl>
            <c:dLbl>
              <c:idx val="6"/>
              <c:layout>
                <c:manualLayout>
                  <c:x val="-4.62811525340456E-17"/>
                  <c:y val="-0.026088520786740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F9B6-42D4-A3E6-4D8052F249BA}"/>
                </c:ext>
              </c:extLst>
            </c:dLbl>
            <c:dLbl>
              <c:idx val="7"/>
              <c:layout>
                <c:manualLayout>
                  <c:x val="-4.62811525340456E-17"/>
                  <c:y val="-0.029815452327703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F9B6-42D4-A3E6-4D8052F249BA}"/>
                </c:ext>
              </c:extLst>
            </c:dLbl>
            <c:spPr>
              <a:solidFill>
                <a:srgbClr val="FFFFFF"/>
              </a:solidFill>
              <a:ln w="3175">
                <a:solidFill>
                  <a:srgbClr val="808080"/>
                </a:solidFill>
                <a:prstDash val="sysDot"/>
              </a:ln>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Croatia</c:v>
                </c:pt>
                <c:pt idx="3">
                  <c:v>Lithuania</c:v>
                </c:pt>
                <c:pt idx="4">
                  <c:v>Poland</c:v>
                </c:pt>
                <c:pt idx="5">
                  <c:v>Turkey</c:v>
                </c:pt>
                <c:pt idx="6">
                  <c:v>Bulgaria</c:v>
                </c:pt>
                <c:pt idx="7">
                  <c:v>Estonia</c:v>
                </c:pt>
                <c:pt idx="8">
                  <c:v>Norway</c:v>
                </c:pt>
                <c:pt idx="9">
                  <c:v>Hungary</c:v>
                </c:pt>
                <c:pt idx="10">
                  <c:v>Iceland</c:v>
                </c:pt>
                <c:pt idx="11">
                  <c:v>Ireland</c:v>
                </c:pt>
                <c:pt idx="12">
                  <c:v>Portugal</c:v>
                </c:pt>
                <c:pt idx="13">
                  <c:v>Slovenia</c:v>
                </c:pt>
                <c:pt idx="14">
                  <c:v>Spain</c:v>
                </c:pt>
                <c:pt idx="15">
                  <c:v>Belgium</c:v>
                </c:pt>
                <c:pt idx="16">
                  <c:v>Finland</c:v>
                </c:pt>
                <c:pt idx="17">
                  <c:v>Sweden</c:v>
                </c:pt>
                <c:pt idx="18">
                  <c:v>Switzerland</c:v>
                </c:pt>
                <c:pt idx="19">
                  <c:v>Greece</c:v>
                </c:pt>
                <c:pt idx="20">
                  <c:v>France</c:v>
                </c:pt>
                <c:pt idx="21">
                  <c:v>Netherlands</c:v>
                </c:pt>
                <c:pt idx="22">
                  <c:v>Italy</c:v>
                </c:pt>
                <c:pt idx="23">
                  <c:v>Austria</c:v>
                </c:pt>
                <c:pt idx="24">
                  <c:v>Denmark</c:v>
                </c:pt>
                <c:pt idx="25">
                  <c:v>UK</c:v>
                </c:pt>
                <c:pt idx="26">
                  <c:v>Germany</c:v>
                </c:pt>
              </c:strCache>
            </c:strRef>
          </c:cat>
          <c:val>
            <c:numRef>
              <c:f>Sheet1!$B$2:$B$28</c:f>
              <c:numCache>
                <c:formatCode>0%</c:formatCode>
                <c:ptCount val="27"/>
                <c:pt idx="0">
                  <c:v>0.0</c:v>
                </c:pt>
                <c:pt idx="1">
                  <c:v>0.0</c:v>
                </c:pt>
                <c:pt idx="2">
                  <c:v>0.03</c:v>
                </c:pt>
                <c:pt idx="3">
                  <c:v>0.05</c:v>
                </c:pt>
                <c:pt idx="4">
                  <c:v>0.13</c:v>
                </c:pt>
                <c:pt idx="5">
                  <c:v>0.13</c:v>
                </c:pt>
                <c:pt idx="6">
                  <c:v>0.18</c:v>
                </c:pt>
                <c:pt idx="7">
                  <c:v>0.18</c:v>
                </c:pt>
                <c:pt idx="8">
                  <c:v>0.21</c:v>
                </c:pt>
                <c:pt idx="9">
                  <c:v>0.29</c:v>
                </c:pt>
                <c:pt idx="10">
                  <c:v>0.29</c:v>
                </c:pt>
                <c:pt idx="11">
                  <c:v>0.29</c:v>
                </c:pt>
                <c:pt idx="12">
                  <c:v>0.342105263157895</c:v>
                </c:pt>
                <c:pt idx="13">
                  <c:v>0.37</c:v>
                </c:pt>
                <c:pt idx="14">
                  <c:v>0.45</c:v>
                </c:pt>
                <c:pt idx="15">
                  <c:v>0.5</c:v>
                </c:pt>
                <c:pt idx="16">
                  <c:v>0.5</c:v>
                </c:pt>
                <c:pt idx="17">
                  <c:v>0.53</c:v>
                </c:pt>
                <c:pt idx="18">
                  <c:v>0.66</c:v>
                </c:pt>
                <c:pt idx="19">
                  <c:v>0.68</c:v>
                </c:pt>
                <c:pt idx="20">
                  <c:v>0.71</c:v>
                </c:pt>
                <c:pt idx="21">
                  <c:v>0.71</c:v>
                </c:pt>
                <c:pt idx="22">
                  <c:v>0.76</c:v>
                </c:pt>
                <c:pt idx="23">
                  <c:v>0.79</c:v>
                </c:pt>
                <c:pt idx="24">
                  <c:v>0.82</c:v>
                </c:pt>
                <c:pt idx="25">
                  <c:v>0.92</c:v>
                </c:pt>
                <c:pt idx="26">
                  <c:v>0.95</c:v>
                </c:pt>
              </c:numCache>
            </c:numRef>
          </c:val>
          <c:extLst xmlns:c16r2="http://schemas.microsoft.com/office/drawing/2015/06/chart">
            <c:ext xmlns:c16="http://schemas.microsoft.com/office/drawing/2014/chart" uri="{C3380CC4-5D6E-409C-BE32-E72D297353CC}">
              <c16:uniqueId val="{00000000-EE43-434B-A357-7FF8E918E53B}"/>
            </c:ext>
          </c:extLst>
        </c:ser>
        <c:ser>
          <c:idx val="1"/>
          <c:order val="1"/>
          <c:tx>
            <c:strRef>
              <c:f>Sheet1!$C$1</c:f>
              <c:strCache>
                <c:ptCount val="1"/>
                <c:pt idx="0">
                  <c:v>Not Available</c:v>
                </c:pt>
              </c:strCache>
            </c:strRef>
          </c:tx>
          <c:spPr>
            <a:solidFill>
              <a:srgbClr val="990000"/>
            </a:solidFill>
            <a:ln w="1273">
              <a:solidFill>
                <a:srgbClr val="990000"/>
              </a:solidFill>
              <a:prstDash val="solid"/>
            </a:ln>
          </c:spPr>
          <c:invertIfNegative val="0"/>
          <c:dLbls>
            <c:spPr>
              <a:solidFill>
                <a:schemeClr val="bg1"/>
              </a:solidFill>
              <a:ln w="3175">
                <a:solidFill>
                  <a:schemeClr val="tx2"/>
                </a:solidFill>
                <a:prstDash val="sysDot"/>
              </a:ln>
              <a:effectLst/>
            </c:spPr>
            <c:txPr>
              <a:bodyPr wrap="square" lIns="38100" tIns="19050" rIns="38100" bIns="19050" anchor="ctr">
                <a:spAutoFit/>
              </a:bodyPr>
              <a:lstStyle/>
              <a:p>
                <a:pPr>
                  <a:defRPr sz="800"/>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Croatia</c:v>
                </c:pt>
                <c:pt idx="3">
                  <c:v>Lithuania</c:v>
                </c:pt>
                <c:pt idx="4">
                  <c:v>Poland</c:v>
                </c:pt>
                <c:pt idx="5">
                  <c:v>Turkey</c:v>
                </c:pt>
                <c:pt idx="6">
                  <c:v>Bulgaria</c:v>
                </c:pt>
                <c:pt idx="7">
                  <c:v>Estonia</c:v>
                </c:pt>
                <c:pt idx="8">
                  <c:v>Norway</c:v>
                </c:pt>
                <c:pt idx="9">
                  <c:v>Hungary</c:v>
                </c:pt>
                <c:pt idx="10">
                  <c:v>Iceland</c:v>
                </c:pt>
                <c:pt idx="11">
                  <c:v>Ireland</c:v>
                </c:pt>
                <c:pt idx="12">
                  <c:v>Portugal</c:v>
                </c:pt>
                <c:pt idx="13">
                  <c:v>Slovenia</c:v>
                </c:pt>
                <c:pt idx="14">
                  <c:v>Spain</c:v>
                </c:pt>
                <c:pt idx="15">
                  <c:v>Belgium</c:v>
                </c:pt>
                <c:pt idx="16">
                  <c:v>Finland</c:v>
                </c:pt>
                <c:pt idx="17">
                  <c:v>Sweden</c:v>
                </c:pt>
                <c:pt idx="18">
                  <c:v>Switzerland</c:v>
                </c:pt>
                <c:pt idx="19">
                  <c:v>Greece</c:v>
                </c:pt>
                <c:pt idx="20">
                  <c:v>France</c:v>
                </c:pt>
                <c:pt idx="21">
                  <c:v>Netherlands</c:v>
                </c:pt>
                <c:pt idx="22">
                  <c:v>Italy</c:v>
                </c:pt>
                <c:pt idx="23">
                  <c:v>Austria</c:v>
                </c:pt>
                <c:pt idx="24">
                  <c:v>Denmark</c:v>
                </c:pt>
                <c:pt idx="25">
                  <c:v>UK</c:v>
                </c:pt>
                <c:pt idx="26">
                  <c:v>Germany</c:v>
                </c:pt>
              </c:strCache>
            </c:strRef>
          </c:cat>
          <c:val>
            <c:numRef>
              <c:f>Sheet1!$C$2:$C$28</c:f>
              <c:numCache>
                <c:formatCode>0%</c:formatCode>
                <c:ptCount val="27"/>
                <c:pt idx="0">
                  <c:v>0.18</c:v>
                </c:pt>
                <c:pt idx="1">
                  <c:v>0.26</c:v>
                </c:pt>
                <c:pt idx="2">
                  <c:v>0.13</c:v>
                </c:pt>
                <c:pt idx="3">
                  <c:v>0.95</c:v>
                </c:pt>
                <c:pt idx="4">
                  <c:v>0.87</c:v>
                </c:pt>
                <c:pt idx="5">
                  <c:v>0.87</c:v>
                </c:pt>
                <c:pt idx="6">
                  <c:v>0.82</c:v>
                </c:pt>
                <c:pt idx="7">
                  <c:v>0.82</c:v>
                </c:pt>
                <c:pt idx="8">
                  <c:v>0.79</c:v>
                </c:pt>
                <c:pt idx="9">
                  <c:v>0.08</c:v>
                </c:pt>
                <c:pt idx="10">
                  <c:v>0.71</c:v>
                </c:pt>
                <c:pt idx="11">
                  <c:v>0.71</c:v>
                </c:pt>
                <c:pt idx="12">
                  <c:v>0.657894736842105</c:v>
                </c:pt>
                <c:pt idx="13">
                  <c:v>0.63</c:v>
                </c:pt>
                <c:pt idx="14">
                  <c:v>0.55</c:v>
                </c:pt>
                <c:pt idx="15">
                  <c:v>0.5</c:v>
                </c:pt>
                <c:pt idx="16">
                  <c:v>0.5</c:v>
                </c:pt>
                <c:pt idx="17">
                  <c:v>0.45</c:v>
                </c:pt>
                <c:pt idx="18">
                  <c:v>0.34</c:v>
                </c:pt>
                <c:pt idx="19">
                  <c:v>0.32</c:v>
                </c:pt>
                <c:pt idx="20">
                  <c:v>0.29</c:v>
                </c:pt>
                <c:pt idx="21">
                  <c:v>0.29</c:v>
                </c:pt>
                <c:pt idx="22">
                  <c:v>0.24</c:v>
                </c:pt>
                <c:pt idx="23">
                  <c:v>0.21</c:v>
                </c:pt>
                <c:pt idx="24">
                  <c:v>0.18</c:v>
                </c:pt>
                <c:pt idx="25">
                  <c:v>0.08</c:v>
                </c:pt>
                <c:pt idx="26">
                  <c:v>0.05</c:v>
                </c:pt>
              </c:numCache>
            </c:numRef>
          </c:val>
          <c:extLst xmlns:c16r2="http://schemas.microsoft.com/office/drawing/2015/06/chart">
            <c:ext xmlns:c16="http://schemas.microsoft.com/office/drawing/2014/chart" uri="{C3380CC4-5D6E-409C-BE32-E72D297353CC}">
              <c16:uniqueId val="{00000001-EE43-434B-A357-7FF8E918E53B}"/>
            </c:ext>
          </c:extLst>
        </c:ser>
        <c:ser>
          <c:idx val="2"/>
          <c:order val="2"/>
          <c:tx>
            <c:strRef>
              <c:f>Sheet1!$D$1</c:f>
              <c:strCache>
                <c:ptCount val="1"/>
                <c:pt idx="0">
                  <c:v>Data N/A</c:v>
                </c:pt>
              </c:strCache>
            </c:strRef>
          </c:tx>
          <c:spPr>
            <a:solidFill>
              <a:schemeClr val="bg1">
                <a:lumMod val="65000"/>
              </a:schemeClr>
            </a:solidFill>
            <a:ln>
              <a:solidFill>
                <a:schemeClr val="bg1">
                  <a:lumMod val="65000"/>
                </a:schemeClr>
              </a:solidFill>
            </a:ln>
          </c:spPr>
          <c:invertIfNegative val="0"/>
          <c:cat>
            <c:strRef>
              <c:f>Sheet1!$A$2:$A$28</c:f>
              <c:strCache>
                <c:ptCount val="27"/>
                <c:pt idx="0">
                  <c:v>Macedonia</c:v>
                </c:pt>
                <c:pt idx="1">
                  <c:v>Serbia</c:v>
                </c:pt>
                <c:pt idx="2">
                  <c:v>Croatia</c:v>
                </c:pt>
                <c:pt idx="3">
                  <c:v>Lithuania</c:v>
                </c:pt>
                <c:pt idx="4">
                  <c:v>Poland</c:v>
                </c:pt>
                <c:pt idx="5">
                  <c:v>Turkey</c:v>
                </c:pt>
                <c:pt idx="6">
                  <c:v>Bulgaria</c:v>
                </c:pt>
                <c:pt idx="7">
                  <c:v>Estonia</c:v>
                </c:pt>
                <c:pt idx="8">
                  <c:v>Norway</c:v>
                </c:pt>
                <c:pt idx="9">
                  <c:v>Hungary</c:v>
                </c:pt>
                <c:pt idx="10">
                  <c:v>Iceland</c:v>
                </c:pt>
                <c:pt idx="11">
                  <c:v>Ireland</c:v>
                </c:pt>
                <c:pt idx="12">
                  <c:v>Portugal</c:v>
                </c:pt>
                <c:pt idx="13">
                  <c:v>Slovenia</c:v>
                </c:pt>
                <c:pt idx="14">
                  <c:v>Spain</c:v>
                </c:pt>
                <c:pt idx="15">
                  <c:v>Belgium</c:v>
                </c:pt>
                <c:pt idx="16">
                  <c:v>Finland</c:v>
                </c:pt>
                <c:pt idx="17">
                  <c:v>Sweden</c:v>
                </c:pt>
                <c:pt idx="18">
                  <c:v>Switzerland</c:v>
                </c:pt>
                <c:pt idx="19">
                  <c:v>Greece</c:v>
                </c:pt>
                <c:pt idx="20">
                  <c:v>France</c:v>
                </c:pt>
                <c:pt idx="21">
                  <c:v>Netherlands</c:v>
                </c:pt>
                <c:pt idx="22">
                  <c:v>Italy</c:v>
                </c:pt>
                <c:pt idx="23">
                  <c:v>Austria</c:v>
                </c:pt>
                <c:pt idx="24">
                  <c:v>Denmark</c:v>
                </c:pt>
                <c:pt idx="25">
                  <c:v>UK</c:v>
                </c:pt>
                <c:pt idx="26">
                  <c:v>Germany</c:v>
                </c:pt>
              </c:strCache>
            </c:strRef>
          </c:cat>
          <c:val>
            <c:numRef>
              <c:f>Sheet1!$D$2:$D$28</c:f>
              <c:numCache>
                <c:formatCode>0%</c:formatCode>
                <c:ptCount val="27"/>
                <c:pt idx="0">
                  <c:v>0.82</c:v>
                </c:pt>
                <c:pt idx="1">
                  <c:v>0.74</c:v>
                </c:pt>
                <c:pt idx="2">
                  <c:v>0.84</c:v>
                </c:pt>
                <c:pt idx="3">
                  <c:v>0.0</c:v>
                </c:pt>
                <c:pt idx="4">
                  <c:v>0.0</c:v>
                </c:pt>
                <c:pt idx="5">
                  <c:v>0.0</c:v>
                </c:pt>
                <c:pt idx="6">
                  <c:v>0.0</c:v>
                </c:pt>
                <c:pt idx="7">
                  <c:v>0.0</c:v>
                </c:pt>
                <c:pt idx="8">
                  <c:v>0.0</c:v>
                </c:pt>
                <c:pt idx="9">
                  <c:v>0.63</c:v>
                </c:pt>
                <c:pt idx="10">
                  <c:v>0.0</c:v>
                </c:pt>
                <c:pt idx="11">
                  <c:v>0.0</c:v>
                </c:pt>
                <c:pt idx="12">
                  <c:v>0.0</c:v>
                </c:pt>
                <c:pt idx="13">
                  <c:v>0.0</c:v>
                </c:pt>
                <c:pt idx="14">
                  <c:v>0.0</c:v>
                </c:pt>
                <c:pt idx="15">
                  <c:v>0.0</c:v>
                </c:pt>
                <c:pt idx="16">
                  <c:v>0.0</c:v>
                </c:pt>
                <c:pt idx="17">
                  <c:v>0.03</c:v>
                </c:pt>
                <c:pt idx="18">
                  <c:v>0.0</c:v>
                </c:pt>
                <c:pt idx="19">
                  <c:v>0.0</c:v>
                </c:pt>
                <c:pt idx="20">
                  <c:v>0.0</c:v>
                </c:pt>
                <c:pt idx="21">
                  <c:v>0.0</c:v>
                </c:pt>
                <c:pt idx="22">
                  <c:v>0.0</c:v>
                </c:pt>
                <c:pt idx="23">
                  <c:v>0.0</c:v>
                </c:pt>
                <c:pt idx="24">
                  <c:v>0.0</c:v>
                </c:pt>
                <c:pt idx="25">
                  <c:v>0.0</c:v>
                </c:pt>
                <c:pt idx="26">
                  <c:v>0.0</c:v>
                </c:pt>
              </c:numCache>
            </c:numRef>
          </c:val>
          <c:extLst xmlns:c16r2="http://schemas.microsoft.com/office/drawing/2015/06/chart">
            <c:ext xmlns:c16="http://schemas.microsoft.com/office/drawing/2014/chart" uri="{C3380CC4-5D6E-409C-BE32-E72D297353CC}">
              <c16:uniqueId val="{00000002-EE43-434B-A357-7FF8E918E53B}"/>
            </c:ext>
          </c:extLst>
        </c:ser>
        <c:dLbls>
          <c:showLegendKey val="0"/>
          <c:showVal val="0"/>
          <c:showCatName val="0"/>
          <c:showSerName val="0"/>
          <c:showPercent val="0"/>
          <c:showBubbleSize val="0"/>
        </c:dLbls>
        <c:gapWidth val="150"/>
        <c:overlap val="100"/>
        <c:axId val="2144245064"/>
        <c:axId val="2144238328"/>
      </c:barChart>
      <c:catAx>
        <c:axId val="2144245064"/>
        <c:scaling>
          <c:orientation val="minMax"/>
        </c:scaling>
        <c:delete val="0"/>
        <c:axPos val="b"/>
        <c:numFmt formatCode="General"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4238328"/>
        <c:crosses val="autoZero"/>
        <c:auto val="1"/>
        <c:lblAlgn val="ctr"/>
        <c:lblOffset val="100"/>
        <c:noMultiLvlLbl val="0"/>
      </c:catAx>
      <c:valAx>
        <c:axId val="2144238328"/>
        <c:scaling>
          <c:orientation val="minMax"/>
          <c:max val="1.0"/>
        </c:scaling>
        <c:delete val="0"/>
        <c:axPos val="l"/>
        <c:title>
          <c:tx>
            <c:rich>
              <a:bodyPr/>
              <a:lstStyle/>
              <a:p>
                <a:pPr>
                  <a:defRPr sz="958" b="1" i="0" u="none" strike="noStrike" baseline="0">
                    <a:solidFill>
                      <a:srgbClr val="808080"/>
                    </a:solidFill>
                    <a:latin typeface="Calibri"/>
                    <a:ea typeface="Calibri"/>
                    <a:cs typeface="Calibri"/>
                  </a:defRPr>
                </a:pPr>
                <a:r>
                  <a:rPr lang="en-GB"/>
                  <a:t>Rate of Availability</a:t>
                </a:r>
              </a:p>
            </c:rich>
          </c:tx>
          <c:layout>
            <c:manualLayout>
              <c:xMode val="edge"/>
              <c:yMode val="edge"/>
              <c:x val="0.0067729855567362"/>
              <c:y val="0.232719393682347"/>
            </c:manualLayout>
          </c:layout>
          <c:overlay val="0"/>
          <c:spPr>
            <a:noFill/>
            <a:ln w="10182">
              <a:noFill/>
            </a:ln>
          </c:spPr>
        </c:title>
        <c:numFmt formatCode="0%"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4245064"/>
        <c:crosses val="autoZero"/>
        <c:crossBetween val="between"/>
      </c:valAx>
      <c:spPr>
        <a:noFill/>
        <a:ln w="10183">
          <a:noFill/>
        </a:ln>
      </c:spPr>
    </c:plotArea>
    <c:legend>
      <c:legendPos val="b"/>
      <c:layout>
        <c:manualLayout>
          <c:xMode val="edge"/>
          <c:yMode val="edge"/>
          <c:x val="0.305503661206123"/>
          <c:y val="0.912170639899624"/>
          <c:w val="0.385778170912606"/>
          <c:h val="0.0656412420483568"/>
        </c:manualLayout>
      </c:layout>
      <c:overlay val="0"/>
      <c:spPr>
        <a:noFill/>
        <a:ln w="10182">
          <a:noFill/>
        </a:ln>
      </c:spPr>
      <c:txPr>
        <a:bodyPr/>
        <a:lstStyle/>
        <a:p>
          <a:pPr>
            <a:defRPr sz="1050">
              <a:solidFill>
                <a:srgbClr val="7F7F7F"/>
              </a:solidFill>
            </a:defRPr>
          </a:pPr>
          <a:endParaRPr lang="en-US"/>
        </a:p>
      </c:txPr>
    </c:legend>
    <c:plotVisOnly val="1"/>
    <c:dispBlanksAs val="gap"/>
    <c:showDLblsOverMax val="0"/>
  </c:chart>
  <c:spPr>
    <a:noFill/>
    <a:ln>
      <a:noFill/>
    </a:ln>
  </c:spPr>
  <c:txPr>
    <a:bodyPr/>
    <a:lstStyle/>
    <a:p>
      <a:pPr>
        <a:defRPr sz="720"/>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02498192688693"/>
          <c:y val="0.0238791542035651"/>
          <c:w val="0.857191535921533"/>
          <c:h val="0.68025359065202"/>
        </c:manualLayout>
      </c:layout>
      <c:barChart>
        <c:barDir val="col"/>
        <c:grouping val="clustered"/>
        <c:varyColors val="0"/>
        <c:ser>
          <c:idx val="0"/>
          <c:order val="0"/>
          <c:tx>
            <c:strRef>
              <c:f>Sheet1!$B$1</c:f>
              <c:strCache>
                <c:ptCount val="1"/>
                <c:pt idx="0">
                  <c:v>Average (days)</c:v>
                </c:pt>
              </c:strCache>
            </c:strRef>
          </c:tx>
          <c:spPr>
            <a:solidFill>
              <a:srgbClr val="990000"/>
            </a:solidFill>
            <a:ln w="11442">
              <a:noFill/>
            </a:ln>
          </c:spPr>
          <c:invertIfNegative val="0"/>
          <c:dPt>
            <c:idx val="7"/>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1-FBD0-4F88-B47D-209489F61591}"/>
              </c:ext>
            </c:extLst>
          </c:dPt>
          <c:dPt>
            <c:idx val="10"/>
            <c:invertIfNegative val="0"/>
            <c:bubble3D val="0"/>
            <c:extLst xmlns:c16r2="http://schemas.microsoft.com/office/drawing/2015/06/chart">
              <c:ext xmlns:c16="http://schemas.microsoft.com/office/drawing/2014/chart" uri="{C3380CC4-5D6E-409C-BE32-E72D297353CC}">
                <c16:uniqueId val="{00000003-FBD0-4F88-B47D-209489F61591}"/>
              </c:ext>
            </c:extLst>
          </c:dPt>
          <c:dPt>
            <c:idx val="11"/>
            <c:invertIfNegative val="0"/>
            <c:bubble3D val="0"/>
            <c:spPr>
              <a:pattFill prst="pct50">
                <a:fgClr>
                  <a:srgbClr val="990000"/>
                </a:fgClr>
                <a:bgClr>
                  <a:schemeClr val="bg1"/>
                </a:bgClr>
              </a:pattFill>
              <a:ln w="11442">
                <a:noFill/>
              </a:ln>
            </c:spPr>
            <c:extLst xmlns:c16r2="http://schemas.microsoft.com/office/drawing/2015/06/chart">
              <c:ext xmlns:c16="http://schemas.microsoft.com/office/drawing/2014/chart" uri="{C3380CC4-5D6E-409C-BE32-E72D297353CC}">
                <c16:uniqueId val="{00000000-0C39-4D01-B8C2-20B44B1C0F58}"/>
              </c:ext>
            </c:extLst>
          </c:dPt>
          <c:dPt>
            <c:idx val="12"/>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6-3999-4D97-82E5-742519299E2C}"/>
              </c:ext>
            </c:extLst>
          </c:dPt>
          <c:dPt>
            <c:idx val="17"/>
            <c:invertIfNegative val="0"/>
            <c:bubble3D val="0"/>
            <c:extLst xmlns:c16r2="http://schemas.microsoft.com/office/drawing/2015/06/chart">
              <c:ext xmlns:c16="http://schemas.microsoft.com/office/drawing/2014/chart" uri="{C3380CC4-5D6E-409C-BE32-E72D297353CC}">
                <c16:uniqueId val="{00000001-7A60-4272-B368-5FCFF6DDBDC7}"/>
              </c:ext>
            </c:extLst>
          </c:dPt>
          <c:dPt>
            <c:idx val="18"/>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2-7A60-4272-B368-5FCFF6DDBDC7}"/>
              </c:ext>
            </c:extLst>
          </c:dPt>
          <c:dPt>
            <c:idx val="19"/>
            <c:invertIfNegative val="0"/>
            <c:bubble3D val="0"/>
            <c:extLst xmlns:c16r2="http://schemas.microsoft.com/office/drawing/2015/06/chart">
              <c:ext xmlns:c16="http://schemas.microsoft.com/office/drawing/2014/chart" uri="{C3380CC4-5D6E-409C-BE32-E72D297353CC}">
                <c16:uniqueId val="{00000003-7A60-4272-B368-5FCFF6DDBDC7}"/>
              </c:ext>
            </c:extLst>
          </c:dPt>
          <c:dPt>
            <c:idx val="20"/>
            <c:invertIfNegative val="0"/>
            <c:bubble3D val="0"/>
            <c:extLst xmlns:c16r2="http://schemas.microsoft.com/office/drawing/2015/06/chart">
              <c:ext xmlns:c16="http://schemas.microsoft.com/office/drawing/2014/chart" uri="{C3380CC4-5D6E-409C-BE32-E72D297353CC}">
                <c16:uniqueId val="{00000004-7A60-4272-B368-5FCFF6DDBDC7}"/>
              </c:ext>
            </c:extLst>
          </c:dPt>
          <c:dPt>
            <c:idx val="21"/>
            <c:invertIfNegative val="0"/>
            <c:bubble3D val="0"/>
            <c:extLst xmlns:c16r2="http://schemas.microsoft.com/office/drawing/2015/06/chart">
              <c:ext xmlns:c16="http://schemas.microsoft.com/office/drawing/2014/chart" uri="{C3380CC4-5D6E-409C-BE32-E72D297353CC}">
                <c16:uniqueId val="{00000005-7A60-4272-B368-5FCFF6DDBDC7}"/>
              </c:ext>
            </c:extLst>
          </c:dPt>
          <c:dPt>
            <c:idx val="22"/>
            <c:invertIfNegative val="0"/>
            <c:bubble3D val="0"/>
            <c:extLst xmlns:c16r2="http://schemas.microsoft.com/office/drawing/2015/06/chart">
              <c:ext xmlns:c16="http://schemas.microsoft.com/office/drawing/2014/chart" uri="{C3380CC4-5D6E-409C-BE32-E72D297353CC}">
                <c16:uniqueId val="{00000006-7A60-4272-B368-5FCFF6DDBDC7}"/>
              </c:ext>
            </c:extLst>
          </c:dPt>
          <c:dPt>
            <c:idx val="23"/>
            <c:invertIfNegative val="0"/>
            <c:bubble3D val="0"/>
            <c:extLst xmlns:c16r2="http://schemas.microsoft.com/office/drawing/2015/06/chart">
              <c:ext xmlns:c16="http://schemas.microsoft.com/office/drawing/2014/chart" uri="{C3380CC4-5D6E-409C-BE32-E72D297353CC}">
                <c16:uniqueId val="{0000000B-F0E8-4FDE-AB13-77FCDD4BB40B}"/>
              </c:ext>
            </c:extLst>
          </c:dPt>
          <c:dPt>
            <c:idx val="24"/>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0-7D92-41A6-B53A-C15E98DB1074}"/>
              </c:ext>
            </c:extLst>
          </c:dPt>
          <c:dPt>
            <c:idx val="25"/>
            <c:invertIfNegative val="0"/>
            <c:bubble3D val="0"/>
            <c:extLst xmlns:c16r2="http://schemas.microsoft.com/office/drawing/2015/06/chart">
              <c:ext xmlns:c16="http://schemas.microsoft.com/office/drawing/2014/chart" uri="{C3380CC4-5D6E-409C-BE32-E72D297353CC}">
                <c16:uniqueId val="{00000011-3999-4D97-82E5-742519299E2C}"/>
              </c:ext>
            </c:extLst>
          </c:dPt>
          <c:dLbls>
            <c:numFmt formatCode="#,##0" sourceLinked="0"/>
            <c:spPr>
              <a:noFill/>
              <a:ln w="1144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Sheet1!$A$2:$A$30</c:f>
              <c:strCache>
                <c:ptCount val="26"/>
                <c:pt idx="0">
                  <c:v>Poland</c:v>
                </c:pt>
                <c:pt idx="1">
                  <c:v>Estonia</c:v>
                </c:pt>
                <c:pt idx="2">
                  <c:v>Ireland</c:v>
                </c:pt>
                <c:pt idx="3">
                  <c:v>Portugal</c:v>
                </c:pt>
                <c:pt idx="4">
                  <c:v>Bulgaria</c:v>
                </c:pt>
                <c:pt idx="5">
                  <c:v>Lithuania</c:v>
                </c:pt>
                <c:pt idx="6">
                  <c:v>France</c:v>
                </c:pt>
                <c:pt idx="7">
                  <c:v>Norway</c:v>
                </c:pt>
                <c:pt idx="8">
                  <c:v>Iceland</c:v>
                </c:pt>
                <c:pt idx="9">
                  <c:v>Spain</c:v>
                </c:pt>
                <c:pt idx="10">
                  <c:v>Croatia</c:v>
                </c:pt>
                <c:pt idx="11">
                  <c:v>EU25 average*</c:v>
                </c:pt>
                <c:pt idx="12">
                  <c:v>Finland</c:v>
                </c:pt>
                <c:pt idx="13">
                  <c:v>Slovenia</c:v>
                </c:pt>
                <c:pt idx="14">
                  <c:v>Belgium</c:v>
                </c:pt>
                <c:pt idx="15">
                  <c:v>Greece</c:v>
                </c:pt>
                <c:pt idx="16">
                  <c:v>Italy</c:v>
                </c:pt>
                <c:pt idx="17">
                  <c:v>Hungary</c:v>
                </c:pt>
                <c:pt idx="18">
                  <c:v>Sweden</c:v>
                </c:pt>
                <c:pt idx="19">
                  <c:v>Turkey</c:v>
                </c:pt>
                <c:pt idx="20">
                  <c:v>Austria</c:v>
                </c:pt>
                <c:pt idx="21">
                  <c:v>UK</c:v>
                </c:pt>
                <c:pt idx="22">
                  <c:v>Netherlands</c:v>
                </c:pt>
                <c:pt idx="23">
                  <c:v>Switzerland</c:v>
                </c:pt>
                <c:pt idx="24">
                  <c:v>Denmark</c:v>
                </c:pt>
                <c:pt idx="25">
                  <c:v>Germany</c:v>
                </c:pt>
              </c:strCache>
            </c:strRef>
          </c:cat>
          <c:val>
            <c:numRef>
              <c:f>Sheet1!$B$2:$B$30</c:f>
              <c:numCache>
                <c:formatCode>0</c:formatCode>
                <c:ptCount val="26"/>
                <c:pt idx="0">
                  <c:v>1141.0</c:v>
                </c:pt>
                <c:pt idx="1">
                  <c:v>940.0</c:v>
                </c:pt>
                <c:pt idx="2">
                  <c:v>775.0</c:v>
                </c:pt>
                <c:pt idx="3">
                  <c:v>736.0</c:v>
                </c:pt>
                <c:pt idx="4">
                  <c:v>693.0</c:v>
                </c:pt>
                <c:pt idx="5">
                  <c:v>677.0</c:v>
                </c:pt>
                <c:pt idx="6">
                  <c:v>551.0</c:v>
                </c:pt>
                <c:pt idx="7">
                  <c:v>538.0</c:v>
                </c:pt>
                <c:pt idx="8">
                  <c:v>537.0</c:v>
                </c:pt>
                <c:pt idx="9">
                  <c:v>512.0</c:v>
                </c:pt>
                <c:pt idx="10">
                  <c:v>493.0</c:v>
                </c:pt>
                <c:pt idx="11">
                  <c:v>486.0</c:v>
                </c:pt>
                <c:pt idx="12">
                  <c:v>477.0</c:v>
                </c:pt>
                <c:pt idx="13">
                  <c:v>469.0</c:v>
                </c:pt>
                <c:pt idx="14">
                  <c:v>464.0</c:v>
                </c:pt>
                <c:pt idx="15">
                  <c:v>435.0</c:v>
                </c:pt>
                <c:pt idx="16">
                  <c:v>428.0</c:v>
                </c:pt>
                <c:pt idx="17">
                  <c:v>418.0</c:v>
                </c:pt>
                <c:pt idx="18">
                  <c:v>368.0</c:v>
                </c:pt>
                <c:pt idx="19">
                  <c:v>272.0</c:v>
                </c:pt>
                <c:pt idx="20">
                  <c:v>262.0</c:v>
                </c:pt>
                <c:pt idx="21">
                  <c:v>248.0</c:v>
                </c:pt>
                <c:pt idx="22">
                  <c:v>239.0</c:v>
                </c:pt>
                <c:pt idx="23" formatCode="General">
                  <c:v>207.0</c:v>
                </c:pt>
                <c:pt idx="24" formatCode="General">
                  <c:v>156.0</c:v>
                </c:pt>
                <c:pt idx="25" formatCode="General">
                  <c:v>113.0</c:v>
                </c:pt>
              </c:numCache>
            </c:numRef>
          </c:val>
          <c:extLst xmlns:c16r2="http://schemas.microsoft.com/office/drawing/2015/06/chart">
            <c:ext xmlns:c16="http://schemas.microsoft.com/office/drawing/2014/chart" uri="{C3380CC4-5D6E-409C-BE32-E72D297353CC}">
              <c16:uniqueId val="{0000000A-7A60-4272-B368-5FCFF6DDBDC7}"/>
            </c:ext>
          </c:extLst>
        </c:ser>
        <c:dLbls>
          <c:showLegendKey val="0"/>
          <c:showVal val="0"/>
          <c:showCatName val="0"/>
          <c:showSerName val="0"/>
          <c:showPercent val="0"/>
          <c:showBubbleSize val="0"/>
        </c:dLbls>
        <c:gapWidth val="150"/>
        <c:axId val="2144040136"/>
        <c:axId val="2144029800"/>
      </c:barChart>
      <c:catAx>
        <c:axId val="2144040136"/>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144029800"/>
        <c:crosses val="autoZero"/>
        <c:auto val="1"/>
        <c:lblAlgn val="ctr"/>
        <c:lblOffset val="100"/>
        <c:noMultiLvlLbl val="0"/>
      </c:catAx>
      <c:valAx>
        <c:axId val="2144029800"/>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a:t>Average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144040136"/>
        <c:crosses val="autoZero"/>
        <c:crossBetween val="between"/>
      </c:valAx>
      <c:spPr>
        <a:noFill/>
        <a:ln w="11444">
          <a:noFill/>
        </a:ln>
      </c:spPr>
    </c:plotArea>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716077161717182"/>
          <c:y val="0.0238791529571969"/>
          <c:w val="0.885507839622115"/>
          <c:h val="0.68025359065202"/>
        </c:manualLayout>
      </c:layout>
      <c:barChart>
        <c:barDir val="col"/>
        <c:grouping val="clustered"/>
        <c:varyColors val="0"/>
        <c:ser>
          <c:idx val="0"/>
          <c:order val="0"/>
          <c:tx>
            <c:strRef>
              <c:f>Sheet1!$B$1</c:f>
              <c:strCache>
                <c:ptCount val="1"/>
                <c:pt idx="0">
                  <c:v>Median</c:v>
                </c:pt>
              </c:strCache>
            </c:strRef>
          </c:tx>
          <c:spPr>
            <a:solidFill>
              <a:schemeClr val="accent1"/>
            </a:solidFill>
            <a:ln w="11442">
              <a:noFill/>
            </a:ln>
          </c:spPr>
          <c:invertIfNegative val="0"/>
          <c:dPt>
            <c:idx val="6"/>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11-2065-42A3-820B-43F7AD826448}"/>
              </c:ext>
            </c:extLst>
          </c:dPt>
          <c:dPt>
            <c:idx val="9"/>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10-2065-42A3-820B-43F7AD826448}"/>
              </c:ext>
            </c:extLst>
          </c:dPt>
          <c:dPt>
            <c:idx val="12"/>
            <c:invertIfNegative val="0"/>
            <c:bubble3D val="0"/>
            <c:spPr>
              <a:pattFill prst="pct50">
                <a:fgClr>
                  <a:schemeClr val="accent1"/>
                </a:fgClr>
                <a:bgClr>
                  <a:schemeClr val="bg1"/>
                </a:bgClr>
              </a:pattFill>
              <a:ln w="11442">
                <a:noFill/>
              </a:ln>
            </c:spPr>
            <c:extLst xmlns:c16r2="http://schemas.microsoft.com/office/drawing/2015/06/chart">
              <c:ext xmlns:c16="http://schemas.microsoft.com/office/drawing/2014/chart" uri="{C3380CC4-5D6E-409C-BE32-E72D297353CC}">
                <c16:uniqueId val="{00000012-2065-42A3-820B-43F7AD826448}"/>
              </c:ext>
            </c:extLst>
          </c:dPt>
          <c:dPt>
            <c:idx val="18"/>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3-38D9-4B76-B90B-7C0504841352}"/>
              </c:ext>
            </c:extLst>
          </c:dPt>
          <c:dPt>
            <c:idx val="19"/>
            <c:invertIfNegative val="0"/>
            <c:bubble3D val="0"/>
            <c:extLst xmlns:c16r2="http://schemas.microsoft.com/office/drawing/2015/06/chart">
              <c:ext xmlns:c16="http://schemas.microsoft.com/office/drawing/2014/chart" uri="{C3380CC4-5D6E-409C-BE32-E72D297353CC}">
                <c16:uniqueId val="{00000004-38D9-4B76-B90B-7C0504841352}"/>
              </c:ext>
            </c:extLst>
          </c:dPt>
          <c:dPt>
            <c:idx val="21"/>
            <c:invertIfNegative val="0"/>
            <c:bubble3D val="0"/>
            <c:extLst xmlns:c16r2="http://schemas.microsoft.com/office/drawing/2015/06/chart">
              <c:ext xmlns:c16="http://schemas.microsoft.com/office/drawing/2014/chart" uri="{C3380CC4-5D6E-409C-BE32-E72D297353CC}">
                <c16:uniqueId val="{00000007-38D9-4B76-B90B-7C0504841352}"/>
              </c:ext>
            </c:extLst>
          </c:dPt>
          <c:dPt>
            <c:idx val="22"/>
            <c:invertIfNegative val="0"/>
            <c:bubble3D val="0"/>
            <c:extLst xmlns:c16r2="http://schemas.microsoft.com/office/drawing/2015/06/chart">
              <c:ext xmlns:c16="http://schemas.microsoft.com/office/drawing/2014/chart" uri="{C3380CC4-5D6E-409C-BE32-E72D297353CC}">
                <c16:uniqueId val="{00000009-38D9-4B76-B90B-7C0504841352}"/>
              </c:ext>
            </c:extLst>
          </c:dPt>
          <c:dPt>
            <c:idx val="23"/>
            <c:invertIfNegative val="0"/>
            <c:bubble3D val="0"/>
            <c:extLst xmlns:c16r2="http://schemas.microsoft.com/office/drawing/2015/06/chart">
              <c:ext xmlns:c16="http://schemas.microsoft.com/office/drawing/2014/chart" uri="{C3380CC4-5D6E-409C-BE32-E72D297353CC}">
                <c16:uniqueId val="{0000000A-38D9-4B76-B90B-7C0504841352}"/>
              </c:ext>
            </c:extLst>
          </c:dPt>
          <c:dPt>
            <c:idx val="24"/>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C-61EB-4191-82D3-742B466B5F3E}"/>
              </c:ext>
            </c:extLst>
          </c:dPt>
          <c:dPt>
            <c:idx val="25"/>
            <c:invertIfNegative val="0"/>
            <c:bubble3D val="0"/>
            <c:extLst xmlns:c16r2="http://schemas.microsoft.com/office/drawing/2015/06/chart">
              <c:ext xmlns:c16="http://schemas.microsoft.com/office/drawing/2014/chart" uri="{C3380CC4-5D6E-409C-BE32-E72D297353CC}">
                <c16:uniqueId val="{0000000D-61EB-4191-82D3-742B466B5F3E}"/>
              </c:ext>
            </c:extLst>
          </c:dPt>
          <c:dPt>
            <c:idx val="26"/>
            <c:invertIfNegative val="0"/>
            <c:bubble3D val="0"/>
            <c:spPr>
              <a:solidFill>
                <a:schemeClr val="accent1"/>
              </a:solidFill>
              <a:ln w="11442">
                <a:solidFill>
                  <a:schemeClr val="accent4"/>
                </a:solidFill>
              </a:ln>
            </c:spPr>
            <c:extLst xmlns:c16r2="http://schemas.microsoft.com/office/drawing/2015/06/chart">
              <c:ext xmlns:c16="http://schemas.microsoft.com/office/drawing/2014/chart" uri="{C3380CC4-5D6E-409C-BE32-E72D297353CC}">
                <c16:uniqueId val="{0000000C-38D9-4B76-B90B-7C0504841352}"/>
              </c:ext>
            </c:extLst>
          </c:dPt>
          <c:dPt>
            <c:idx val="27"/>
            <c:invertIfNegative val="0"/>
            <c:bubble3D val="0"/>
            <c:extLst xmlns:c16r2="http://schemas.microsoft.com/office/drawing/2015/06/chart">
              <c:ext xmlns:c16="http://schemas.microsoft.com/office/drawing/2014/chart" uri="{C3380CC4-5D6E-409C-BE32-E72D297353CC}">
                <c16:uniqueId val="{00000011-61EB-4191-82D3-742B466B5F3E}"/>
              </c:ext>
            </c:extLst>
          </c:dPt>
          <c:dLbls>
            <c:numFmt formatCode="#,##0" sourceLinked="0"/>
            <c:spPr>
              <a:noFill/>
              <a:ln w="1144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Sheet1!$A$2:$A$27</c:f>
              <c:strCache>
                <c:ptCount val="26"/>
                <c:pt idx="0">
                  <c:v>Poland</c:v>
                </c:pt>
                <c:pt idx="1">
                  <c:v>Estonia</c:v>
                </c:pt>
                <c:pt idx="2">
                  <c:v>Portugal</c:v>
                </c:pt>
                <c:pt idx="3">
                  <c:v>Ireland</c:v>
                </c:pt>
                <c:pt idx="4">
                  <c:v>Bulgaria</c:v>
                </c:pt>
                <c:pt idx="5">
                  <c:v>Lithuania</c:v>
                </c:pt>
                <c:pt idx="6">
                  <c:v>Finland</c:v>
                </c:pt>
                <c:pt idx="7">
                  <c:v>France</c:v>
                </c:pt>
                <c:pt idx="8">
                  <c:v>Iceland</c:v>
                </c:pt>
                <c:pt idx="9">
                  <c:v>Norway</c:v>
                </c:pt>
                <c:pt idx="10">
                  <c:v>Croatia</c:v>
                </c:pt>
                <c:pt idx="11">
                  <c:v>Slovenia</c:v>
                </c:pt>
                <c:pt idx="12">
                  <c:v>EU25 average*</c:v>
                </c:pt>
                <c:pt idx="13">
                  <c:v>Spain</c:v>
                </c:pt>
                <c:pt idx="14">
                  <c:v>Hungary</c:v>
                </c:pt>
                <c:pt idx="15">
                  <c:v>Greece</c:v>
                </c:pt>
                <c:pt idx="16">
                  <c:v>Belgium</c:v>
                </c:pt>
                <c:pt idx="17">
                  <c:v>Italy</c:v>
                </c:pt>
                <c:pt idx="18">
                  <c:v>Sweden</c:v>
                </c:pt>
                <c:pt idx="19">
                  <c:v>Turkey</c:v>
                </c:pt>
                <c:pt idx="20">
                  <c:v>Netherlands</c:v>
                </c:pt>
                <c:pt idx="21">
                  <c:v>UK</c:v>
                </c:pt>
                <c:pt idx="22">
                  <c:v>Switzerland</c:v>
                </c:pt>
                <c:pt idx="23">
                  <c:v>Austria</c:v>
                </c:pt>
                <c:pt idx="24">
                  <c:v>Denmark</c:v>
                </c:pt>
                <c:pt idx="25">
                  <c:v>Germany</c:v>
                </c:pt>
              </c:strCache>
            </c:strRef>
          </c:cat>
          <c:val>
            <c:numRef>
              <c:f>Sheet1!$B$2:$B$27</c:f>
              <c:numCache>
                <c:formatCode>0</c:formatCode>
                <c:ptCount val="26"/>
                <c:pt idx="0">
                  <c:v>1141.0</c:v>
                </c:pt>
                <c:pt idx="1">
                  <c:v>1038.0</c:v>
                </c:pt>
                <c:pt idx="2">
                  <c:v>769.0</c:v>
                </c:pt>
                <c:pt idx="3">
                  <c:v>740.0</c:v>
                </c:pt>
                <c:pt idx="4">
                  <c:v>685.0</c:v>
                </c:pt>
                <c:pt idx="5">
                  <c:v>677.0</c:v>
                </c:pt>
                <c:pt idx="6">
                  <c:v>597.0</c:v>
                </c:pt>
                <c:pt idx="7">
                  <c:v>554.0</c:v>
                </c:pt>
                <c:pt idx="8">
                  <c:v>519.0</c:v>
                </c:pt>
                <c:pt idx="9">
                  <c:v>501.0</c:v>
                </c:pt>
                <c:pt idx="10">
                  <c:v>493.0</c:v>
                </c:pt>
                <c:pt idx="11">
                  <c:v>459.0</c:v>
                </c:pt>
                <c:pt idx="12">
                  <c:v>458.0</c:v>
                </c:pt>
                <c:pt idx="13">
                  <c:v>444.0</c:v>
                </c:pt>
                <c:pt idx="14">
                  <c:v>430.0</c:v>
                </c:pt>
                <c:pt idx="15">
                  <c:v>396.0</c:v>
                </c:pt>
                <c:pt idx="16">
                  <c:v>385.0</c:v>
                </c:pt>
                <c:pt idx="17">
                  <c:v>329.0</c:v>
                </c:pt>
                <c:pt idx="18">
                  <c:v>323.0</c:v>
                </c:pt>
                <c:pt idx="19">
                  <c:v>272.0</c:v>
                </c:pt>
                <c:pt idx="20">
                  <c:v>206.0</c:v>
                </c:pt>
                <c:pt idx="21">
                  <c:v>140.0</c:v>
                </c:pt>
                <c:pt idx="22">
                  <c:v>132.0</c:v>
                </c:pt>
                <c:pt idx="23">
                  <c:v>126.0</c:v>
                </c:pt>
                <c:pt idx="24">
                  <c:v>74.0</c:v>
                </c:pt>
                <c:pt idx="25">
                  <c:v>34.0</c:v>
                </c:pt>
              </c:numCache>
            </c:numRef>
          </c:val>
          <c:extLst xmlns:c16r2="http://schemas.microsoft.com/office/drawing/2015/06/chart">
            <c:ext xmlns:c16="http://schemas.microsoft.com/office/drawing/2014/chart" uri="{C3380CC4-5D6E-409C-BE32-E72D297353CC}">
              <c16:uniqueId val="{0000000D-38D9-4B76-B90B-7C0504841352}"/>
            </c:ext>
          </c:extLst>
        </c:ser>
        <c:dLbls>
          <c:showLegendKey val="0"/>
          <c:showVal val="0"/>
          <c:showCatName val="0"/>
          <c:showSerName val="0"/>
          <c:showPercent val="0"/>
          <c:showBubbleSize val="0"/>
        </c:dLbls>
        <c:gapWidth val="150"/>
        <c:axId val="2143727272"/>
        <c:axId val="2143730600"/>
      </c:barChart>
      <c:catAx>
        <c:axId val="2143727272"/>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143730600"/>
        <c:crosses val="autoZero"/>
        <c:auto val="1"/>
        <c:lblAlgn val="ctr"/>
        <c:lblOffset val="100"/>
        <c:noMultiLvlLbl val="0"/>
      </c:catAx>
      <c:valAx>
        <c:axId val="2143730600"/>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dirty="0"/>
                  <a:t>Median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143727272"/>
        <c:crosses val="autoZero"/>
        <c:crossBetween val="between"/>
      </c:valAx>
      <c:spPr>
        <a:noFill/>
        <a:ln w="11444">
          <a:noFill/>
        </a:ln>
      </c:spPr>
    </c:plotArea>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670323914330016"/>
          <c:y val="0.0307347166575478"/>
          <c:w val="0.917507784266266"/>
          <c:h val="0.638742076751556"/>
        </c:manualLayout>
      </c:layout>
      <c:barChart>
        <c:barDir val="col"/>
        <c:grouping val="stacked"/>
        <c:varyColors val="0"/>
        <c:ser>
          <c:idx val="0"/>
          <c:order val="0"/>
          <c:tx>
            <c:strRef>
              <c:f>Sheet1!$B$1</c:f>
              <c:strCache>
                <c:ptCount val="1"/>
                <c:pt idx="0">
                  <c:v>2015</c:v>
                </c:pt>
              </c:strCache>
            </c:strRef>
          </c:tx>
          <c:spPr>
            <a:solidFill>
              <a:schemeClr val="accent3"/>
            </a:solidFill>
            <a:ln w="1399">
              <a:solidFill>
                <a:schemeClr val="accent3"/>
              </a:solidFill>
              <a:prstDash val="solid"/>
            </a:ln>
          </c:spPr>
          <c:invertIfNegative val="0"/>
          <c:dPt>
            <c:idx val="27"/>
            <c:invertIfNegative val="0"/>
            <c:bubble3D val="0"/>
            <c:spPr>
              <a:pattFill prst="pct60">
                <a:fgClr>
                  <a:schemeClr val="accent3"/>
                </a:fgClr>
                <a:bgClr>
                  <a:schemeClr val="bg1"/>
                </a:bgClr>
              </a:pattFill>
              <a:ln w="1399">
                <a:solidFill>
                  <a:schemeClr val="accent3"/>
                </a:solidFill>
                <a:prstDash val="solid"/>
              </a:ln>
            </c:spPr>
            <c:extLst xmlns:c16r2="http://schemas.microsoft.com/office/drawing/2015/06/chart">
              <c:ext xmlns:c16="http://schemas.microsoft.com/office/drawing/2014/chart" uri="{C3380CC4-5D6E-409C-BE32-E72D297353CC}">
                <c16:uniqueId val="{00000000-E0AB-4005-A6CF-3AE2B0E6E50B}"/>
              </c:ext>
            </c:extLst>
          </c:dPt>
          <c:dLbls>
            <c:dLbl>
              <c:idx val="0"/>
              <c:layout>
                <c:manualLayout>
                  <c:x val="0.0"/>
                  <c:y val="-0.0220346303421833"/>
                </c:manualLayout>
              </c:layout>
              <c:spPr>
                <a:noFill/>
                <a:ln w="11192">
                  <a:noFill/>
                </a:ln>
              </c:spPr>
              <c:txPr>
                <a:bodyPr/>
                <a:lstStyle/>
                <a:p>
                  <a:pPr>
                    <a:defRPr sz="1058" b="0" i="0" u="none" strike="noStrike" baseline="0">
                      <a:solidFill>
                        <a:srgbClr val="000000"/>
                      </a:solidFill>
                      <a:latin typeface="Calibri"/>
                      <a:ea typeface="Calibri"/>
                      <a:cs typeface="Calibri"/>
                    </a:defRPr>
                  </a:pPr>
                  <a:endParaRPr lang="en-US"/>
                </a:p>
              </c:txPr>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D052-4F74-A687-F1B1888A8CC1}"/>
                </c:ext>
              </c:extLst>
            </c:dLbl>
            <c:spPr>
              <a:noFill/>
              <a:ln w="11192">
                <a:noFill/>
              </a:ln>
            </c:spPr>
            <c:txPr>
              <a:bodyPr wrap="square" lIns="38100" tIns="19050" rIns="38100" bIns="19050" anchor="ctr">
                <a:spAutoFit/>
              </a:bodyPr>
              <a:lstStyle/>
              <a:p>
                <a:pPr>
                  <a:defRPr sz="1058"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Poland</c:v>
                </c:pt>
                <c:pt idx="3">
                  <c:v>Croatia</c:v>
                </c:pt>
                <c:pt idx="4">
                  <c:v>Estonia</c:v>
                </c:pt>
                <c:pt idx="5">
                  <c:v>Lithuania</c:v>
                </c:pt>
                <c:pt idx="6">
                  <c:v>Turkey</c:v>
                </c:pt>
                <c:pt idx="7">
                  <c:v>Bulgaria</c:v>
                </c:pt>
                <c:pt idx="8">
                  <c:v>Norway</c:v>
                </c:pt>
                <c:pt idx="9">
                  <c:v>Ireland</c:v>
                </c:pt>
                <c:pt idx="10">
                  <c:v>Hungary</c:v>
                </c:pt>
                <c:pt idx="11">
                  <c:v>Iceland</c:v>
                </c:pt>
                <c:pt idx="12">
                  <c:v>Portugal</c:v>
                </c:pt>
                <c:pt idx="13">
                  <c:v>Spain</c:v>
                </c:pt>
                <c:pt idx="14">
                  <c:v>Slovenia</c:v>
                </c:pt>
                <c:pt idx="15">
                  <c:v>Belgium</c:v>
                </c:pt>
                <c:pt idx="16">
                  <c:v>Finland</c:v>
                </c:pt>
                <c:pt idx="17">
                  <c:v>Sweden</c:v>
                </c:pt>
                <c:pt idx="18">
                  <c:v>France</c:v>
                </c:pt>
                <c:pt idx="19">
                  <c:v>Greece</c:v>
                </c:pt>
                <c:pt idx="20">
                  <c:v>Italy</c:v>
                </c:pt>
                <c:pt idx="21">
                  <c:v>Denmark</c:v>
                </c:pt>
                <c:pt idx="22">
                  <c:v>Switzerland</c:v>
                </c:pt>
                <c:pt idx="23">
                  <c:v>Austria</c:v>
                </c:pt>
                <c:pt idx="24">
                  <c:v>Netherlands</c:v>
                </c:pt>
                <c:pt idx="25">
                  <c:v>Germany</c:v>
                </c:pt>
                <c:pt idx="26">
                  <c:v>UK</c:v>
                </c:pt>
                <c:pt idx="27">
                  <c:v>EUROPE</c:v>
                </c:pt>
              </c:strCache>
            </c:strRef>
          </c:cat>
          <c:val>
            <c:numRef>
              <c:f>Sheet1!$B$2:$B$29</c:f>
              <c:numCache>
                <c:formatCode>General</c:formatCode>
                <c:ptCount val="28"/>
                <c:pt idx="0">
                  <c:v>0.0</c:v>
                </c:pt>
                <c:pt idx="1">
                  <c:v>1.0</c:v>
                </c:pt>
                <c:pt idx="2">
                  <c:v>1.0</c:v>
                </c:pt>
                <c:pt idx="3">
                  <c:v>2.0</c:v>
                </c:pt>
                <c:pt idx="4">
                  <c:v>5.0</c:v>
                </c:pt>
                <c:pt idx="5">
                  <c:v>4.0</c:v>
                </c:pt>
                <c:pt idx="6">
                  <c:v>4.0</c:v>
                </c:pt>
                <c:pt idx="7">
                  <c:v>4.0</c:v>
                </c:pt>
                <c:pt idx="8">
                  <c:v>5.0</c:v>
                </c:pt>
                <c:pt idx="9">
                  <c:v>6.0</c:v>
                </c:pt>
                <c:pt idx="10">
                  <c:v>4.0</c:v>
                </c:pt>
                <c:pt idx="11">
                  <c:v>7.0</c:v>
                </c:pt>
                <c:pt idx="12">
                  <c:v>7.0</c:v>
                </c:pt>
                <c:pt idx="13">
                  <c:v>6.0</c:v>
                </c:pt>
                <c:pt idx="14">
                  <c:v>7.0</c:v>
                </c:pt>
                <c:pt idx="15">
                  <c:v>8.0</c:v>
                </c:pt>
                <c:pt idx="16">
                  <c:v>7.0</c:v>
                </c:pt>
                <c:pt idx="17">
                  <c:v>7.0</c:v>
                </c:pt>
                <c:pt idx="18">
                  <c:v>9.0</c:v>
                </c:pt>
                <c:pt idx="19">
                  <c:v>8.0</c:v>
                </c:pt>
                <c:pt idx="20">
                  <c:v>7.0</c:v>
                </c:pt>
                <c:pt idx="21">
                  <c:v>8.0</c:v>
                </c:pt>
                <c:pt idx="22">
                  <c:v>10.0</c:v>
                </c:pt>
                <c:pt idx="23">
                  <c:v>9.0</c:v>
                </c:pt>
                <c:pt idx="24">
                  <c:v>9.0</c:v>
                </c:pt>
                <c:pt idx="25">
                  <c:v>10.0</c:v>
                </c:pt>
                <c:pt idx="26">
                  <c:v>9.0</c:v>
                </c:pt>
                <c:pt idx="27">
                  <c:v>10.0</c:v>
                </c:pt>
              </c:numCache>
            </c:numRef>
          </c:val>
          <c:extLst xmlns:c16r2="http://schemas.microsoft.com/office/drawing/2015/06/chart">
            <c:ext xmlns:c16="http://schemas.microsoft.com/office/drawing/2014/chart" uri="{C3380CC4-5D6E-409C-BE32-E72D297353CC}">
              <c16:uniqueId val="{00000000-0B9F-44D6-9A48-EFCF5F05FA90}"/>
            </c:ext>
          </c:extLst>
        </c:ser>
        <c:ser>
          <c:idx val="1"/>
          <c:order val="1"/>
          <c:tx>
            <c:strRef>
              <c:f>Sheet1!$C$1</c:f>
              <c:strCache>
                <c:ptCount val="1"/>
                <c:pt idx="0">
                  <c:v>2016</c:v>
                </c:pt>
              </c:strCache>
            </c:strRef>
          </c:tx>
          <c:spPr>
            <a:solidFill>
              <a:schemeClr val="accent4"/>
            </a:solidFill>
            <a:ln w="1399">
              <a:solidFill>
                <a:schemeClr val="accent4"/>
              </a:solidFill>
              <a:prstDash val="solid"/>
            </a:ln>
          </c:spPr>
          <c:invertIfNegative val="0"/>
          <c:dPt>
            <c:idx val="27"/>
            <c:invertIfNegative val="0"/>
            <c:bubble3D val="0"/>
            <c:spPr>
              <a:pattFill prst="pct60">
                <a:fgClr>
                  <a:schemeClr val="accent4"/>
                </a:fgClr>
                <a:bgClr>
                  <a:schemeClr val="bg1"/>
                </a:bgClr>
              </a:pattFill>
              <a:ln w="1399">
                <a:solidFill>
                  <a:schemeClr val="accent4"/>
                </a:solidFill>
                <a:prstDash val="solid"/>
              </a:ln>
            </c:spPr>
            <c:extLst xmlns:c16r2="http://schemas.microsoft.com/office/drawing/2015/06/chart">
              <c:ext xmlns:c16="http://schemas.microsoft.com/office/drawing/2014/chart" uri="{C3380CC4-5D6E-409C-BE32-E72D297353CC}">
                <c16:uniqueId val="{00000001-E0AB-4005-A6CF-3AE2B0E6E50B}"/>
              </c:ext>
            </c:extLst>
          </c:dPt>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B9F-44D6-9A48-EFCF5F05FA90}"/>
                </c:ext>
              </c:extLst>
            </c:dLbl>
            <c:spPr>
              <a:noFill/>
              <a:ln w="11192">
                <a:noFill/>
              </a:ln>
            </c:spPr>
            <c:txPr>
              <a:bodyPr wrap="square" lIns="38100" tIns="19050" rIns="38100" bIns="19050" anchor="ctr">
                <a:spAutoFit/>
              </a:bodyPr>
              <a:lstStyle/>
              <a:p>
                <a:pPr>
                  <a:defRPr sz="1058"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Poland</c:v>
                </c:pt>
                <c:pt idx="3">
                  <c:v>Croatia</c:v>
                </c:pt>
                <c:pt idx="4">
                  <c:v>Estonia</c:v>
                </c:pt>
                <c:pt idx="5">
                  <c:v>Lithuania</c:v>
                </c:pt>
                <c:pt idx="6">
                  <c:v>Turkey</c:v>
                </c:pt>
                <c:pt idx="7">
                  <c:v>Bulgaria</c:v>
                </c:pt>
                <c:pt idx="8">
                  <c:v>Norway</c:v>
                </c:pt>
                <c:pt idx="9">
                  <c:v>Ireland</c:v>
                </c:pt>
                <c:pt idx="10">
                  <c:v>Hungary</c:v>
                </c:pt>
                <c:pt idx="11">
                  <c:v>Iceland</c:v>
                </c:pt>
                <c:pt idx="12">
                  <c:v>Portugal</c:v>
                </c:pt>
                <c:pt idx="13">
                  <c:v>Spain</c:v>
                </c:pt>
                <c:pt idx="14">
                  <c:v>Slovenia</c:v>
                </c:pt>
                <c:pt idx="15">
                  <c:v>Belgium</c:v>
                </c:pt>
                <c:pt idx="16">
                  <c:v>Finland</c:v>
                </c:pt>
                <c:pt idx="17">
                  <c:v>Sweden</c:v>
                </c:pt>
                <c:pt idx="18">
                  <c:v>France</c:v>
                </c:pt>
                <c:pt idx="19">
                  <c:v>Greece</c:v>
                </c:pt>
                <c:pt idx="20">
                  <c:v>Italy</c:v>
                </c:pt>
                <c:pt idx="21">
                  <c:v>Denmark</c:v>
                </c:pt>
                <c:pt idx="22">
                  <c:v>Switzerland</c:v>
                </c:pt>
                <c:pt idx="23">
                  <c:v>Austria</c:v>
                </c:pt>
                <c:pt idx="24">
                  <c:v>Netherlands</c:v>
                </c:pt>
                <c:pt idx="25">
                  <c:v>Germany</c:v>
                </c:pt>
                <c:pt idx="26">
                  <c:v>UK</c:v>
                </c:pt>
                <c:pt idx="27">
                  <c:v>EUROPE</c:v>
                </c:pt>
              </c:strCache>
            </c:strRef>
          </c:cat>
          <c:val>
            <c:numRef>
              <c:f>Sheet1!$C$2:$C$29</c:f>
              <c:numCache>
                <c:formatCode>General</c:formatCode>
                <c:ptCount val="28"/>
                <c:pt idx="0">
                  <c:v>0.0</c:v>
                </c:pt>
                <c:pt idx="1">
                  <c:v>0.0</c:v>
                </c:pt>
                <c:pt idx="2">
                  <c:v>3.0</c:v>
                </c:pt>
                <c:pt idx="3">
                  <c:v>2.0</c:v>
                </c:pt>
                <c:pt idx="4">
                  <c:v>1.0</c:v>
                </c:pt>
                <c:pt idx="5">
                  <c:v>1.0</c:v>
                </c:pt>
                <c:pt idx="6">
                  <c:v>2.0</c:v>
                </c:pt>
                <c:pt idx="7">
                  <c:v>4.0</c:v>
                </c:pt>
                <c:pt idx="8">
                  <c:v>3.0</c:v>
                </c:pt>
                <c:pt idx="9">
                  <c:v>6.0</c:v>
                </c:pt>
                <c:pt idx="10">
                  <c:v>5.0</c:v>
                </c:pt>
                <c:pt idx="11">
                  <c:v>5.0</c:v>
                </c:pt>
                <c:pt idx="12">
                  <c:v>7.0</c:v>
                </c:pt>
                <c:pt idx="13">
                  <c:v>9.0</c:v>
                </c:pt>
                <c:pt idx="14">
                  <c:v>9.0</c:v>
                </c:pt>
                <c:pt idx="15">
                  <c:v>8.0</c:v>
                </c:pt>
                <c:pt idx="16">
                  <c:v>10.0</c:v>
                </c:pt>
                <c:pt idx="17">
                  <c:v>8.0</c:v>
                </c:pt>
                <c:pt idx="18">
                  <c:v>8.0</c:v>
                </c:pt>
                <c:pt idx="19">
                  <c:v>10.0</c:v>
                </c:pt>
                <c:pt idx="20">
                  <c:v>10.0</c:v>
                </c:pt>
                <c:pt idx="21">
                  <c:v>11.0</c:v>
                </c:pt>
                <c:pt idx="22">
                  <c:v>10.0</c:v>
                </c:pt>
                <c:pt idx="23">
                  <c:v>12.0</c:v>
                </c:pt>
                <c:pt idx="24">
                  <c:v>12.0</c:v>
                </c:pt>
                <c:pt idx="25">
                  <c:v>12.0</c:v>
                </c:pt>
                <c:pt idx="26">
                  <c:v>12.0</c:v>
                </c:pt>
                <c:pt idx="27">
                  <c:v>12.0</c:v>
                </c:pt>
              </c:numCache>
            </c:numRef>
          </c:val>
          <c:extLst xmlns:c16r2="http://schemas.microsoft.com/office/drawing/2015/06/chart">
            <c:ext xmlns:c16="http://schemas.microsoft.com/office/drawing/2014/chart" uri="{C3380CC4-5D6E-409C-BE32-E72D297353CC}">
              <c16:uniqueId val="{00000002-0B9F-44D6-9A48-EFCF5F05FA90}"/>
            </c:ext>
          </c:extLst>
        </c:ser>
        <c:ser>
          <c:idx val="2"/>
          <c:order val="2"/>
          <c:tx>
            <c:strRef>
              <c:f>Sheet1!$D$1</c:f>
              <c:strCache>
                <c:ptCount val="1"/>
                <c:pt idx="0">
                  <c:v>2017</c:v>
                </c:pt>
              </c:strCache>
            </c:strRef>
          </c:tx>
          <c:spPr>
            <a:solidFill>
              <a:schemeClr val="accent1"/>
            </a:solidFill>
            <a:ln w="1399">
              <a:solidFill>
                <a:schemeClr val="accent1"/>
              </a:solidFill>
              <a:prstDash val="solid"/>
            </a:ln>
          </c:spPr>
          <c:invertIfNegative val="0"/>
          <c:dPt>
            <c:idx val="27"/>
            <c:invertIfNegative val="0"/>
            <c:bubble3D val="0"/>
            <c:spPr>
              <a:pattFill prst="pct60">
                <a:fgClr>
                  <a:schemeClr val="accent1"/>
                </a:fgClr>
                <a:bgClr>
                  <a:schemeClr val="bg1"/>
                </a:bgClr>
              </a:pattFill>
              <a:ln w="1399">
                <a:solidFill>
                  <a:schemeClr val="accent1"/>
                </a:solidFill>
                <a:prstDash val="solid"/>
              </a:ln>
            </c:spPr>
            <c:extLst xmlns:c16r2="http://schemas.microsoft.com/office/drawing/2015/06/chart">
              <c:ext xmlns:c16="http://schemas.microsoft.com/office/drawing/2014/chart" uri="{C3380CC4-5D6E-409C-BE32-E72D297353CC}">
                <c16:uniqueId val="{00000002-E0AB-4005-A6CF-3AE2B0E6E50B}"/>
              </c:ext>
            </c:extLst>
          </c:dPt>
          <c:dLbls>
            <c:spPr>
              <a:noFill/>
              <a:ln>
                <a:noFill/>
              </a:ln>
              <a:effectLst/>
            </c:spPr>
            <c:txPr>
              <a:bodyPr wrap="square" lIns="38100" tIns="19050" rIns="38100" bIns="19050" anchor="ctr">
                <a:spAutoFit/>
              </a:bodyPr>
              <a:lstStyle/>
              <a:p>
                <a:pPr>
                  <a:defRPr sz="106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Poland</c:v>
                </c:pt>
                <c:pt idx="3">
                  <c:v>Croatia</c:v>
                </c:pt>
                <c:pt idx="4">
                  <c:v>Estonia</c:v>
                </c:pt>
                <c:pt idx="5">
                  <c:v>Lithuania</c:v>
                </c:pt>
                <c:pt idx="6">
                  <c:v>Turkey</c:v>
                </c:pt>
                <c:pt idx="7">
                  <c:v>Bulgaria</c:v>
                </c:pt>
                <c:pt idx="8">
                  <c:v>Norway</c:v>
                </c:pt>
                <c:pt idx="9">
                  <c:v>Ireland</c:v>
                </c:pt>
                <c:pt idx="10">
                  <c:v>Hungary</c:v>
                </c:pt>
                <c:pt idx="11">
                  <c:v>Iceland</c:v>
                </c:pt>
                <c:pt idx="12">
                  <c:v>Portugal</c:v>
                </c:pt>
                <c:pt idx="13">
                  <c:v>Spain</c:v>
                </c:pt>
                <c:pt idx="14">
                  <c:v>Slovenia</c:v>
                </c:pt>
                <c:pt idx="15">
                  <c:v>Belgium</c:v>
                </c:pt>
                <c:pt idx="16">
                  <c:v>Finland</c:v>
                </c:pt>
                <c:pt idx="17">
                  <c:v>Sweden</c:v>
                </c:pt>
                <c:pt idx="18">
                  <c:v>France</c:v>
                </c:pt>
                <c:pt idx="19">
                  <c:v>Greece</c:v>
                </c:pt>
                <c:pt idx="20">
                  <c:v>Italy</c:v>
                </c:pt>
                <c:pt idx="21">
                  <c:v>Denmark</c:v>
                </c:pt>
                <c:pt idx="22">
                  <c:v>Switzerland</c:v>
                </c:pt>
                <c:pt idx="23">
                  <c:v>Austria</c:v>
                </c:pt>
                <c:pt idx="24">
                  <c:v>Netherlands</c:v>
                </c:pt>
                <c:pt idx="25">
                  <c:v>Germany</c:v>
                </c:pt>
                <c:pt idx="26">
                  <c:v>UK</c:v>
                </c:pt>
                <c:pt idx="27">
                  <c:v>EUROPE</c:v>
                </c:pt>
              </c:strCache>
            </c:strRef>
          </c:cat>
          <c:val>
            <c:numRef>
              <c:f>Sheet1!$D$2:$D$29</c:f>
              <c:numCache>
                <c:formatCode>General</c:formatCode>
                <c:ptCount val="28"/>
                <c:pt idx="0">
                  <c:v>0.0</c:v>
                </c:pt>
                <c:pt idx="1">
                  <c:v>0.0</c:v>
                </c:pt>
                <c:pt idx="2">
                  <c:v>1.0</c:v>
                </c:pt>
                <c:pt idx="3">
                  <c:v>2.0</c:v>
                </c:pt>
                <c:pt idx="5">
                  <c:v>1.0</c:v>
                </c:pt>
                <c:pt idx="6">
                  <c:v>1.0</c:v>
                </c:pt>
                <c:pt idx="7">
                  <c:v>1.0</c:v>
                </c:pt>
                <c:pt idx="8">
                  <c:v>3.0</c:v>
                </c:pt>
                <c:pt idx="9">
                  <c:v>1.0</c:v>
                </c:pt>
                <c:pt idx="10">
                  <c:v>6.0</c:v>
                </c:pt>
                <c:pt idx="11">
                  <c:v>4.0</c:v>
                </c:pt>
                <c:pt idx="12">
                  <c:v>4.0</c:v>
                </c:pt>
                <c:pt idx="13">
                  <c:v>4.0</c:v>
                </c:pt>
                <c:pt idx="14">
                  <c:v>4.0</c:v>
                </c:pt>
                <c:pt idx="15">
                  <c:v>5.0</c:v>
                </c:pt>
                <c:pt idx="16">
                  <c:v>4.0</c:v>
                </c:pt>
                <c:pt idx="17">
                  <c:v>7.0</c:v>
                </c:pt>
                <c:pt idx="18">
                  <c:v>6.0</c:v>
                </c:pt>
                <c:pt idx="19">
                  <c:v>5.0</c:v>
                </c:pt>
                <c:pt idx="20">
                  <c:v>8.0</c:v>
                </c:pt>
                <c:pt idx="21">
                  <c:v>7.0</c:v>
                </c:pt>
                <c:pt idx="22">
                  <c:v>7.0</c:v>
                </c:pt>
                <c:pt idx="23">
                  <c:v>8.0</c:v>
                </c:pt>
                <c:pt idx="24">
                  <c:v>8.0</c:v>
                </c:pt>
                <c:pt idx="25">
                  <c:v>8.0</c:v>
                </c:pt>
                <c:pt idx="26">
                  <c:v>9.0</c:v>
                </c:pt>
                <c:pt idx="27">
                  <c:v>9.0</c:v>
                </c:pt>
              </c:numCache>
            </c:numRef>
          </c:val>
          <c:extLst xmlns:c16r2="http://schemas.microsoft.com/office/drawing/2015/06/chart">
            <c:ext xmlns:c16="http://schemas.microsoft.com/office/drawing/2014/chart" uri="{C3380CC4-5D6E-409C-BE32-E72D297353CC}">
              <c16:uniqueId val="{00000004-0B9F-44D6-9A48-EFCF5F05FA90}"/>
            </c:ext>
          </c:extLst>
        </c:ser>
        <c:ser>
          <c:idx val="3"/>
          <c:order val="3"/>
          <c:tx>
            <c:strRef>
              <c:f>Sheet1!$E$1</c:f>
              <c:strCache>
                <c:ptCount val="1"/>
                <c:pt idx="0">
                  <c:v>Data N/A</c:v>
                </c:pt>
              </c:strCache>
            </c:strRef>
          </c:tx>
          <c:spPr>
            <a:solidFill>
              <a:schemeClr val="bg1">
                <a:lumMod val="65000"/>
              </a:schemeClr>
            </a:solidFill>
            <a:ln w="9525">
              <a:solidFill>
                <a:schemeClr val="bg1">
                  <a:lumMod val="65000"/>
                </a:schemeClr>
              </a:solidFill>
              <a:prstDash val="solid"/>
            </a:ln>
          </c:spPr>
          <c:invertIfNegative val="0"/>
          <c:cat>
            <c:strRef>
              <c:f>Sheet1!$A$2:$A$29</c:f>
              <c:strCache>
                <c:ptCount val="28"/>
                <c:pt idx="0">
                  <c:v>Macedonia</c:v>
                </c:pt>
                <c:pt idx="1">
                  <c:v>Serbia</c:v>
                </c:pt>
                <c:pt idx="2">
                  <c:v>Poland</c:v>
                </c:pt>
                <c:pt idx="3">
                  <c:v>Croatia</c:v>
                </c:pt>
                <c:pt idx="4">
                  <c:v>Estonia</c:v>
                </c:pt>
                <c:pt idx="5">
                  <c:v>Lithuania</c:v>
                </c:pt>
                <c:pt idx="6">
                  <c:v>Turkey</c:v>
                </c:pt>
                <c:pt idx="7">
                  <c:v>Bulgaria</c:v>
                </c:pt>
                <c:pt idx="8">
                  <c:v>Norway</c:v>
                </c:pt>
                <c:pt idx="9">
                  <c:v>Ireland</c:v>
                </c:pt>
                <c:pt idx="10">
                  <c:v>Hungary</c:v>
                </c:pt>
                <c:pt idx="11">
                  <c:v>Iceland</c:v>
                </c:pt>
                <c:pt idx="12">
                  <c:v>Portugal</c:v>
                </c:pt>
                <c:pt idx="13">
                  <c:v>Spain</c:v>
                </c:pt>
                <c:pt idx="14">
                  <c:v>Slovenia</c:v>
                </c:pt>
                <c:pt idx="15">
                  <c:v>Belgium</c:v>
                </c:pt>
                <c:pt idx="16">
                  <c:v>Finland</c:v>
                </c:pt>
                <c:pt idx="17">
                  <c:v>Sweden</c:v>
                </c:pt>
                <c:pt idx="18">
                  <c:v>France</c:v>
                </c:pt>
                <c:pt idx="19">
                  <c:v>Greece</c:v>
                </c:pt>
                <c:pt idx="20">
                  <c:v>Italy</c:v>
                </c:pt>
                <c:pt idx="21">
                  <c:v>Denmark</c:v>
                </c:pt>
                <c:pt idx="22">
                  <c:v>Switzerland</c:v>
                </c:pt>
                <c:pt idx="23">
                  <c:v>Austria</c:v>
                </c:pt>
                <c:pt idx="24">
                  <c:v>Netherlands</c:v>
                </c:pt>
                <c:pt idx="25">
                  <c:v>Germany</c:v>
                </c:pt>
                <c:pt idx="26">
                  <c:v>UK</c:v>
                </c:pt>
                <c:pt idx="27">
                  <c:v>EUROPE</c:v>
                </c:pt>
              </c:strCache>
            </c:strRef>
          </c:cat>
          <c:val>
            <c:numRef>
              <c:f>Sheet1!$E$2:$E$29</c:f>
              <c:numCache>
                <c:formatCode>General</c:formatCode>
                <c:ptCount val="28"/>
                <c:pt idx="0">
                  <c:v>25.0</c:v>
                </c:pt>
                <c:pt idx="1">
                  <c:v>13.0</c:v>
                </c:pt>
                <c:pt idx="3">
                  <c:v>17.0</c:v>
                </c:pt>
                <c:pt idx="10">
                  <c:v>12.0</c:v>
                </c:pt>
              </c:numCache>
            </c:numRef>
          </c:val>
          <c:extLst xmlns:c16r2="http://schemas.microsoft.com/office/drawing/2015/06/chart">
            <c:ext xmlns:c16="http://schemas.microsoft.com/office/drawing/2014/chart" uri="{C3380CC4-5D6E-409C-BE32-E72D297353CC}">
              <c16:uniqueId val="{00000005-0B9F-44D6-9A48-EFCF5F05FA90}"/>
            </c:ext>
          </c:extLst>
        </c:ser>
        <c:dLbls>
          <c:showLegendKey val="0"/>
          <c:showVal val="0"/>
          <c:showCatName val="0"/>
          <c:showSerName val="0"/>
          <c:showPercent val="0"/>
          <c:showBubbleSize val="0"/>
        </c:dLbls>
        <c:gapWidth val="107"/>
        <c:overlap val="100"/>
        <c:axId val="-2141834184"/>
        <c:axId val="-2141830920"/>
      </c:barChart>
      <c:lineChart>
        <c:grouping val="standard"/>
        <c:varyColors val="0"/>
        <c:ser>
          <c:idx val="4"/>
          <c:order val="4"/>
          <c:tx>
            <c:strRef>
              <c:f>Sheet1!$F$1</c:f>
              <c:strCache>
                <c:ptCount val="1"/>
                <c:pt idx="0">
                  <c:v>EMA approved</c:v>
                </c:pt>
              </c:strCache>
            </c:strRef>
          </c:tx>
          <c:spPr>
            <a:ln w="12700">
              <a:solidFill>
                <a:srgbClr val="FF0000"/>
              </a:solidFill>
              <a:prstDash val="lgDash"/>
            </a:ln>
          </c:spPr>
          <c:marker>
            <c:symbol val="none"/>
          </c:marker>
          <c:cat>
            <c:strRef>
              <c:f>Sheet1!$A$2:$A$29</c:f>
              <c:strCache>
                <c:ptCount val="28"/>
                <c:pt idx="0">
                  <c:v>Macedonia</c:v>
                </c:pt>
                <c:pt idx="1">
                  <c:v>Serbia</c:v>
                </c:pt>
                <c:pt idx="2">
                  <c:v>Poland</c:v>
                </c:pt>
                <c:pt idx="3">
                  <c:v>Croatia</c:v>
                </c:pt>
                <c:pt idx="4">
                  <c:v>Estonia</c:v>
                </c:pt>
                <c:pt idx="5">
                  <c:v>Lithuania</c:v>
                </c:pt>
                <c:pt idx="6">
                  <c:v>Turkey</c:v>
                </c:pt>
                <c:pt idx="7">
                  <c:v>Bulgaria</c:v>
                </c:pt>
                <c:pt idx="8">
                  <c:v>Norway</c:v>
                </c:pt>
                <c:pt idx="9">
                  <c:v>Ireland</c:v>
                </c:pt>
                <c:pt idx="10">
                  <c:v>Hungary</c:v>
                </c:pt>
                <c:pt idx="11">
                  <c:v>Iceland</c:v>
                </c:pt>
                <c:pt idx="12">
                  <c:v>Portugal</c:v>
                </c:pt>
                <c:pt idx="13">
                  <c:v>Spain</c:v>
                </c:pt>
                <c:pt idx="14">
                  <c:v>Slovenia</c:v>
                </c:pt>
                <c:pt idx="15">
                  <c:v>Belgium</c:v>
                </c:pt>
                <c:pt idx="16">
                  <c:v>Finland</c:v>
                </c:pt>
                <c:pt idx="17">
                  <c:v>Sweden</c:v>
                </c:pt>
                <c:pt idx="18">
                  <c:v>France</c:v>
                </c:pt>
                <c:pt idx="19">
                  <c:v>Greece</c:v>
                </c:pt>
                <c:pt idx="20">
                  <c:v>Italy</c:v>
                </c:pt>
                <c:pt idx="21">
                  <c:v>Denmark</c:v>
                </c:pt>
                <c:pt idx="22">
                  <c:v>Switzerland</c:v>
                </c:pt>
                <c:pt idx="23">
                  <c:v>Austria</c:v>
                </c:pt>
                <c:pt idx="24">
                  <c:v>Netherlands</c:v>
                </c:pt>
                <c:pt idx="25">
                  <c:v>Germany</c:v>
                </c:pt>
                <c:pt idx="26">
                  <c:v>UK</c:v>
                </c:pt>
                <c:pt idx="27">
                  <c:v>EUROPE</c:v>
                </c:pt>
              </c:strCache>
            </c:strRef>
          </c:cat>
          <c:val>
            <c:numRef>
              <c:f>Sheet1!$F$2:$F$29</c:f>
              <c:numCache>
                <c:formatCode>General</c:formatCode>
                <c:ptCount val="28"/>
                <c:pt idx="0">
                  <c:v>31.0</c:v>
                </c:pt>
                <c:pt idx="1">
                  <c:v>31.0</c:v>
                </c:pt>
                <c:pt idx="2">
                  <c:v>31.0</c:v>
                </c:pt>
                <c:pt idx="3">
                  <c:v>31.0</c:v>
                </c:pt>
                <c:pt idx="4">
                  <c:v>31.0</c:v>
                </c:pt>
                <c:pt idx="5">
                  <c:v>31.0</c:v>
                </c:pt>
                <c:pt idx="6">
                  <c:v>31.0</c:v>
                </c:pt>
                <c:pt idx="7">
                  <c:v>31.0</c:v>
                </c:pt>
                <c:pt idx="8">
                  <c:v>31.0</c:v>
                </c:pt>
                <c:pt idx="9">
                  <c:v>31.0</c:v>
                </c:pt>
                <c:pt idx="10">
                  <c:v>31.0</c:v>
                </c:pt>
                <c:pt idx="11">
                  <c:v>31.0</c:v>
                </c:pt>
                <c:pt idx="12">
                  <c:v>31.0</c:v>
                </c:pt>
                <c:pt idx="13">
                  <c:v>31.0</c:v>
                </c:pt>
                <c:pt idx="14">
                  <c:v>31.0</c:v>
                </c:pt>
                <c:pt idx="15">
                  <c:v>31.0</c:v>
                </c:pt>
                <c:pt idx="16">
                  <c:v>31.0</c:v>
                </c:pt>
                <c:pt idx="17">
                  <c:v>31.0</c:v>
                </c:pt>
                <c:pt idx="18">
                  <c:v>31.0</c:v>
                </c:pt>
                <c:pt idx="19">
                  <c:v>31.0</c:v>
                </c:pt>
                <c:pt idx="20">
                  <c:v>31.0</c:v>
                </c:pt>
                <c:pt idx="21">
                  <c:v>31.0</c:v>
                </c:pt>
                <c:pt idx="22">
                  <c:v>31.0</c:v>
                </c:pt>
                <c:pt idx="23">
                  <c:v>31.0</c:v>
                </c:pt>
                <c:pt idx="24">
                  <c:v>31.0</c:v>
                </c:pt>
                <c:pt idx="25">
                  <c:v>31.0</c:v>
                </c:pt>
                <c:pt idx="26">
                  <c:v>31.0</c:v>
                </c:pt>
                <c:pt idx="27">
                  <c:v>31.0</c:v>
                </c:pt>
              </c:numCache>
            </c:numRef>
          </c:val>
          <c:smooth val="0"/>
          <c:extLst xmlns:c16r2="http://schemas.microsoft.com/office/drawing/2015/06/chart">
            <c:ext xmlns:c16="http://schemas.microsoft.com/office/drawing/2014/chart" uri="{C3380CC4-5D6E-409C-BE32-E72D297353CC}">
              <c16:uniqueId val="{00000002-5E49-4FB7-BD2C-5A3A3A20FC18}"/>
            </c:ext>
          </c:extLst>
        </c:ser>
        <c:dLbls>
          <c:showLegendKey val="0"/>
          <c:showVal val="0"/>
          <c:showCatName val="0"/>
          <c:showSerName val="0"/>
          <c:showPercent val="0"/>
          <c:showBubbleSize val="0"/>
        </c:dLbls>
        <c:marker val="1"/>
        <c:smooth val="0"/>
        <c:axId val="-2141834184"/>
        <c:axId val="-2141830920"/>
      </c:lineChart>
      <c:catAx>
        <c:axId val="-2141834184"/>
        <c:scaling>
          <c:orientation val="minMax"/>
        </c:scaling>
        <c:delete val="0"/>
        <c:axPos val="b"/>
        <c:numFmt formatCode="General" sourceLinked="1"/>
        <c:majorTickMark val="out"/>
        <c:minorTickMark val="none"/>
        <c:tickLblPos val="nextTo"/>
        <c:spPr>
          <a:ln w="1399">
            <a:solidFill>
              <a:srgbClr val="808080"/>
            </a:solidFill>
            <a:prstDash val="solid"/>
          </a:ln>
        </c:spPr>
        <c:txPr>
          <a:bodyPr rot="-2700000" vert="horz"/>
          <a:lstStyle/>
          <a:p>
            <a:pPr>
              <a:defRPr sz="1000" b="0" i="0" u="none" strike="noStrike" baseline="0">
                <a:solidFill>
                  <a:srgbClr val="808080"/>
                </a:solidFill>
                <a:latin typeface="+mj-lt"/>
                <a:ea typeface="Calibri"/>
                <a:cs typeface="Calibri"/>
              </a:defRPr>
            </a:pPr>
            <a:endParaRPr lang="en-US"/>
          </a:p>
        </c:txPr>
        <c:crossAx val="-2141830920"/>
        <c:crosses val="autoZero"/>
        <c:auto val="1"/>
        <c:lblAlgn val="ctr"/>
        <c:lblOffset val="100"/>
        <c:noMultiLvlLbl val="0"/>
      </c:catAx>
      <c:valAx>
        <c:axId val="-2141830920"/>
        <c:scaling>
          <c:orientation val="minMax"/>
        </c:scaling>
        <c:delete val="0"/>
        <c:axPos val="l"/>
        <c:title>
          <c:tx>
            <c:rich>
              <a:bodyPr/>
              <a:lstStyle/>
              <a:p>
                <a:pPr>
                  <a:defRPr sz="1407" b="1" i="0" u="none" strike="noStrike" baseline="0">
                    <a:solidFill>
                      <a:srgbClr val="808080"/>
                    </a:solidFill>
                    <a:latin typeface="Calibri"/>
                    <a:ea typeface="Calibri"/>
                    <a:cs typeface="Calibri"/>
                  </a:defRPr>
                </a:pPr>
                <a:r>
                  <a:rPr lang="en-GB"/>
                  <a:t>Rate of Availability</a:t>
                </a:r>
              </a:p>
            </c:rich>
          </c:tx>
          <c:layout>
            <c:manualLayout>
              <c:xMode val="edge"/>
              <c:yMode val="edge"/>
              <c:x val="0.00677297913518386"/>
              <c:y val="0.232719483853065"/>
            </c:manualLayout>
          </c:layout>
          <c:overlay val="0"/>
          <c:spPr>
            <a:noFill/>
            <a:ln w="11192">
              <a:noFill/>
            </a:ln>
          </c:spPr>
        </c:title>
        <c:numFmt formatCode="General" sourceLinked="1"/>
        <c:majorTickMark val="out"/>
        <c:minorTickMark val="none"/>
        <c:tickLblPos val="nextTo"/>
        <c:spPr>
          <a:ln w="1399">
            <a:solidFill>
              <a:srgbClr val="808080"/>
            </a:solidFill>
            <a:prstDash val="solid"/>
          </a:ln>
        </c:spPr>
        <c:txPr>
          <a:bodyPr rot="0" vert="horz"/>
          <a:lstStyle/>
          <a:p>
            <a:pPr>
              <a:defRPr sz="794" b="0" i="0" u="none" strike="noStrike" baseline="0">
                <a:solidFill>
                  <a:srgbClr val="808080"/>
                </a:solidFill>
                <a:latin typeface="Calibri"/>
                <a:ea typeface="Calibri"/>
                <a:cs typeface="Calibri"/>
              </a:defRPr>
            </a:pPr>
            <a:endParaRPr lang="en-US"/>
          </a:p>
        </c:txPr>
        <c:crossAx val="-2141834184"/>
        <c:crosses val="autoZero"/>
        <c:crossBetween val="between"/>
      </c:valAx>
      <c:spPr>
        <a:noFill/>
        <a:ln w="11201">
          <a:noFill/>
        </a:ln>
      </c:spPr>
    </c:plotArea>
    <c:legend>
      <c:legendPos val="b"/>
      <c:layout/>
      <c:overlay val="0"/>
      <c:spPr>
        <a:noFill/>
        <a:ln w="11192">
          <a:noFill/>
        </a:ln>
      </c:spPr>
      <c:txPr>
        <a:bodyPr/>
        <a:lstStyle/>
        <a:p>
          <a:pPr>
            <a:defRPr sz="1100" b="0" i="0" u="none" strike="noStrike" baseline="0">
              <a:solidFill>
                <a:srgbClr val="808080"/>
              </a:solidFill>
              <a:latin typeface="Calibri"/>
              <a:ea typeface="Calibri"/>
              <a:cs typeface="Calibri"/>
            </a:defRPr>
          </a:pPr>
          <a:endParaRPr lang="en-US"/>
        </a:p>
      </c:txPr>
    </c:legend>
    <c:plotVisOnly val="1"/>
    <c:dispBlanksAs val="gap"/>
    <c:showDLblsOverMax val="0"/>
  </c:chart>
  <c:spPr>
    <a:noFill/>
    <a:ln>
      <a:noFill/>
    </a:ln>
  </c:spPr>
  <c:txPr>
    <a:bodyPr/>
    <a:lstStyle/>
    <a:p>
      <a:pPr>
        <a:defRPr sz="1259" b="0" i="0" u="none" strike="noStrike" baseline="0">
          <a:solidFill>
            <a:srgbClr val="000000"/>
          </a:solidFill>
          <a:latin typeface="Calibri"/>
          <a:ea typeface="Calibri"/>
          <a:cs typeface="Calibri"/>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782710460340454"/>
          <c:y val="0.0307347166575478"/>
          <c:w val="0.906269048334878"/>
          <c:h val="0.718063363156475"/>
        </c:manualLayout>
      </c:layout>
      <c:barChart>
        <c:barDir val="col"/>
        <c:grouping val="stacked"/>
        <c:varyColors val="0"/>
        <c:ser>
          <c:idx val="0"/>
          <c:order val="0"/>
          <c:tx>
            <c:strRef>
              <c:f>Sheet1!$B$1</c:f>
              <c:strCache>
                <c:ptCount val="1"/>
                <c:pt idx="0">
                  <c:v>Available</c:v>
                </c:pt>
              </c:strCache>
            </c:strRef>
          </c:tx>
          <c:spPr>
            <a:solidFill>
              <a:schemeClr val="accent3"/>
            </a:solidFill>
            <a:ln w="1273">
              <a:solidFill>
                <a:schemeClr val="accent3"/>
              </a:solidFill>
              <a:prstDash val="solid"/>
            </a:ln>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4EF-427E-9694-99E61032E87B}"/>
                </c:ext>
              </c:extLst>
            </c:dLbl>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4EF-427E-9694-99E61032E87B}"/>
                </c:ext>
              </c:extLst>
            </c:dLbl>
            <c:dLbl>
              <c:idx val="3"/>
              <c:layout>
                <c:manualLayout>
                  <c:x val="-0.00378668349637109"/>
                  <c:y val="0.0037269315409629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F9B6-42D4-A3E6-4D8052F249BA}"/>
                </c:ext>
              </c:extLst>
            </c:dLbl>
            <c:dLbl>
              <c:idx val="4"/>
              <c:layout>
                <c:manualLayout>
                  <c:x val="0.0"/>
                  <c:y val="-0.0074538630819258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F9B6-42D4-A3E6-4D8052F249BA}"/>
                </c:ext>
              </c:extLst>
            </c:dLbl>
            <c:dLbl>
              <c:idx val="6"/>
              <c:layout>
                <c:manualLayout>
                  <c:x val="-4.62811525340456E-17"/>
                  <c:y val="-0.026088520786740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F9B6-42D4-A3E6-4D8052F249BA}"/>
                </c:ext>
              </c:extLst>
            </c:dLbl>
            <c:dLbl>
              <c:idx val="7"/>
              <c:layout>
                <c:manualLayout>
                  <c:x val="-4.62811525340456E-17"/>
                  <c:y val="-0.029815452327703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F9B6-42D4-A3E6-4D8052F249BA}"/>
                </c:ext>
              </c:extLst>
            </c:dLbl>
            <c:spPr>
              <a:solidFill>
                <a:srgbClr val="FFFFFF"/>
              </a:solidFill>
              <a:ln w="3175">
                <a:solidFill>
                  <a:srgbClr val="808080"/>
                </a:solidFill>
                <a:prstDash val="sysDot"/>
              </a:ln>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Poland</c:v>
                </c:pt>
                <c:pt idx="3">
                  <c:v>Croatia</c:v>
                </c:pt>
                <c:pt idx="4">
                  <c:v>Estonia</c:v>
                </c:pt>
                <c:pt idx="5">
                  <c:v>Lithuania</c:v>
                </c:pt>
                <c:pt idx="6">
                  <c:v>Turkey</c:v>
                </c:pt>
                <c:pt idx="7">
                  <c:v>Bulgaria</c:v>
                </c:pt>
                <c:pt idx="8">
                  <c:v>Norway</c:v>
                </c:pt>
                <c:pt idx="9">
                  <c:v>Ireland</c:v>
                </c:pt>
                <c:pt idx="10">
                  <c:v>Hungary</c:v>
                </c:pt>
                <c:pt idx="11">
                  <c:v>Iceland</c:v>
                </c:pt>
                <c:pt idx="12">
                  <c:v>Portugal</c:v>
                </c:pt>
                <c:pt idx="13">
                  <c:v>Spain</c:v>
                </c:pt>
                <c:pt idx="14">
                  <c:v>Slovenia</c:v>
                </c:pt>
                <c:pt idx="15">
                  <c:v>Belgium</c:v>
                </c:pt>
                <c:pt idx="16">
                  <c:v>Finland</c:v>
                </c:pt>
                <c:pt idx="17">
                  <c:v>Sweden</c:v>
                </c:pt>
                <c:pt idx="18">
                  <c:v>France</c:v>
                </c:pt>
                <c:pt idx="19">
                  <c:v>Greece</c:v>
                </c:pt>
                <c:pt idx="20">
                  <c:v>Italy</c:v>
                </c:pt>
                <c:pt idx="21">
                  <c:v>Denmark</c:v>
                </c:pt>
                <c:pt idx="22">
                  <c:v>Switzerland</c:v>
                </c:pt>
                <c:pt idx="23">
                  <c:v>Austria</c:v>
                </c:pt>
                <c:pt idx="24">
                  <c:v>Netherlands</c:v>
                </c:pt>
                <c:pt idx="25">
                  <c:v>Germany</c:v>
                </c:pt>
                <c:pt idx="26">
                  <c:v>UK</c:v>
                </c:pt>
              </c:strCache>
            </c:strRef>
          </c:cat>
          <c:val>
            <c:numRef>
              <c:f>Sheet1!$B$2:$B$28</c:f>
              <c:numCache>
                <c:formatCode>0%</c:formatCode>
                <c:ptCount val="27"/>
                <c:pt idx="0">
                  <c:v>0.0</c:v>
                </c:pt>
                <c:pt idx="1">
                  <c:v>0.03</c:v>
                </c:pt>
                <c:pt idx="2">
                  <c:v>0.16</c:v>
                </c:pt>
                <c:pt idx="3">
                  <c:v>0.19</c:v>
                </c:pt>
                <c:pt idx="4">
                  <c:v>0.19</c:v>
                </c:pt>
                <c:pt idx="5">
                  <c:v>0.19</c:v>
                </c:pt>
                <c:pt idx="6">
                  <c:v>0.23</c:v>
                </c:pt>
                <c:pt idx="7">
                  <c:v>0.29</c:v>
                </c:pt>
                <c:pt idx="8">
                  <c:v>0.35</c:v>
                </c:pt>
                <c:pt idx="9">
                  <c:v>0.42</c:v>
                </c:pt>
                <c:pt idx="10">
                  <c:v>0.48</c:v>
                </c:pt>
                <c:pt idx="11">
                  <c:v>0.52</c:v>
                </c:pt>
                <c:pt idx="12">
                  <c:v>0.58</c:v>
                </c:pt>
                <c:pt idx="13">
                  <c:v>0.61</c:v>
                </c:pt>
                <c:pt idx="14">
                  <c:v>0.65</c:v>
                </c:pt>
                <c:pt idx="15">
                  <c:v>0.68</c:v>
                </c:pt>
                <c:pt idx="16">
                  <c:v>0.68</c:v>
                </c:pt>
                <c:pt idx="17">
                  <c:v>0.71</c:v>
                </c:pt>
                <c:pt idx="18">
                  <c:v>0.74</c:v>
                </c:pt>
                <c:pt idx="19">
                  <c:v>0.74</c:v>
                </c:pt>
                <c:pt idx="20">
                  <c:v>0.81</c:v>
                </c:pt>
                <c:pt idx="21">
                  <c:v>0.84</c:v>
                </c:pt>
                <c:pt idx="22">
                  <c:v>0.87</c:v>
                </c:pt>
                <c:pt idx="23">
                  <c:v>0.94</c:v>
                </c:pt>
                <c:pt idx="24">
                  <c:v>0.94</c:v>
                </c:pt>
                <c:pt idx="25">
                  <c:v>0.97</c:v>
                </c:pt>
                <c:pt idx="26">
                  <c:v>0.97</c:v>
                </c:pt>
              </c:numCache>
            </c:numRef>
          </c:val>
          <c:extLst xmlns:c16r2="http://schemas.microsoft.com/office/drawing/2015/06/chart">
            <c:ext xmlns:c16="http://schemas.microsoft.com/office/drawing/2014/chart" uri="{C3380CC4-5D6E-409C-BE32-E72D297353CC}">
              <c16:uniqueId val="{00000000-EE43-434B-A357-7FF8E918E53B}"/>
            </c:ext>
          </c:extLst>
        </c:ser>
        <c:ser>
          <c:idx val="1"/>
          <c:order val="1"/>
          <c:tx>
            <c:strRef>
              <c:f>Sheet1!$C$1</c:f>
              <c:strCache>
                <c:ptCount val="1"/>
                <c:pt idx="0">
                  <c:v>Not Available</c:v>
                </c:pt>
              </c:strCache>
            </c:strRef>
          </c:tx>
          <c:spPr>
            <a:solidFill>
              <a:srgbClr val="990000"/>
            </a:solidFill>
            <a:ln w="1273">
              <a:solidFill>
                <a:srgbClr val="990000"/>
              </a:solidFill>
              <a:prstDash val="solid"/>
            </a:ln>
          </c:spPr>
          <c:invertIfNegative val="0"/>
          <c:dLbls>
            <c:spPr>
              <a:solidFill>
                <a:schemeClr val="bg1"/>
              </a:solidFill>
              <a:ln w="3175">
                <a:solidFill>
                  <a:schemeClr val="tx2"/>
                </a:solidFill>
                <a:prstDash val="sysDot"/>
              </a:ln>
              <a:effectLst/>
            </c:spPr>
            <c:txPr>
              <a:bodyPr wrap="square" lIns="38100" tIns="19050" rIns="38100" bIns="19050" anchor="ctr">
                <a:spAutoFit/>
              </a:bodyPr>
              <a:lstStyle/>
              <a:p>
                <a:pPr>
                  <a:defRPr sz="800"/>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Poland</c:v>
                </c:pt>
                <c:pt idx="3">
                  <c:v>Croatia</c:v>
                </c:pt>
                <c:pt idx="4">
                  <c:v>Estonia</c:v>
                </c:pt>
                <c:pt idx="5">
                  <c:v>Lithuania</c:v>
                </c:pt>
                <c:pt idx="6">
                  <c:v>Turkey</c:v>
                </c:pt>
                <c:pt idx="7">
                  <c:v>Bulgaria</c:v>
                </c:pt>
                <c:pt idx="8">
                  <c:v>Norway</c:v>
                </c:pt>
                <c:pt idx="9">
                  <c:v>Ireland</c:v>
                </c:pt>
                <c:pt idx="10">
                  <c:v>Hungary</c:v>
                </c:pt>
                <c:pt idx="11">
                  <c:v>Iceland</c:v>
                </c:pt>
                <c:pt idx="12">
                  <c:v>Portugal</c:v>
                </c:pt>
                <c:pt idx="13">
                  <c:v>Spain</c:v>
                </c:pt>
                <c:pt idx="14">
                  <c:v>Slovenia</c:v>
                </c:pt>
                <c:pt idx="15">
                  <c:v>Belgium</c:v>
                </c:pt>
                <c:pt idx="16">
                  <c:v>Finland</c:v>
                </c:pt>
                <c:pt idx="17">
                  <c:v>Sweden</c:v>
                </c:pt>
                <c:pt idx="18">
                  <c:v>France</c:v>
                </c:pt>
                <c:pt idx="19">
                  <c:v>Greece</c:v>
                </c:pt>
                <c:pt idx="20">
                  <c:v>Italy</c:v>
                </c:pt>
                <c:pt idx="21">
                  <c:v>Denmark</c:v>
                </c:pt>
                <c:pt idx="22">
                  <c:v>Switzerland</c:v>
                </c:pt>
                <c:pt idx="23">
                  <c:v>Austria</c:v>
                </c:pt>
                <c:pt idx="24">
                  <c:v>Netherlands</c:v>
                </c:pt>
                <c:pt idx="25">
                  <c:v>Germany</c:v>
                </c:pt>
                <c:pt idx="26">
                  <c:v>UK</c:v>
                </c:pt>
              </c:strCache>
            </c:strRef>
          </c:cat>
          <c:val>
            <c:numRef>
              <c:f>Sheet1!$C$2:$C$28</c:f>
              <c:numCache>
                <c:formatCode>0%</c:formatCode>
                <c:ptCount val="27"/>
                <c:pt idx="0">
                  <c:v>0.19</c:v>
                </c:pt>
                <c:pt idx="1">
                  <c:v>0.55</c:v>
                </c:pt>
                <c:pt idx="2">
                  <c:v>0.84</c:v>
                </c:pt>
                <c:pt idx="3">
                  <c:v>0.26</c:v>
                </c:pt>
                <c:pt idx="4">
                  <c:v>0.81</c:v>
                </c:pt>
                <c:pt idx="5">
                  <c:v>0.81</c:v>
                </c:pt>
                <c:pt idx="6">
                  <c:v>0.77</c:v>
                </c:pt>
                <c:pt idx="7">
                  <c:v>0.71</c:v>
                </c:pt>
                <c:pt idx="8">
                  <c:v>0.65</c:v>
                </c:pt>
                <c:pt idx="9">
                  <c:v>0.58</c:v>
                </c:pt>
                <c:pt idx="10">
                  <c:v>0.13</c:v>
                </c:pt>
                <c:pt idx="11">
                  <c:v>0.48</c:v>
                </c:pt>
                <c:pt idx="12">
                  <c:v>0.42</c:v>
                </c:pt>
                <c:pt idx="13">
                  <c:v>0.39</c:v>
                </c:pt>
                <c:pt idx="14">
                  <c:v>0.35</c:v>
                </c:pt>
                <c:pt idx="15">
                  <c:v>0.32</c:v>
                </c:pt>
                <c:pt idx="16">
                  <c:v>0.32</c:v>
                </c:pt>
                <c:pt idx="17">
                  <c:v>0.29</c:v>
                </c:pt>
                <c:pt idx="18">
                  <c:v>0.26</c:v>
                </c:pt>
                <c:pt idx="19">
                  <c:v>0.26</c:v>
                </c:pt>
                <c:pt idx="20">
                  <c:v>0.19</c:v>
                </c:pt>
                <c:pt idx="21">
                  <c:v>0.16</c:v>
                </c:pt>
                <c:pt idx="22">
                  <c:v>0.13</c:v>
                </c:pt>
                <c:pt idx="23">
                  <c:v>0.06</c:v>
                </c:pt>
                <c:pt idx="24">
                  <c:v>0.06</c:v>
                </c:pt>
                <c:pt idx="25">
                  <c:v>0.03</c:v>
                </c:pt>
                <c:pt idx="26">
                  <c:v>0.03</c:v>
                </c:pt>
              </c:numCache>
            </c:numRef>
          </c:val>
          <c:extLst xmlns:c16r2="http://schemas.microsoft.com/office/drawing/2015/06/chart">
            <c:ext xmlns:c16="http://schemas.microsoft.com/office/drawing/2014/chart" uri="{C3380CC4-5D6E-409C-BE32-E72D297353CC}">
              <c16:uniqueId val="{00000001-EE43-434B-A357-7FF8E918E53B}"/>
            </c:ext>
          </c:extLst>
        </c:ser>
        <c:ser>
          <c:idx val="2"/>
          <c:order val="2"/>
          <c:tx>
            <c:strRef>
              <c:f>Sheet1!$D$1</c:f>
              <c:strCache>
                <c:ptCount val="1"/>
                <c:pt idx="0">
                  <c:v>Data N/A</c:v>
                </c:pt>
              </c:strCache>
            </c:strRef>
          </c:tx>
          <c:spPr>
            <a:solidFill>
              <a:schemeClr val="bg1">
                <a:lumMod val="65000"/>
              </a:schemeClr>
            </a:solidFill>
            <a:ln>
              <a:solidFill>
                <a:schemeClr val="bg1">
                  <a:lumMod val="65000"/>
                </a:schemeClr>
              </a:solidFill>
            </a:ln>
          </c:spPr>
          <c:invertIfNegative val="0"/>
          <c:cat>
            <c:strRef>
              <c:f>Sheet1!$A$2:$A$28</c:f>
              <c:strCache>
                <c:ptCount val="27"/>
                <c:pt idx="0">
                  <c:v>Macedonia</c:v>
                </c:pt>
                <c:pt idx="1">
                  <c:v>Serbia</c:v>
                </c:pt>
                <c:pt idx="2">
                  <c:v>Poland</c:v>
                </c:pt>
                <c:pt idx="3">
                  <c:v>Croatia</c:v>
                </c:pt>
                <c:pt idx="4">
                  <c:v>Estonia</c:v>
                </c:pt>
                <c:pt idx="5">
                  <c:v>Lithuania</c:v>
                </c:pt>
                <c:pt idx="6">
                  <c:v>Turkey</c:v>
                </c:pt>
                <c:pt idx="7">
                  <c:v>Bulgaria</c:v>
                </c:pt>
                <c:pt idx="8">
                  <c:v>Norway</c:v>
                </c:pt>
                <c:pt idx="9">
                  <c:v>Ireland</c:v>
                </c:pt>
                <c:pt idx="10">
                  <c:v>Hungary</c:v>
                </c:pt>
                <c:pt idx="11">
                  <c:v>Iceland</c:v>
                </c:pt>
                <c:pt idx="12">
                  <c:v>Portugal</c:v>
                </c:pt>
                <c:pt idx="13">
                  <c:v>Spain</c:v>
                </c:pt>
                <c:pt idx="14">
                  <c:v>Slovenia</c:v>
                </c:pt>
                <c:pt idx="15">
                  <c:v>Belgium</c:v>
                </c:pt>
                <c:pt idx="16">
                  <c:v>Finland</c:v>
                </c:pt>
                <c:pt idx="17">
                  <c:v>Sweden</c:v>
                </c:pt>
                <c:pt idx="18">
                  <c:v>France</c:v>
                </c:pt>
                <c:pt idx="19">
                  <c:v>Greece</c:v>
                </c:pt>
                <c:pt idx="20">
                  <c:v>Italy</c:v>
                </c:pt>
                <c:pt idx="21">
                  <c:v>Denmark</c:v>
                </c:pt>
                <c:pt idx="22">
                  <c:v>Switzerland</c:v>
                </c:pt>
                <c:pt idx="23">
                  <c:v>Austria</c:v>
                </c:pt>
                <c:pt idx="24">
                  <c:v>Netherlands</c:v>
                </c:pt>
                <c:pt idx="25">
                  <c:v>Germany</c:v>
                </c:pt>
                <c:pt idx="26">
                  <c:v>UK</c:v>
                </c:pt>
              </c:strCache>
            </c:strRef>
          </c:cat>
          <c:val>
            <c:numRef>
              <c:f>Sheet1!$D$2:$D$28</c:f>
              <c:numCache>
                <c:formatCode>0%</c:formatCode>
                <c:ptCount val="27"/>
                <c:pt idx="0">
                  <c:v>0.81</c:v>
                </c:pt>
                <c:pt idx="1">
                  <c:v>0.42</c:v>
                </c:pt>
                <c:pt idx="2">
                  <c:v>0.0</c:v>
                </c:pt>
                <c:pt idx="3">
                  <c:v>0.55</c:v>
                </c:pt>
                <c:pt idx="4">
                  <c:v>0.0</c:v>
                </c:pt>
                <c:pt idx="5">
                  <c:v>0.0</c:v>
                </c:pt>
                <c:pt idx="6">
                  <c:v>0.0</c:v>
                </c:pt>
                <c:pt idx="7">
                  <c:v>0.0</c:v>
                </c:pt>
                <c:pt idx="8">
                  <c:v>0.0</c:v>
                </c:pt>
                <c:pt idx="9">
                  <c:v>0.0</c:v>
                </c:pt>
                <c:pt idx="10">
                  <c:v>0.39</c:v>
                </c:pt>
                <c:pt idx="11">
                  <c:v>0.0</c:v>
                </c:pt>
                <c:pt idx="12">
                  <c:v>0.0</c:v>
                </c:pt>
                <c:pt idx="13">
                  <c:v>0.0</c:v>
                </c:pt>
                <c:pt idx="14">
                  <c:v>0.0</c:v>
                </c:pt>
                <c:pt idx="15">
                  <c:v>0.0</c:v>
                </c:pt>
                <c:pt idx="16">
                  <c:v>0.0</c:v>
                </c:pt>
                <c:pt idx="17">
                  <c:v>0.0</c:v>
                </c:pt>
                <c:pt idx="18">
                  <c:v>0.0</c:v>
                </c:pt>
                <c:pt idx="19">
                  <c:v>0.0</c:v>
                </c:pt>
                <c:pt idx="20">
                  <c:v>0.0</c:v>
                </c:pt>
                <c:pt idx="21">
                  <c:v>0.0</c:v>
                </c:pt>
                <c:pt idx="22">
                  <c:v>0.0</c:v>
                </c:pt>
                <c:pt idx="23">
                  <c:v>0.0</c:v>
                </c:pt>
                <c:pt idx="24">
                  <c:v>0.0</c:v>
                </c:pt>
                <c:pt idx="25">
                  <c:v>0.0</c:v>
                </c:pt>
                <c:pt idx="26">
                  <c:v>0.0</c:v>
                </c:pt>
              </c:numCache>
            </c:numRef>
          </c:val>
          <c:extLst xmlns:c16r2="http://schemas.microsoft.com/office/drawing/2015/06/chart">
            <c:ext xmlns:c16="http://schemas.microsoft.com/office/drawing/2014/chart" uri="{C3380CC4-5D6E-409C-BE32-E72D297353CC}">
              <c16:uniqueId val="{00000002-EE43-434B-A357-7FF8E918E53B}"/>
            </c:ext>
          </c:extLst>
        </c:ser>
        <c:dLbls>
          <c:showLegendKey val="0"/>
          <c:showVal val="0"/>
          <c:showCatName val="0"/>
          <c:showSerName val="0"/>
          <c:showPercent val="0"/>
          <c:showBubbleSize val="0"/>
        </c:dLbls>
        <c:gapWidth val="150"/>
        <c:overlap val="100"/>
        <c:axId val="-2141429384"/>
        <c:axId val="-2141425944"/>
      </c:barChart>
      <c:catAx>
        <c:axId val="-2141429384"/>
        <c:scaling>
          <c:orientation val="minMax"/>
        </c:scaling>
        <c:delete val="0"/>
        <c:axPos val="b"/>
        <c:numFmt formatCode="General"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1425944"/>
        <c:crosses val="autoZero"/>
        <c:auto val="1"/>
        <c:lblAlgn val="ctr"/>
        <c:lblOffset val="100"/>
        <c:noMultiLvlLbl val="0"/>
      </c:catAx>
      <c:valAx>
        <c:axId val="-2141425944"/>
        <c:scaling>
          <c:orientation val="minMax"/>
          <c:max val="1.0"/>
        </c:scaling>
        <c:delete val="0"/>
        <c:axPos val="l"/>
        <c:title>
          <c:tx>
            <c:rich>
              <a:bodyPr/>
              <a:lstStyle/>
              <a:p>
                <a:pPr>
                  <a:defRPr sz="958" b="1" i="0" u="none" strike="noStrike" baseline="0">
                    <a:solidFill>
                      <a:srgbClr val="808080"/>
                    </a:solidFill>
                    <a:latin typeface="Calibri"/>
                    <a:ea typeface="Calibri"/>
                    <a:cs typeface="Calibri"/>
                  </a:defRPr>
                </a:pPr>
                <a:r>
                  <a:rPr lang="en-GB"/>
                  <a:t>Rate of Availability</a:t>
                </a:r>
              </a:p>
            </c:rich>
          </c:tx>
          <c:layout>
            <c:manualLayout>
              <c:xMode val="edge"/>
              <c:yMode val="edge"/>
              <c:x val="0.0067729855567362"/>
              <c:y val="0.232719393682347"/>
            </c:manualLayout>
          </c:layout>
          <c:overlay val="0"/>
          <c:spPr>
            <a:noFill/>
            <a:ln w="10182">
              <a:noFill/>
            </a:ln>
          </c:spPr>
        </c:title>
        <c:numFmt formatCode="0%"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1429384"/>
        <c:crosses val="autoZero"/>
        <c:crossBetween val="between"/>
      </c:valAx>
      <c:spPr>
        <a:noFill/>
        <a:ln w="10183">
          <a:noFill/>
        </a:ln>
      </c:spPr>
    </c:plotArea>
    <c:legend>
      <c:legendPos val="b"/>
      <c:layout>
        <c:manualLayout>
          <c:xMode val="edge"/>
          <c:yMode val="edge"/>
          <c:x val="0.305503661206123"/>
          <c:y val="0.912170639899624"/>
          <c:w val="0.385778170912606"/>
          <c:h val="0.0656412420483568"/>
        </c:manualLayout>
      </c:layout>
      <c:overlay val="0"/>
      <c:spPr>
        <a:noFill/>
        <a:ln w="10182">
          <a:noFill/>
        </a:ln>
      </c:spPr>
      <c:txPr>
        <a:bodyPr/>
        <a:lstStyle/>
        <a:p>
          <a:pPr>
            <a:defRPr sz="1050">
              <a:solidFill>
                <a:srgbClr val="7F7F7F"/>
              </a:solidFill>
            </a:defRPr>
          </a:pPr>
          <a:endParaRPr lang="en-US"/>
        </a:p>
      </c:txPr>
    </c:legend>
    <c:plotVisOnly val="1"/>
    <c:dispBlanksAs val="gap"/>
    <c:showDLblsOverMax val="0"/>
  </c:chart>
  <c:spPr>
    <a:noFill/>
    <a:ln>
      <a:noFill/>
    </a:ln>
  </c:spPr>
  <c:txPr>
    <a:bodyPr/>
    <a:lstStyle/>
    <a:p>
      <a:pPr>
        <a:defRPr sz="72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02498192688693"/>
          <c:y val="0.0238791542035651"/>
          <c:w val="0.857191535921533"/>
          <c:h val="0.68025359065202"/>
        </c:manualLayout>
      </c:layout>
      <c:barChart>
        <c:barDir val="col"/>
        <c:grouping val="clustered"/>
        <c:varyColors val="0"/>
        <c:ser>
          <c:idx val="0"/>
          <c:order val="0"/>
          <c:tx>
            <c:strRef>
              <c:f>Sheet1!$B$1</c:f>
              <c:strCache>
                <c:ptCount val="1"/>
                <c:pt idx="0">
                  <c:v>Average</c:v>
                </c:pt>
              </c:strCache>
            </c:strRef>
          </c:tx>
          <c:spPr>
            <a:solidFill>
              <a:srgbClr val="990000"/>
            </a:solidFill>
            <a:ln w="11442">
              <a:noFill/>
            </a:ln>
          </c:spPr>
          <c:invertIfNegative val="0"/>
          <c:dPt>
            <c:idx val="3"/>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0-3A60-470F-BC24-9EA771DCD583}"/>
              </c:ext>
            </c:extLst>
          </c:dPt>
          <c:dPt>
            <c:idx val="13"/>
            <c:invertIfNegative val="0"/>
            <c:bubble3D val="0"/>
            <c:spPr>
              <a:pattFill prst="pct50">
                <a:fgClr>
                  <a:srgbClr val="990000"/>
                </a:fgClr>
                <a:bgClr>
                  <a:schemeClr val="bg1"/>
                </a:bgClr>
              </a:pattFill>
              <a:ln w="11442">
                <a:noFill/>
              </a:ln>
            </c:spPr>
            <c:extLst xmlns:c16r2="http://schemas.microsoft.com/office/drawing/2015/06/chart">
              <c:ext xmlns:c16="http://schemas.microsoft.com/office/drawing/2014/chart" uri="{C3380CC4-5D6E-409C-BE32-E72D297353CC}">
                <c16:uniqueId val="{00000000-A180-4DB9-AEB4-5FE79308BEE2}"/>
              </c:ext>
            </c:extLst>
          </c:dPt>
          <c:dPt>
            <c:idx val="15"/>
            <c:invertIfNegative val="0"/>
            <c:bubble3D val="0"/>
            <c:extLst xmlns:c16r2="http://schemas.microsoft.com/office/drawing/2015/06/chart">
              <c:ext xmlns:c16="http://schemas.microsoft.com/office/drawing/2014/chart" uri="{C3380CC4-5D6E-409C-BE32-E72D297353CC}">
                <c16:uniqueId val="{00000000-A1E7-472C-A12B-7C79ABEE4250}"/>
              </c:ext>
            </c:extLst>
          </c:dPt>
          <c:dPt>
            <c:idx val="16"/>
            <c:invertIfNegative val="0"/>
            <c:bubble3D val="0"/>
            <c:extLst xmlns:c16r2="http://schemas.microsoft.com/office/drawing/2015/06/chart">
              <c:ext xmlns:c16="http://schemas.microsoft.com/office/drawing/2014/chart" uri="{C3380CC4-5D6E-409C-BE32-E72D297353CC}">
                <c16:uniqueId val="{00000000-7A60-4272-B368-5FCFF6DDBDC7}"/>
              </c:ext>
            </c:extLst>
          </c:dPt>
          <c:dPt>
            <c:idx val="17"/>
            <c:invertIfNegative val="0"/>
            <c:bubble3D val="0"/>
            <c:extLst xmlns:c16r2="http://schemas.microsoft.com/office/drawing/2015/06/chart">
              <c:ext xmlns:c16="http://schemas.microsoft.com/office/drawing/2014/chart" uri="{C3380CC4-5D6E-409C-BE32-E72D297353CC}">
                <c16:uniqueId val="{00000001-7A60-4272-B368-5FCFF6DDBDC7}"/>
              </c:ext>
            </c:extLst>
          </c:dPt>
          <c:dPt>
            <c:idx val="18"/>
            <c:invertIfNegative val="0"/>
            <c:bubble3D val="0"/>
            <c:extLst xmlns:c16r2="http://schemas.microsoft.com/office/drawing/2015/06/chart">
              <c:ext xmlns:c16="http://schemas.microsoft.com/office/drawing/2014/chart" uri="{C3380CC4-5D6E-409C-BE32-E72D297353CC}">
                <c16:uniqueId val="{00000002-7A60-4272-B368-5FCFF6DDBDC7}"/>
              </c:ext>
            </c:extLst>
          </c:dPt>
          <c:dPt>
            <c:idx val="19"/>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3-7A60-4272-B368-5FCFF6DDBDC7}"/>
              </c:ext>
            </c:extLst>
          </c:dPt>
          <c:dPt>
            <c:idx val="20"/>
            <c:invertIfNegative val="0"/>
            <c:bubble3D val="0"/>
            <c:extLst xmlns:c16r2="http://schemas.microsoft.com/office/drawing/2015/06/chart">
              <c:ext xmlns:c16="http://schemas.microsoft.com/office/drawing/2014/chart" uri="{C3380CC4-5D6E-409C-BE32-E72D297353CC}">
                <c16:uniqueId val="{00000004-7A60-4272-B368-5FCFF6DDBDC7}"/>
              </c:ext>
            </c:extLst>
          </c:dPt>
          <c:dPt>
            <c:idx val="21"/>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5-7A60-4272-B368-5FCFF6DDBDC7}"/>
              </c:ext>
            </c:extLst>
          </c:dPt>
          <c:dPt>
            <c:idx val="22"/>
            <c:invertIfNegative val="0"/>
            <c:bubble3D val="0"/>
            <c:extLst xmlns:c16r2="http://schemas.microsoft.com/office/drawing/2015/06/chart">
              <c:ext xmlns:c16="http://schemas.microsoft.com/office/drawing/2014/chart" uri="{C3380CC4-5D6E-409C-BE32-E72D297353CC}">
                <c16:uniqueId val="{00000006-7A60-4272-B368-5FCFF6DDBDC7}"/>
              </c:ext>
            </c:extLst>
          </c:dPt>
          <c:dPt>
            <c:idx val="23"/>
            <c:invertIfNegative val="0"/>
            <c:bubble3D val="0"/>
            <c:extLst xmlns:c16r2="http://schemas.microsoft.com/office/drawing/2015/06/chart">
              <c:ext xmlns:c16="http://schemas.microsoft.com/office/drawing/2014/chart" uri="{C3380CC4-5D6E-409C-BE32-E72D297353CC}">
                <c16:uniqueId val="{0000000B-F0E8-4FDE-AB13-77FCDD4BB40B}"/>
              </c:ext>
            </c:extLst>
          </c:dPt>
          <c:dPt>
            <c:idx val="24"/>
            <c:invertIfNegative val="0"/>
            <c:bubble3D val="0"/>
            <c:extLst xmlns:c16r2="http://schemas.microsoft.com/office/drawing/2015/06/chart">
              <c:ext xmlns:c16="http://schemas.microsoft.com/office/drawing/2014/chart" uri="{C3380CC4-5D6E-409C-BE32-E72D297353CC}">
                <c16:uniqueId val="{00000000-7D92-41A6-B53A-C15E98DB1074}"/>
              </c:ext>
            </c:extLst>
          </c:dPt>
          <c:dPt>
            <c:idx val="25"/>
            <c:invertIfNegative val="0"/>
            <c:bubble3D val="0"/>
            <c:extLst xmlns:c16r2="http://schemas.microsoft.com/office/drawing/2015/06/chart">
              <c:ext xmlns:c16="http://schemas.microsoft.com/office/drawing/2014/chart" uri="{C3380CC4-5D6E-409C-BE32-E72D297353CC}">
                <c16:uniqueId val="{00000001-3A60-470F-BC24-9EA771DCD583}"/>
              </c:ext>
            </c:extLst>
          </c:dPt>
          <c:dPt>
            <c:idx val="26"/>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1-A180-4DB9-AEB4-5FE79308BEE2}"/>
              </c:ext>
            </c:extLst>
          </c:dPt>
          <c:dLbls>
            <c:numFmt formatCode="#,##0" sourceLinked="0"/>
            <c:spPr>
              <a:noFill/>
              <a:ln w="1144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Sheet1!$A$2:$A$30</c:f>
              <c:strCache>
                <c:ptCount val="27"/>
                <c:pt idx="0">
                  <c:v>Estonia</c:v>
                </c:pt>
                <c:pt idx="1">
                  <c:v>Lithuania</c:v>
                </c:pt>
                <c:pt idx="2">
                  <c:v>Portugal</c:v>
                </c:pt>
                <c:pt idx="3">
                  <c:v>Norway</c:v>
                </c:pt>
                <c:pt idx="4">
                  <c:v>Bulgaria</c:v>
                </c:pt>
                <c:pt idx="5">
                  <c:v>Ireland</c:v>
                </c:pt>
                <c:pt idx="6">
                  <c:v>France</c:v>
                </c:pt>
                <c:pt idx="7">
                  <c:v>Serbia</c:v>
                </c:pt>
                <c:pt idx="8">
                  <c:v>Slovenia</c:v>
                </c:pt>
                <c:pt idx="9">
                  <c:v>Hungary</c:v>
                </c:pt>
                <c:pt idx="10">
                  <c:v>Greece</c:v>
                </c:pt>
                <c:pt idx="11">
                  <c:v>Croatia</c:v>
                </c:pt>
                <c:pt idx="12">
                  <c:v>Iceland</c:v>
                </c:pt>
                <c:pt idx="13">
                  <c:v>EU26 average*</c:v>
                </c:pt>
                <c:pt idx="14">
                  <c:v>Belgium</c:v>
                </c:pt>
                <c:pt idx="15">
                  <c:v>Spain</c:v>
                </c:pt>
                <c:pt idx="16">
                  <c:v>Italy</c:v>
                </c:pt>
                <c:pt idx="17">
                  <c:v>Poland</c:v>
                </c:pt>
                <c:pt idx="18">
                  <c:v>Switzerland</c:v>
                </c:pt>
                <c:pt idx="19">
                  <c:v>Sweden</c:v>
                </c:pt>
                <c:pt idx="20">
                  <c:v>Turkey</c:v>
                </c:pt>
                <c:pt idx="21">
                  <c:v>Finland</c:v>
                </c:pt>
                <c:pt idx="22">
                  <c:v>Austria</c:v>
                </c:pt>
                <c:pt idx="23">
                  <c:v>Netherlands</c:v>
                </c:pt>
                <c:pt idx="24">
                  <c:v>UK</c:v>
                </c:pt>
                <c:pt idx="25">
                  <c:v>Germany</c:v>
                </c:pt>
                <c:pt idx="26">
                  <c:v>Denmark</c:v>
                </c:pt>
              </c:strCache>
            </c:strRef>
          </c:cat>
          <c:val>
            <c:numRef>
              <c:f>Sheet1!$B$2:$B$30</c:f>
              <c:numCache>
                <c:formatCode>0</c:formatCode>
                <c:ptCount val="27"/>
                <c:pt idx="0">
                  <c:v>988.0</c:v>
                </c:pt>
                <c:pt idx="1">
                  <c:v>902.0</c:v>
                </c:pt>
                <c:pt idx="2">
                  <c:v>755.0</c:v>
                </c:pt>
                <c:pt idx="3">
                  <c:v>593.0</c:v>
                </c:pt>
                <c:pt idx="4">
                  <c:v>586.0</c:v>
                </c:pt>
                <c:pt idx="5">
                  <c:v>573.0</c:v>
                </c:pt>
                <c:pt idx="6">
                  <c:v>536.0</c:v>
                </c:pt>
                <c:pt idx="7">
                  <c:v>519.0</c:v>
                </c:pt>
                <c:pt idx="8">
                  <c:v>496.0</c:v>
                </c:pt>
                <c:pt idx="9">
                  <c:v>434.0</c:v>
                </c:pt>
                <c:pt idx="10">
                  <c:v>428.0</c:v>
                </c:pt>
                <c:pt idx="11">
                  <c:v>425.0</c:v>
                </c:pt>
                <c:pt idx="12">
                  <c:v>418.0</c:v>
                </c:pt>
                <c:pt idx="13">
                  <c:v>417.0</c:v>
                </c:pt>
                <c:pt idx="14">
                  <c:v>413.0</c:v>
                </c:pt>
                <c:pt idx="15">
                  <c:v>395.0</c:v>
                </c:pt>
                <c:pt idx="16">
                  <c:v>368.0</c:v>
                </c:pt>
                <c:pt idx="17">
                  <c:v>318.0</c:v>
                </c:pt>
                <c:pt idx="18">
                  <c:v>309.0</c:v>
                </c:pt>
                <c:pt idx="19">
                  <c:v>281.0</c:v>
                </c:pt>
                <c:pt idx="20">
                  <c:v>253.0</c:v>
                </c:pt>
                <c:pt idx="21">
                  <c:v>232.0</c:v>
                </c:pt>
                <c:pt idx="22">
                  <c:v>198.0</c:v>
                </c:pt>
                <c:pt idx="23" formatCode="General">
                  <c:v>163.0</c:v>
                </c:pt>
                <c:pt idx="24" formatCode="General">
                  <c:v>124.0</c:v>
                </c:pt>
                <c:pt idx="25" formatCode="General">
                  <c:v>82.0</c:v>
                </c:pt>
                <c:pt idx="26" formatCode="General">
                  <c:v>67.0</c:v>
                </c:pt>
              </c:numCache>
            </c:numRef>
          </c:val>
          <c:extLst xmlns:c16r2="http://schemas.microsoft.com/office/drawing/2015/06/chart">
            <c:ext xmlns:c16="http://schemas.microsoft.com/office/drawing/2014/chart" uri="{C3380CC4-5D6E-409C-BE32-E72D297353CC}">
              <c16:uniqueId val="{0000000A-7A60-4272-B368-5FCFF6DDBDC7}"/>
            </c:ext>
          </c:extLst>
        </c:ser>
        <c:dLbls>
          <c:showLegendKey val="0"/>
          <c:showVal val="0"/>
          <c:showCatName val="0"/>
          <c:showSerName val="0"/>
          <c:showPercent val="0"/>
          <c:showBubbleSize val="0"/>
        </c:dLbls>
        <c:gapWidth val="150"/>
        <c:axId val="-2142036200"/>
        <c:axId val="-2142032824"/>
      </c:barChart>
      <c:catAx>
        <c:axId val="-2142036200"/>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142032824"/>
        <c:crosses val="autoZero"/>
        <c:auto val="1"/>
        <c:lblAlgn val="ctr"/>
        <c:lblOffset val="100"/>
        <c:noMultiLvlLbl val="0"/>
      </c:catAx>
      <c:valAx>
        <c:axId val="-2142032824"/>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a:t>Average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142036200"/>
        <c:crosses val="autoZero"/>
        <c:crossBetween val="between"/>
      </c:valAx>
      <c:spPr>
        <a:noFill/>
        <a:ln w="11444">
          <a:noFill/>
        </a:ln>
      </c:spPr>
    </c:plotArea>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716077161717182"/>
          <c:y val="0.0238791529571969"/>
          <c:w val="0.885507839622115"/>
          <c:h val="0.68025359065202"/>
        </c:manualLayout>
      </c:layout>
      <c:barChart>
        <c:barDir val="col"/>
        <c:grouping val="clustered"/>
        <c:varyColors val="0"/>
        <c:ser>
          <c:idx val="0"/>
          <c:order val="0"/>
          <c:tx>
            <c:strRef>
              <c:f>Sheet1!$B$1</c:f>
              <c:strCache>
                <c:ptCount val="1"/>
                <c:pt idx="0">
                  <c:v>Median</c:v>
                </c:pt>
              </c:strCache>
            </c:strRef>
          </c:tx>
          <c:spPr>
            <a:solidFill>
              <a:schemeClr val="accent1"/>
            </a:solidFill>
            <a:ln w="11442">
              <a:noFill/>
            </a:ln>
          </c:spPr>
          <c:invertIfNegative val="0"/>
          <c:dPt>
            <c:idx val="6"/>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11-2065-42A3-820B-43F7AD826448}"/>
              </c:ext>
            </c:extLst>
          </c:dPt>
          <c:dPt>
            <c:idx val="12"/>
            <c:invertIfNegative val="0"/>
            <c:bubble3D val="0"/>
            <c:spPr>
              <a:pattFill prst="pct50">
                <a:fgClr>
                  <a:schemeClr val="accent1"/>
                </a:fgClr>
                <a:bgClr>
                  <a:schemeClr val="bg1"/>
                </a:bgClr>
              </a:pattFill>
              <a:ln w="11442">
                <a:noFill/>
              </a:ln>
            </c:spPr>
            <c:extLst xmlns:c16r2="http://schemas.microsoft.com/office/drawing/2015/06/chart">
              <c:ext xmlns:c16="http://schemas.microsoft.com/office/drawing/2014/chart" uri="{C3380CC4-5D6E-409C-BE32-E72D297353CC}">
                <c16:uniqueId val="{00000000-F312-415F-810C-649197E5225A}"/>
              </c:ext>
            </c:extLst>
          </c:dPt>
          <c:dPt>
            <c:idx val="18"/>
            <c:invertIfNegative val="0"/>
            <c:bubble3D val="0"/>
            <c:extLst xmlns:c16r2="http://schemas.microsoft.com/office/drawing/2015/06/chart">
              <c:ext xmlns:c16="http://schemas.microsoft.com/office/drawing/2014/chart" uri="{C3380CC4-5D6E-409C-BE32-E72D297353CC}">
                <c16:uniqueId val="{00000003-38D9-4B76-B90B-7C0504841352}"/>
              </c:ext>
            </c:extLst>
          </c:dPt>
          <c:dPt>
            <c:idx val="19"/>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4-38D9-4B76-B90B-7C0504841352}"/>
              </c:ext>
            </c:extLst>
          </c:dPt>
          <c:dPt>
            <c:idx val="20"/>
            <c:invertIfNegative val="0"/>
            <c:bubble3D val="0"/>
            <c:extLst xmlns:c16r2="http://schemas.microsoft.com/office/drawing/2015/06/chart">
              <c:ext xmlns:c16="http://schemas.microsoft.com/office/drawing/2014/chart" uri="{C3380CC4-5D6E-409C-BE32-E72D297353CC}">
                <c16:uniqueId val="{00000006-38D9-4B76-B90B-7C0504841352}"/>
              </c:ext>
            </c:extLst>
          </c:dPt>
          <c:dPt>
            <c:idx val="21"/>
            <c:invertIfNegative val="0"/>
            <c:bubble3D val="0"/>
            <c:extLst xmlns:c16r2="http://schemas.microsoft.com/office/drawing/2015/06/chart">
              <c:ext xmlns:c16="http://schemas.microsoft.com/office/drawing/2014/chart" uri="{C3380CC4-5D6E-409C-BE32-E72D297353CC}">
                <c16:uniqueId val="{00000007-38D9-4B76-B90B-7C0504841352}"/>
              </c:ext>
            </c:extLst>
          </c:dPt>
          <c:dPt>
            <c:idx val="22"/>
            <c:invertIfNegative val="0"/>
            <c:bubble3D val="0"/>
            <c:extLst xmlns:c16r2="http://schemas.microsoft.com/office/drawing/2015/06/chart">
              <c:ext xmlns:c16="http://schemas.microsoft.com/office/drawing/2014/chart" uri="{C3380CC4-5D6E-409C-BE32-E72D297353CC}">
                <c16:uniqueId val="{00000009-38D9-4B76-B90B-7C0504841352}"/>
              </c:ext>
            </c:extLst>
          </c:dPt>
          <c:dPt>
            <c:idx val="23"/>
            <c:invertIfNegative val="0"/>
            <c:bubble3D val="0"/>
            <c:extLst xmlns:c16r2="http://schemas.microsoft.com/office/drawing/2015/06/chart">
              <c:ext xmlns:c16="http://schemas.microsoft.com/office/drawing/2014/chart" uri="{C3380CC4-5D6E-409C-BE32-E72D297353CC}">
                <c16:uniqueId val="{0000000A-38D9-4B76-B90B-7C0504841352}"/>
              </c:ext>
            </c:extLst>
          </c:dPt>
          <c:dPt>
            <c:idx val="24"/>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C-61EB-4191-82D3-742B466B5F3E}"/>
              </c:ext>
            </c:extLst>
          </c:dPt>
          <c:dPt>
            <c:idx val="26"/>
            <c:invertIfNegative val="0"/>
            <c:bubble3D val="0"/>
            <c:spPr>
              <a:solidFill>
                <a:schemeClr val="accent1"/>
              </a:solidFill>
              <a:ln w="11442">
                <a:solidFill>
                  <a:schemeClr val="accent4"/>
                </a:solidFill>
              </a:ln>
            </c:spPr>
            <c:extLst xmlns:c16r2="http://schemas.microsoft.com/office/drawing/2015/06/chart">
              <c:ext xmlns:c16="http://schemas.microsoft.com/office/drawing/2014/chart" uri="{C3380CC4-5D6E-409C-BE32-E72D297353CC}">
                <c16:uniqueId val="{0000000C-38D9-4B76-B90B-7C0504841352}"/>
              </c:ext>
            </c:extLst>
          </c:dPt>
          <c:dPt>
            <c:idx val="27"/>
            <c:invertIfNegative val="0"/>
            <c:bubble3D val="0"/>
            <c:extLst xmlns:c16r2="http://schemas.microsoft.com/office/drawing/2015/06/chart">
              <c:ext xmlns:c16="http://schemas.microsoft.com/office/drawing/2014/chart" uri="{C3380CC4-5D6E-409C-BE32-E72D297353CC}">
                <c16:uniqueId val="{00000011-61EB-4191-82D3-742B466B5F3E}"/>
              </c:ext>
            </c:extLst>
          </c:dPt>
          <c:dLbls>
            <c:numFmt formatCode="#,##0" sourceLinked="0"/>
            <c:spPr>
              <a:noFill/>
              <a:ln w="1144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Estonia</c:v>
                </c:pt>
                <c:pt idx="1">
                  <c:v>Lithuania</c:v>
                </c:pt>
                <c:pt idx="2">
                  <c:v>Portugal</c:v>
                </c:pt>
                <c:pt idx="3">
                  <c:v>Ireland</c:v>
                </c:pt>
                <c:pt idx="4">
                  <c:v>Bulgaria</c:v>
                </c:pt>
                <c:pt idx="5">
                  <c:v>France</c:v>
                </c:pt>
                <c:pt idx="6">
                  <c:v>Norway</c:v>
                </c:pt>
                <c:pt idx="7">
                  <c:v>Serbia</c:v>
                </c:pt>
                <c:pt idx="8">
                  <c:v>Croatia</c:v>
                </c:pt>
                <c:pt idx="9">
                  <c:v>Slovenia</c:v>
                </c:pt>
                <c:pt idx="10">
                  <c:v>Hungary</c:v>
                </c:pt>
                <c:pt idx="11">
                  <c:v>Iceland</c:v>
                </c:pt>
                <c:pt idx="12">
                  <c:v>EU26 average*</c:v>
                </c:pt>
                <c:pt idx="13">
                  <c:v>Greece</c:v>
                </c:pt>
                <c:pt idx="14">
                  <c:v>Belgium</c:v>
                </c:pt>
                <c:pt idx="15">
                  <c:v>Spain</c:v>
                </c:pt>
                <c:pt idx="16">
                  <c:v>Italy</c:v>
                </c:pt>
                <c:pt idx="17">
                  <c:v>Poland</c:v>
                </c:pt>
                <c:pt idx="18">
                  <c:v>Turkey</c:v>
                </c:pt>
                <c:pt idx="19">
                  <c:v>Sweden</c:v>
                </c:pt>
                <c:pt idx="20">
                  <c:v>Switzerland</c:v>
                </c:pt>
                <c:pt idx="21">
                  <c:v>Netherlands</c:v>
                </c:pt>
                <c:pt idx="22">
                  <c:v>Austria</c:v>
                </c:pt>
                <c:pt idx="23">
                  <c:v>UK</c:v>
                </c:pt>
                <c:pt idx="24">
                  <c:v>Denmark</c:v>
                </c:pt>
                <c:pt idx="25">
                  <c:v>Germany</c:v>
                </c:pt>
                <c:pt idx="26">
                  <c:v>Finland</c:v>
                </c:pt>
              </c:strCache>
            </c:strRef>
          </c:cat>
          <c:val>
            <c:numRef>
              <c:f>Sheet1!$B$2:$B$28</c:f>
              <c:numCache>
                <c:formatCode>0</c:formatCode>
                <c:ptCount val="27"/>
                <c:pt idx="0">
                  <c:v>997.0</c:v>
                </c:pt>
                <c:pt idx="1">
                  <c:v>987.0</c:v>
                </c:pt>
                <c:pt idx="2">
                  <c:v>855.0</c:v>
                </c:pt>
                <c:pt idx="3">
                  <c:v>623.0</c:v>
                </c:pt>
                <c:pt idx="4">
                  <c:v>559.0</c:v>
                </c:pt>
                <c:pt idx="5">
                  <c:v>538.0</c:v>
                </c:pt>
                <c:pt idx="6">
                  <c:v>521.0</c:v>
                </c:pt>
                <c:pt idx="7">
                  <c:v>519.0</c:v>
                </c:pt>
                <c:pt idx="8">
                  <c:v>443.0</c:v>
                </c:pt>
                <c:pt idx="9">
                  <c:v>436.0</c:v>
                </c:pt>
                <c:pt idx="10">
                  <c:v>419.0</c:v>
                </c:pt>
                <c:pt idx="11">
                  <c:v>388.0</c:v>
                </c:pt>
                <c:pt idx="12">
                  <c:v>384.0</c:v>
                </c:pt>
                <c:pt idx="13">
                  <c:v>381.0</c:v>
                </c:pt>
                <c:pt idx="14">
                  <c:v>348.0</c:v>
                </c:pt>
                <c:pt idx="15">
                  <c:v>348.0</c:v>
                </c:pt>
                <c:pt idx="16">
                  <c:v>343.0</c:v>
                </c:pt>
                <c:pt idx="17">
                  <c:v>318.0</c:v>
                </c:pt>
                <c:pt idx="18">
                  <c:v>264.0</c:v>
                </c:pt>
                <c:pt idx="19">
                  <c:v>211.0</c:v>
                </c:pt>
                <c:pt idx="20">
                  <c:v>187.0</c:v>
                </c:pt>
                <c:pt idx="21">
                  <c:v>100.0</c:v>
                </c:pt>
                <c:pt idx="22">
                  <c:v>58.0</c:v>
                </c:pt>
                <c:pt idx="23">
                  <c:v>58.0</c:v>
                </c:pt>
                <c:pt idx="24">
                  <c:v>52.0</c:v>
                </c:pt>
                <c:pt idx="25">
                  <c:v>33.0</c:v>
                </c:pt>
                <c:pt idx="26" formatCode="General">
                  <c:v>0.0</c:v>
                </c:pt>
              </c:numCache>
            </c:numRef>
          </c:val>
          <c:extLst xmlns:c16r2="http://schemas.microsoft.com/office/drawing/2015/06/chart">
            <c:ext xmlns:c16="http://schemas.microsoft.com/office/drawing/2014/chart" uri="{C3380CC4-5D6E-409C-BE32-E72D297353CC}">
              <c16:uniqueId val="{0000000D-38D9-4B76-B90B-7C0504841352}"/>
            </c:ext>
          </c:extLst>
        </c:ser>
        <c:dLbls>
          <c:showLegendKey val="0"/>
          <c:showVal val="0"/>
          <c:showCatName val="0"/>
          <c:showSerName val="0"/>
          <c:showPercent val="0"/>
          <c:showBubbleSize val="0"/>
        </c:dLbls>
        <c:gapWidth val="150"/>
        <c:axId val="-2141487592"/>
        <c:axId val="-2141949784"/>
      </c:barChart>
      <c:catAx>
        <c:axId val="-2141487592"/>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141949784"/>
        <c:crosses val="autoZero"/>
        <c:auto val="1"/>
        <c:lblAlgn val="ctr"/>
        <c:lblOffset val="100"/>
        <c:noMultiLvlLbl val="0"/>
      </c:catAx>
      <c:valAx>
        <c:axId val="-2141949784"/>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dirty="0"/>
                  <a:t>Median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141487592"/>
        <c:crosses val="autoZero"/>
        <c:crossBetween val="between"/>
      </c:valAx>
      <c:spPr>
        <a:noFill/>
        <a:ln w="11444">
          <a:noFill/>
        </a:ln>
      </c:spPr>
    </c:plotArea>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782710460340454"/>
          <c:y val="0.0307347166575478"/>
          <c:w val="0.906269048334878"/>
          <c:h val="0.718063363156475"/>
        </c:manualLayout>
      </c:layout>
      <c:barChart>
        <c:barDir val="col"/>
        <c:grouping val="stacked"/>
        <c:varyColors val="0"/>
        <c:ser>
          <c:idx val="0"/>
          <c:order val="0"/>
          <c:tx>
            <c:strRef>
              <c:f>Sheet1!$B$1</c:f>
              <c:strCache>
                <c:ptCount val="1"/>
                <c:pt idx="0">
                  <c:v>Available</c:v>
                </c:pt>
              </c:strCache>
            </c:strRef>
          </c:tx>
          <c:spPr>
            <a:solidFill>
              <a:schemeClr val="accent3"/>
            </a:solidFill>
            <a:ln w="1273">
              <a:solidFill>
                <a:schemeClr val="accent3"/>
              </a:solidFill>
              <a:prstDash val="solid"/>
            </a:ln>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4EF-427E-9694-99E61032E87B}"/>
                </c:ext>
              </c:extLst>
            </c:dLbl>
            <c:dLbl>
              <c:idx val="3"/>
              <c:layout>
                <c:manualLayout>
                  <c:x val="-0.00378668349637109"/>
                  <c:y val="0.0037269315409629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F9B6-42D4-A3E6-4D8052F249BA}"/>
                </c:ext>
              </c:extLst>
            </c:dLbl>
            <c:dLbl>
              <c:idx val="4"/>
              <c:layout>
                <c:manualLayout>
                  <c:x val="0.0"/>
                  <c:y val="-0.0074538630819258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F9B6-42D4-A3E6-4D8052F249BA}"/>
                </c:ext>
              </c:extLst>
            </c:dLbl>
            <c:dLbl>
              <c:idx val="6"/>
              <c:layout>
                <c:manualLayout>
                  <c:x val="-4.62811525340456E-17"/>
                  <c:y val="-0.026088520786740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F9B6-42D4-A3E6-4D8052F249BA}"/>
                </c:ext>
              </c:extLst>
            </c:dLbl>
            <c:dLbl>
              <c:idx val="7"/>
              <c:layout>
                <c:manualLayout>
                  <c:x val="-4.62811525340456E-17"/>
                  <c:y val="-0.029815452327703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F9B6-42D4-A3E6-4D8052F249BA}"/>
                </c:ext>
              </c:extLst>
            </c:dLbl>
            <c:spPr>
              <a:solidFill>
                <a:srgbClr val="FFFFFF"/>
              </a:solidFill>
              <a:ln w="3175">
                <a:solidFill>
                  <a:srgbClr val="808080"/>
                </a:solidFill>
                <a:prstDash val="sysDot"/>
              </a:ln>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Sheet1!$A$2:$A$28</c:f>
              <c:strCache>
                <c:ptCount val="27"/>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Sheet1!$B$2:$B$28</c:f>
              <c:numCache>
                <c:formatCode>0%</c:formatCode>
                <c:ptCount val="27"/>
                <c:pt idx="0">
                  <c:v>0.0</c:v>
                </c:pt>
                <c:pt idx="1">
                  <c:v>0.03</c:v>
                </c:pt>
                <c:pt idx="2">
                  <c:v>0.13</c:v>
                </c:pt>
                <c:pt idx="3">
                  <c:v>0.14</c:v>
                </c:pt>
                <c:pt idx="4">
                  <c:v>0.16</c:v>
                </c:pt>
                <c:pt idx="5">
                  <c:v>0.19</c:v>
                </c:pt>
                <c:pt idx="6">
                  <c:v>0.2</c:v>
                </c:pt>
                <c:pt idx="7">
                  <c:v>0.23</c:v>
                </c:pt>
                <c:pt idx="8">
                  <c:v>0.28</c:v>
                </c:pt>
                <c:pt idx="9">
                  <c:v>0.35</c:v>
                </c:pt>
                <c:pt idx="10">
                  <c:v>0.4</c:v>
                </c:pt>
                <c:pt idx="11">
                  <c:v>0.42</c:v>
                </c:pt>
                <c:pt idx="12">
                  <c:v>0.43</c:v>
                </c:pt>
                <c:pt idx="13">
                  <c:v>0.53</c:v>
                </c:pt>
                <c:pt idx="14">
                  <c:v>0.56</c:v>
                </c:pt>
                <c:pt idx="15">
                  <c:v>0.58</c:v>
                </c:pt>
                <c:pt idx="16">
                  <c:v>0.6</c:v>
                </c:pt>
                <c:pt idx="17">
                  <c:v>0.62</c:v>
                </c:pt>
                <c:pt idx="18">
                  <c:v>0.62</c:v>
                </c:pt>
                <c:pt idx="19">
                  <c:v>0.69</c:v>
                </c:pt>
                <c:pt idx="20">
                  <c:v>0.74</c:v>
                </c:pt>
                <c:pt idx="21">
                  <c:v>0.78</c:v>
                </c:pt>
                <c:pt idx="22">
                  <c:v>0.79</c:v>
                </c:pt>
                <c:pt idx="23">
                  <c:v>0.83</c:v>
                </c:pt>
                <c:pt idx="24">
                  <c:v>0.84</c:v>
                </c:pt>
                <c:pt idx="25">
                  <c:v>0.86</c:v>
                </c:pt>
                <c:pt idx="26">
                  <c:v>0.88</c:v>
                </c:pt>
              </c:numCache>
            </c:numRef>
          </c:val>
          <c:extLst xmlns:c16r2="http://schemas.microsoft.com/office/drawing/2015/06/chart">
            <c:ext xmlns:c16="http://schemas.microsoft.com/office/drawing/2014/chart" uri="{C3380CC4-5D6E-409C-BE32-E72D297353CC}">
              <c16:uniqueId val="{00000000-EE43-434B-A357-7FF8E918E53B}"/>
            </c:ext>
          </c:extLst>
        </c:ser>
        <c:ser>
          <c:idx val="1"/>
          <c:order val="1"/>
          <c:tx>
            <c:strRef>
              <c:f>Sheet1!$C$1</c:f>
              <c:strCache>
                <c:ptCount val="1"/>
                <c:pt idx="0">
                  <c:v>Not Available</c:v>
                </c:pt>
              </c:strCache>
            </c:strRef>
          </c:tx>
          <c:spPr>
            <a:solidFill>
              <a:srgbClr val="990000"/>
            </a:solidFill>
            <a:ln w="1273">
              <a:solidFill>
                <a:srgbClr val="990000"/>
              </a:solidFill>
              <a:prstDash val="solid"/>
            </a:ln>
          </c:spPr>
          <c:invertIfNegative val="0"/>
          <c:dLbls>
            <c:spPr>
              <a:solidFill>
                <a:schemeClr val="bg1"/>
              </a:solidFill>
              <a:ln w="3175">
                <a:solidFill>
                  <a:schemeClr val="tx2"/>
                </a:solidFill>
                <a:prstDash val="sysDot"/>
              </a:ln>
              <a:effectLst/>
            </c:spPr>
            <c:txPr>
              <a:bodyPr wrap="square" lIns="38100" tIns="19050" rIns="38100" bIns="19050" anchor="ctr">
                <a:spAutoFit/>
              </a:bodyPr>
              <a:lstStyle/>
              <a:p>
                <a:pPr>
                  <a:defRPr sz="800"/>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Sheet1!$C$2:$C$28</c:f>
              <c:numCache>
                <c:formatCode>0%</c:formatCode>
                <c:ptCount val="27"/>
                <c:pt idx="0">
                  <c:v>1.0</c:v>
                </c:pt>
                <c:pt idx="1">
                  <c:v>0.36</c:v>
                </c:pt>
                <c:pt idx="2">
                  <c:v>0.87</c:v>
                </c:pt>
                <c:pt idx="3">
                  <c:v>0.11</c:v>
                </c:pt>
                <c:pt idx="4">
                  <c:v>0.84</c:v>
                </c:pt>
                <c:pt idx="5">
                  <c:v>0.81</c:v>
                </c:pt>
                <c:pt idx="6">
                  <c:v>0.8</c:v>
                </c:pt>
                <c:pt idx="7">
                  <c:v>0.77</c:v>
                </c:pt>
                <c:pt idx="8">
                  <c:v>0.12</c:v>
                </c:pt>
                <c:pt idx="9">
                  <c:v>0.65</c:v>
                </c:pt>
                <c:pt idx="10">
                  <c:v>0.6</c:v>
                </c:pt>
                <c:pt idx="11">
                  <c:v>0.58</c:v>
                </c:pt>
                <c:pt idx="12">
                  <c:v>0.57</c:v>
                </c:pt>
                <c:pt idx="13">
                  <c:v>0.47</c:v>
                </c:pt>
                <c:pt idx="14">
                  <c:v>0.44</c:v>
                </c:pt>
                <c:pt idx="15">
                  <c:v>0.41</c:v>
                </c:pt>
                <c:pt idx="16">
                  <c:v>0.4</c:v>
                </c:pt>
                <c:pt idx="17">
                  <c:v>0.38</c:v>
                </c:pt>
                <c:pt idx="18">
                  <c:v>0.38</c:v>
                </c:pt>
                <c:pt idx="19">
                  <c:v>0.3</c:v>
                </c:pt>
                <c:pt idx="20">
                  <c:v>0.26</c:v>
                </c:pt>
                <c:pt idx="21">
                  <c:v>0.22</c:v>
                </c:pt>
                <c:pt idx="22">
                  <c:v>0.21</c:v>
                </c:pt>
                <c:pt idx="23">
                  <c:v>0.17</c:v>
                </c:pt>
                <c:pt idx="24">
                  <c:v>0.16</c:v>
                </c:pt>
                <c:pt idx="25">
                  <c:v>0.14</c:v>
                </c:pt>
                <c:pt idx="26">
                  <c:v>0.12</c:v>
                </c:pt>
              </c:numCache>
            </c:numRef>
          </c:val>
          <c:extLst xmlns:c16r2="http://schemas.microsoft.com/office/drawing/2015/06/chart">
            <c:ext xmlns:c16="http://schemas.microsoft.com/office/drawing/2014/chart" uri="{C3380CC4-5D6E-409C-BE32-E72D297353CC}">
              <c16:uniqueId val="{00000001-EE43-434B-A357-7FF8E918E53B}"/>
            </c:ext>
          </c:extLst>
        </c:ser>
        <c:ser>
          <c:idx val="2"/>
          <c:order val="2"/>
          <c:tx>
            <c:strRef>
              <c:f>Sheet1!$D$1</c:f>
              <c:strCache>
                <c:ptCount val="1"/>
                <c:pt idx="0">
                  <c:v>Data N/A</c:v>
                </c:pt>
              </c:strCache>
            </c:strRef>
          </c:tx>
          <c:spPr>
            <a:solidFill>
              <a:schemeClr val="bg1">
                <a:lumMod val="65000"/>
              </a:schemeClr>
            </a:solidFill>
            <a:ln>
              <a:solidFill>
                <a:schemeClr val="bg1">
                  <a:lumMod val="65000"/>
                </a:schemeClr>
              </a:solidFill>
            </a:ln>
          </c:spPr>
          <c:invertIfNegative val="0"/>
          <c:cat>
            <c:strRef>
              <c:f>Sheet1!$A$2:$A$28</c:f>
              <c:strCache>
                <c:ptCount val="27"/>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Sheet1!$D$2:$D$28</c:f>
              <c:numCache>
                <c:formatCode>0%</c:formatCode>
                <c:ptCount val="27"/>
                <c:pt idx="0">
                  <c:v>0.0</c:v>
                </c:pt>
                <c:pt idx="1">
                  <c:v>0.61</c:v>
                </c:pt>
                <c:pt idx="2">
                  <c:v>0.0</c:v>
                </c:pt>
                <c:pt idx="3">
                  <c:v>0.75</c:v>
                </c:pt>
                <c:pt idx="4">
                  <c:v>0.0</c:v>
                </c:pt>
                <c:pt idx="5">
                  <c:v>0.0</c:v>
                </c:pt>
                <c:pt idx="6">
                  <c:v>0.0</c:v>
                </c:pt>
                <c:pt idx="7">
                  <c:v>0.0</c:v>
                </c:pt>
                <c:pt idx="8">
                  <c:v>0.6</c:v>
                </c:pt>
                <c:pt idx="9">
                  <c:v>0.0</c:v>
                </c:pt>
                <c:pt idx="10">
                  <c:v>0.0</c:v>
                </c:pt>
                <c:pt idx="11">
                  <c:v>0.0</c:v>
                </c:pt>
                <c:pt idx="12">
                  <c:v>0.0</c:v>
                </c:pt>
                <c:pt idx="13">
                  <c:v>0.0</c:v>
                </c:pt>
                <c:pt idx="14">
                  <c:v>0.0</c:v>
                </c:pt>
                <c:pt idx="15">
                  <c:v>0.01</c:v>
                </c:pt>
                <c:pt idx="16">
                  <c:v>0.0</c:v>
                </c:pt>
                <c:pt idx="17">
                  <c:v>0.0</c:v>
                </c:pt>
                <c:pt idx="18">
                  <c:v>0.0</c:v>
                </c:pt>
                <c:pt idx="19">
                  <c:v>0.02</c:v>
                </c:pt>
                <c:pt idx="20">
                  <c:v>0.0</c:v>
                </c:pt>
                <c:pt idx="21">
                  <c:v>0.0</c:v>
                </c:pt>
                <c:pt idx="22">
                  <c:v>0.0</c:v>
                </c:pt>
                <c:pt idx="23">
                  <c:v>0.0</c:v>
                </c:pt>
                <c:pt idx="24">
                  <c:v>0.0</c:v>
                </c:pt>
                <c:pt idx="25">
                  <c:v>0.0</c:v>
                </c:pt>
                <c:pt idx="26">
                  <c:v>0.0</c:v>
                </c:pt>
              </c:numCache>
            </c:numRef>
          </c:val>
          <c:extLst xmlns:c16r2="http://schemas.microsoft.com/office/drawing/2015/06/chart">
            <c:ext xmlns:c16="http://schemas.microsoft.com/office/drawing/2014/chart" uri="{C3380CC4-5D6E-409C-BE32-E72D297353CC}">
              <c16:uniqueId val="{00000002-EE43-434B-A357-7FF8E918E53B}"/>
            </c:ext>
          </c:extLst>
        </c:ser>
        <c:dLbls>
          <c:showLegendKey val="0"/>
          <c:showVal val="0"/>
          <c:showCatName val="0"/>
          <c:showSerName val="0"/>
          <c:showPercent val="0"/>
          <c:showBubbleSize val="0"/>
        </c:dLbls>
        <c:gapWidth val="150"/>
        <c:overlap val="100"/>
        <c:axId val="2067526648"/>
        <c:axId val="2067521208"/>
      </c:barChart>
      <c:catAx>
        <c:axId val="2067526648"/>
        <c:scaling>
          <c:orientation val="minMax"/>
        </c:scaling>
        <c:delete val="0"/>
        <c:axPos val="b"/>
        <c:numFmt formatCode="General"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067521208"/>
        <c:crosses val="autoZero"/>
        <c:auto val="1"/>
        <c:lblAlgn val="ctr"/>
        <c:lblOffset val="100"/>
        <c:noMultiLvlLbl val="0"/>
      </c:catAx>
      <c:valAx>
        <c:axId val="2067521208"/>
        <c:scaling>
          <c:orientation val="minMax"/>
          <c:max val="1.0"/>
        </c:scaling>
        <c:delete val="0"/>
        <c:axPos val="l"/>
        <c:title>
          <c:tx>
            <c:rich>
              <a:bodyPr/>
              <a:lstStyle/>
              <a:p>
                <a:pPr>
                  <a:defRPr sz="958" b="1" i="0" u="none" strike="noStrike" baseline="0">
                    <a:solidFill>
                      <a:srgbClr val="808080"/>
                    </a:solidFill>
                    <a:latin typeface="Calibri"/>
                    <a:ea typeface="Calibri"/>
                    <a:cs typeface="Calibri"/>
                  </a:defRPr>
                </a:pPr>
                <a:r>
                  <a:rPr lang="en-GB"/>
                  <a:t>Rate of Availability</a:t>
                </a:r>
              </a:p>
            </c:rich>
          </c:tx>
          <c:layout>
            <c:manualLayout>
              <c:xMode val="edge"/>
              <c:yMode val="edge"/>
              <c:x val="0.0067729855567362"/>
              <c:y val="0.232719393682347"/>
            </c:manualLayout>
          </c:layout>
          <c:overlay val="0"/>
          <c:spPr>
            <a:noFill/>
            <a:ln w="10182">
              <a:noFill/>
            </a:ln>
          </c:spPr>
        </c:title>
        <c:numFmt formatCode="0%"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067526648"/>
        <c:crosses val="autoZero"/>
        <c:crossBetween val="between"/>
      </c:valAx>
      <c:spPr>
        <a:noFill/>
        <a:ln w="10183">
          <a:noFill/>
        </a:ln>
      </c:spPr>
    </c:plotArea>
    <c:legend>
      <c:legendPos val="b"/>
      <c:layout>
        <c:manualLayout>
          <c:xMode val="edge"/>
          <c:yMode val="edge"/>
          <c:x val="0.305503661206123"/>
          <c:y val="0.912170639899624"/>
          <c:w val="0.385778170912606"/>
          <c:h val="0.0656412420483568"/>
        </c:manualLayout>
      </c:layout>
      <c:overlay val="0"/>
      <c:spPr>
        <a:noFill/>
        <a:ln w="10182">
          <a:noFill/>
        </a:ln>
      </c:spPr>
      <c:txPr>
        <a:bodyPr/>
        <a:lstStyle/>
        <a:p>
          <a:pPr>
            <a:defRPr sz="1050">
              <a:solidFill>
                <a:srgbClr val="7F7F7F"/>
              </a:solidFill>
            </a:defRPr>
          </a:pPr>
          <a:endParaRPr lang="en-US"/>
        </a:p>
      </c:txPr>
    </c:legend>
    <c:plotVisOnly val="1"/>
    <c:dispBlanksAs val="gap"/>
    <c:showDLblsOverMax val="0"/>
  </c:chart>
  <c:spPr>
    <a:noFill/>
    <a:ln>
      <a:noFill/>
    </a:ln>
  </c:spPr>
  <c:txPr>
    <a:bodyPr/>
    <a:lstStyle/>
    <a:p>
      <a:pPr>
        <a:defRPr sz="72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670323914330016"/>
          <c:y val="0.0307347166575478"/>
          <c:w val="0.917507784266266"/>
          <c:h val="0.638742076751556"/>
        </c:manualLayout>
      </c:layout>
      <c:barChart>
        <c:barDir val="col"/>
        <c:grouping val="stacked"/>
        <c:varyColors val="0"/>
        <c:ser>
          <c:idx val="0"/>
          <c:order val="0"/>
          <c:tx>
            <c:strRef>
              <c:f>Sheet1!$B$1</c:f>
              <c:strCache>
                <c:ptCount val="1"/>
                <c:pt idx="0">
                  <c:v>2014</c:v>
                </c:pt>
              </c:strCache>
            </c:strRef>
          </c:tx>
          <c:spPr>
            <a:solidFill>
              <a:schemeClr val="bg2"/>
            </a:solidFill>
            <a:ln w="1399">
              <a:solidFill>
                <a:schemeClr val="bg2"/>
              </a:solidFill>
              <a:prstDash val="solid"/>
            </a:ln>
          </c:spPr>
          <c:invertIfNegative val="0"/>
          <c:dPt>
            <c:idx val="27"/>
            <c:invertIfNegative val="0"/>
            <c:bubble3D val="0"/>
            <c:spPr>
              <a:pattFill prst="pct50">
                <a:fgClr>
                  <a:schemeClr val="bg2"/>
                </a:fgClr>
                <a:bgClr>
                  <a:schemeClr val="bg1"/>
                </a:bgClr>
              </a:pattFill>
              <a:ln w="1399">
                <a:solidFill>
                  <a:schemeClr val="bg2"/>
                </a:solidFill>
                <a:prstDash val="solid"/>
              </a:ln>
            </c:spPr>
            <c:extLst xmlns:c16r2="http://schemas.microsoft.com/office/drawing/2015/06/chart">
              <c:ext xmlns:c16="http://schemas.microsoft.com/office/drawing/2014/chart" uri="{C3380CC4-5D6E-409C-BE32-E72D297353CC}">
                <c16:uniqueId val="{00000000-5608-44D5-917E-F82268CF6166}"/>
              </c:ext>
            </c:extLst>
          </c:dPt>
          <c:dLbls>
            <c:dLbl>
              <c:idx val="0"/>
              <c:layout>
                <c:manualLayout>
                  <c:x val="0.0"/>
                  <c:y val="-0.0220346303421833"/>
                </c:manualLayout>
              </c:layout>
              <c:spPr>
                <a:noFill/>
                <a:ln w="11192">
                  <a:noFill/>
                </a:ln>
              </c:spPr>
              <c:txPr>
                <a:bodyPr/>
                <a:lstStyle/>
                <a:p>
                  <a:pPr>
                    <a:defRPr sz="1058" b="0" i="0" u="none" strike="noStrike" baseline="0">
                      <a:solidFill>
                        <a:srgbClr val="000000"/>
                      </a:solidFill>
                      <a:latin typeface="Calibri"/>
                      <a:ea typeface="Calibri"/>
                      <a:cs typeface="Calibri"/>
                    </a:defRPr>
                  </a:pPr>
                  <a:endParaRPr lang="en-US"/>
                </a:p>
              </c:txPr>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D052-4F74-A687-F1B1888A8CC1}"/>
                </c:ext>
              </c:extLst>
            </c:dLbl>
            <c:spPr>
              <a:noFill/>
              <a:ln w="11192">
                <a:noFill/>
              </a:ln>
            </c:spPr>
            <c:txPr>
              <a:bodyPr wrap="square" lIns="38100" tIns="19050" rIns="38100" bIns="19050" anchor="ctr">
                <a:spAutoFit/>
              </a:bodyPr>
              <a:lstStyle/>
              <a:p>
                <a:pPr>
                  <a:defRPr sz="1058"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pt idx="27">
                  <c:v>EUROPE</c:v>
                </c:pt>
              </c:strCache>
            </c:strRef>
          </c:cat>
          <c:val>
            <c:numRef>
              <c:f>Sheet1!$B$2:$B$29</c:f>
              <c:numCache>
                <c:formatCode>General</c:formatCode>
                <c:ptCount val="28"/>
                <c:pt idx="0">
                  <c:v>0.0</c:v>
                </c:pt>
                <c:pt idx="1">
                  <c:v>7.0</c:v>
                </c:pt>
                <c:pt idx="2">
                  <c:v>8.0</c:v>
                </c:pt>
                <c:pt idx="3">
                  <c:v>13.0</c:v>
                </c:pt>
                <c:pt idx="4">
                  <c:v>14.0</c:v>
                </c:pt>
                <c:pt idx="5">
                  <c:v>20.0</c:v>
                </c:pt>
                <c:pt idx="6">
                  <c:v>19.0</c:v>
                </c:pt>
                <c:pt idx="7">
                  <c:v>20.0</c:v>
                </c:pt>
                <c:pt idx="8">
                  <c:v>22.0</c:v>
                </c:pt>
                <c:pt idx="9">
                  <c:v>20.0</c:v>
                </c:pt>
                <c:pt idx="10">
                  <c:v>20.0</c:v>
                </c:pt>
                <c:pt idx="11">
                  <c:v>31.0</c:v>
                </c:pt>
                <c:pt idx="12">
                  <c:v>31.0</c:v>
                </c:pt>
                <c:pt idx="13">
                  <c:v>32.0</c:v>
                </c:pt>
                <c:pt idx="14">
                  <c:v>31.0</c:v>
                </c:pt>
                <c:pt idx="15">
                  <c:v>32.0</c:v>
                </c:pt>
                <c:pt idx="16">
                  <c:v>28.0</c:v>
                </c:pt>
                <c:pt idx="17">
                  <c:v>31.0</c:v>
                </c:pt>
                <c:pt idx="18">
                  <c:v>34.0</c:v>
                </c:pt>
                <c:pt idx="19">
                  <c:v>36.0</c:v>
                </c:pt>
                <c:pt idx="20">
                  <c:v>36.0</c:v>
                </c:pt>
                <c:pt idx="21">
                  <c:v>41.0</c:v>
                </c:pt>
                <c:pt idx="22">
                  <c:v>42.0</c:v>
                </c:pt>
                <c:pt idx="23">
                  <c:v>40.0</c:v>
                </c:pt>
                <c:pt idx="24">
                  <c:v>40.0</c:v>
                </c:pt>
                <c:pt idx="25">
                  <c:v>38.0</c:v>
                </c:pt>
                <c:pt idx="26">
                  <c:v>41.0</c:v>
                </c:pt>
                <c:pt idx="27">
                  <c:v>44.0</c:v>
                </c:pt>
              </c:numCache>
            </c:numRef>
          </c:val>
          <c:extLst xmlns:c16r2="http://schemas.microsoft.com/office/drawing/2015/06/chart">
            <c:ext xmlns:c16="http://schemas.microsoft.com/office/drawing/2014/chart" uri="{C3380CC4-5D6E-409C-BE32-E72D297353CC}">
              <c16:uniqueId val="{00000000-0B9F-44D6-9A48-EFCF5F05FA90}"/>
            </c:ext>
          </c:extLst>
        </c:ser>
        <c:ser>
          <c:idx val="1"/>
          <c:order val="1"/>
          <c:tx>
            <c:strRef>
              <c:f>Sheet1!$C$1</c:f>
              <c:strCache>
                <c:ptCount val="1"/>
                <c:pt idx="0">
                  <c:v>2015</c:v>
                </c:pt>
              </c:strCache>
            </c:strRef>
          </c:tx>
          <c:spPr>
            <a:solidFill>
              <a:schemeClr val="accent3"/>
            </a:solidFill>
            <a:ln w="1399">
              <a:solidFill>
                <a:schemeClr val="accent3"/>
              </a:solidFill>
              <a:prstDash val="solid"/>
            </a:ln>
          </c:spPr>
          <c:invertIfNegative val="0"/>
          <c:dPt>
            <c:idx val="27"/>
            <c:invertIfNegative val="0"/>
            <c:bubble3D val="0"/>
            <c:spPr>
              <a:pattFill prst="pct50">
                <a:fgClr>
                  <a:schemeClr val="accent3"/>
                </a:fgClr>
                <a:bgClr>
                  <a:schemeClr val="bg1"/>
                </a:bgClr>
              </a:pattFill>
              <a:ln w="1399">
                <a:solidFill>
                  <a:schemeClr val="accent3"/>
                </a:solidFill>
                <a:prstDash val="solid"/>
              </a:ln>
            </c:spPr>
            <c:extLst xmlns:c16r2="http://schemas.microsoft.com/office/drawing/2015/06/chart">
              <c:ext xmlns:c16="http://schemas.microsoft.com/office/drawing/2014/chart" uri="{C3380CC4-5D6E-409C-BE32-E72D297353CC}">
                <c16:uniqueId val="{00000001-5608-44D5-917E-F82268CF6166}"/>
              </c:ext>
            </c:extLst>
          </c:dPt>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B9F-44D6-9A48-EFCF5F05FA90}"/>
                </c:ext>
              </c:extLst>
            </c:dLbl>
            <c:spPr>
              <a:noFill/>
              <a:ln w="11192">
                <a:noFill/>
              </a:ln>
            </c:spPr>
            <c:txPr>
              <a:bodyPr wrap="square" lIns="38100" tIns="19050" rIns="38100" bIns="19050" anchor="ctr">
                <a:spAutoFit/>
              </a:bodyPr>
              <a:lstStyle/>
              <a:p>
                <a:pPr>
                  <a:defRPr sz="1058"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pt idx="27">
                  <c:v>EUROPE</c:v>
                </c:pt>
              </c:strCache>
            </c:strRef>
          </c:cat>
          <c:val>
            <c:numRef>
              <c:f>Sheet1!$C$2:$C$29</c:f>
              <c:numCache>
                <c:formatCode>General</c:formatCode>
                <c:ptCount val="28"/>
                <c:pt idx="0">
                  <c:v>0.0</c:v>
                </c:pt>
                <c:pt idx="1">
                  <c:v>3.0</c:v>
                </c:pt>
                <c:pt idx="2">
                  <c:v>7.0</c:v>
                </c:pt>
                <c:pt idx="3">
                  <c:v>10.0</c:v>
                </c:pt>
                <c:pt idx="4">
                  <c:v>12.0</c:v>
                </c:pt>
                <c:pt idx="5">
                  <c:v>12.0</c:v>
                </c:pt>
                <c:pt idx="6">
                  <c:v>11.0</c:v>
                </c:pt>
                <c:pt idx="7">
                  <c:v>16.0</c:v>
                </c:pt>
                <c:pt idx="8">
                  <c:v>13.0</c:v>
                </c:pt>
                <c:pt idx="9">
                  <c:v>15.0</c:v>
                </c:pt>
                <c:pt idx="10">
                  <c:v>21.0</c:v>
                </c:pt>
                <c:pt idx="11">
                  <c:v>26.0</c:v>
                </c:pt>
                <c:pt idx="12">
                  <c:v>23.0</c:v>
                </c:pt>
                <c:pt idx="13">
                  <c:v>25.0</c:v>
                </c:pt>
                <c:pt idx="14">
                  <c:v>26.0</c:v>
                </c:pt>
                <c:pt idx="15">
                  <c:v>32.0</c:v>
                </c:pt>
                <c:pt idx="16">
                  <c:v>31.0</c:v>
                </c:pt>
                <c:pt idx="17">
                  <c:v>31.0</c:v>
                </c:pt>
                <c:pt idx="18">
                  <c:v>32.0</c:v>
                </c:pt>
                <c:pt idx="19">
                  <c:v>32.0</c:v>
                </c:pt>
                <c:pt idx="20">
                  <c:v>34.0</c:v>
                </c:pt>
                <c:pt idx="21">
                  <c:v>36.0</c:v>
                </c:pt>
                <c:pt idx="22">
                  <c:v>38.0</c:v>
                </c:pt>
                <c:pt idx="23">
                  <c:v>38.0</c:v>
                </c:pt>
                <c:pt idx="24">
                  <c:v>39.0</c:v>
                </c:pt>
                <c:pt idx="25">
                  <c:v>38.0</c:v>
                </c:pt>
                <c:pt idx="26">
                  <c:v>40.0</c:v>
                </c:pt>
                <c:pt idx="27">
                  <c:v>45.0</c:v>
                </c:pt>
              </c:numCache>
            </c:numRef>
          </c:val>
          <c:extLst xmlns:c16r2="http://schemas.microsoft.com/office/drawing/2015/06/chart">
            <c:ext xmlns:c16="http://schemas.microsoft.com/office/drawing/2014/chart" uri="{C3380CC4-5D6E-409C-BE32-E72D297353CC}">
              <c16:uniqueId val="{00000002-0B9F-44D6-9A48-EFCF5F05FA90}"/>
            </c:ext>
          </c:extLst>
        </c:ser>
        <c:ser>
          <c:idx val="2"/>
          <c:order val="2"/>
          <c:tx>
            <c:strRef>
              <c:f>Sheet1!$D$1</c:f>
              <c:strCache>
                <c:ptCount val="1"/>
                <c:pt idx="0">
                  <c:v>2016</c:v>
                </c:pt>
              </c:strCache>
            </c:strRef>
          </c:tx>
          <c:spPr>
            <a:solidFill>
              <a:schemeClr val="accent4"/>
            </a:solidFill>
            <a:ln w="1399">
              <a:solidFill>
                <a:schemeClr val="accent4"/>
              </a:solidFill>
              <a:prstDash val="solid"/>
            </a:ln>
          </c:spPr>
          <c:invertIfNegative val="0"/>
          <c:dPt>
            <c:idx val="27"/>
            <c:invertIfNegative val="0"/>
            <c:bubble3D val="0"/>
            <c:spPr>
              <a:pattFill prst="pct50">
                <a:fgClr>
                  <a:schemeClr val="accent4"/>
                </a:fgClr>
                <a:bgClr>
                  <a:schemeClr val="bg1"/>
                </a:bgClr>
              </a:pattFill>
              <a:ln w="1399">
                <a:solidFill>
                  <a:schemeClr val="accent4"/>
                </a:solidFill>
                <a:prstDash val="solid"/>
              </a:ln>
            </c:spPr>
            <c:extLst xmlns:c16r2="http://schemas.microsoft.com/office/drawing/2015/06/chart">
              <c:ext xmlns:c16="http://schemas.microsoft.com/office/drawing/2014/chart" uri="{C3380CC4-5D6E-409C-BE32-E72D297353CC}">
                <c16:uniqueId val="{00000002-5608-44D5-917E-F82268CF6166}"/>
              </c:ext>
            </c:extLst>
          </c:dPt>
          <c:dLbls>
            <c:spPr>
              <a:noFill/>
              <a:ln>
                <a:noFill/>
              </a:ln>
              <a:effectLst/>
            </c:spPr>
            <c:txPr>
              <a:bodyPr wrap="square" lIns="38100" tIns="19050" rIns="38100" bIns="19050" anchor="ctr">
                <a:spAutoFit/>
              </a:bodyPr>
              <a:lstStyle/>
              <a:p>
                <a:pPr>
                  <a:defRPr sz="106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pt idx="27">
                  <c:v>EUROPE</c:v>
                </c:pt>
              </c:strCache>
            </c:strRef>
          </c:cat>
          <c:val>
            <c:numRef>
              <c:f>Sheet1!$D$2:$D$29</c:f>
              <c:numCache>
                <c:formatCode>General</c:formatCode>
                <c:ptCount val="28"/>
                <c:pt idx="0">
                  <c:v>0.0</c:v>
                </c:pt>
                <c:pt idx="1">
                  <c:v>1.0</c:v>
                </c:pt>
                <c:pt idx="2">
                  <c:v>5.0</c:v>
                </c:pt>
                <c:pt idx="3">
                  <c:v>2.0</c:v>
                </c:pt>
                <c:pt idx="4">
                  <c:v>2.0</c:v>
                </c:pt>
                <c:pt idx="5">
                  <c:v>9.0</c:v>
                </c:pt>
                <c:pt idx="6">
                  <c:v>8.0</c:v>
                </c:pt>
                <c:pt idx="7">
                  <c:v>6.0</c:v>
                </c:pt>
                <c:pt idx="8">
                  <c:v>8.0</c:v>
                </c:pt>
                <c:pt idx="9">
                  <c:v>12.0</c:v>
                </c:pt>
                <c:pt idx="10">
                  <c:v>15.0</c:v>
                </c:pt>
                <c:pt idx="11">
                  <c:v>16.0</c:v>
                </c:pt>
                <c:pt idx="12">
                  <c:v>19.0</c:v>
                </c:pt>
                <c:pt idx="13">
                  <c:v>21.0</c:v>
                </c:pt>
                <c:pt idx="14">
                  <c:v>22.0</c:v>
                </c:pt>
                <c:pt idx="15">
                  <c:v>21.0</c:v>
                </c:pt>
                <c:pt idx="16">
                  <c:v>25.0</c:v>
                </c:pt>
                <c:pt idx="17">
                  <c:v>19.0</c:v>
                </c:pt>
                <c:pt idx="18">
                  <c:v>25.0</c:v>
                </c:pt>
                <c:pt idx="19">
                  <c:v>24.0</c:v>
                </c:pt>
                <c:pt idx="20">
                  <c:v>30.0</c:v>
                </c:pt>
                <c:pt idx="21">
                  <c:v>26.0</c:v>
                </c:pt>
                <c:pt idx="22">
                  <c:v>29.0</c:v>
                </c:pt>
                <c:pt idx="23">
                  <c:v>32.0</c:v>
                </c:pt>
                <c:pt idx="24">
                  <c:v>34.0</c:v>
                </c:pt>
                <c:pt idx="25">
                  <c:v>32.0</c:v>
                </c:pt>
                <c:pt idx="26">
                  <c:v>35.0</c:v>
                </c:pt>
                <c:pt idx="27">
                  <c:v>38.0</c:v>
                </c:pt>
              </c:numCache>
            </c:numRef>
          </c:val>
          <c:extLst xmlns:c16r2="http://schemas.microsoft.com/office/drawing/2015/06/chart">
            <c:ext xmlns:c16="http://schemas.microsoft.com/office/drawing/2014/chart" uri="{C3380CC4-5D6E-409C-BE32-E72D297353CC}">
              <c16:uniqueId val="{00000004-0B9F-44D6-9A48-EFCF5F05FA90}"/>
            </c:ext>
          </c:extLst>
        </c:ser>
        <c:ser>
          <c:idx val="3"/>
          <c:order val="3"/>
          <c:tx>
            <c:strRef>
              <c:f>Sheet1!$E$1</c:f>
              <c:strCache>
                <c:ptCount val="1"/>
                <c:pt idx="0">
                  <c:v>2017</c:v>
                </c:pt>
              </c:strCache>
            </c:strRef>
          </c:tx>
          <c:spPr>
            <a:solidFill>
              <a:schemeClr val="accent1"/>
            </a:solidFill>
            <a:ln w="9525">
              <a:solidFill>
                <a:schemeClr val="accent1"/>
              </a:solidFill>
              <a:prstDash val="solid"/>
            </a:ln>
          </c:spPr>
          <c:invertIfNegative val="0"/>
          <c:dPt>
            <c:idx val="27"/>
            <c:invertIfNegative val="0"/>
            <c:bubble3D val="0"/>
            <c:spPr>
              <a:pattFill prst="pct50">
                <a:fgClr>
                  <a:schemeClr val="accent1"/>
                </a:fgClr>
                <a:bgClr>
                  <a:schemeClr val="bg1"/>
                </a:bgClr>
              </a:pattFill>
              <a:ln w="9525">
                <a:solidFill>
                  <a:schemeClr val="accent1"/>
                </a:solidFill>
                <a:prstDash val="solid"/>
              </a:ln>
            </c:spPr>
            <c:extLst xmlns:c16r2="http://schemas.microsoft.com/office/drawing/2015/06/chart">
              <c:ext xmlns:c16="http://schemas.microsoft.com/office/drawing/2014/chart" uri="{C3380CC4-5D6E-409C-BE32-E72D297353CC}">
                <c16:uniqueId val="{00000003-5608-44D5-917E-F82268CF6166}"/>
              </c:ext>
            </c:extLst>
          </c:dPt>
          <c:dLbls>
            <c:spPr>
              <a:noFill/>
              <a:ln>
                <a:noFill/>
              </a:ln>
              <a:effectLst/>
            </c:spPr>
            <c:txPr>
              <a:bodyPr wrap="square" lIns="38100" tIns="19050" rIns="38100" bIns="19050" anchor="ctr">
                <a:spAutoFit/>
              </a:bodyPr>
              <a:lstStyle/>
              <a:p>
                <a:pPr>
                  <a:defRPr sz="106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Sheet1!$A$2:$A$29</c:f>
              <c:strCache>
                <c:ptCount val="28"/>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pt idx="27">
                  <c:v>EUROPE</c:v>
                </c:pt>
              </c:strCache>
            </c:strRef>
          </c:cat>
          <c:val>
            <c:numRef>
              <c:f>Sheet1!$E$2:$E$29</c:f>
              <c:numCache>
                <c:formatCode>General</c:formatCode>
                <c:ptCount val="28"/>
                <c:pt idx="0">
                  <c:v>0.0</c:v>
                </c:pt>
                <c:pt idx="2">
                  <c:v>5.0</c:v>
                </c:pt>
                <c:pt idx="3">
                  <c:v>4.0</c:v>
                </c:pt>
                <c:pt idx="4">
                  <c:v>5.0</c:v>
                </c:pt>
                <c:pt idx="5">
                  <c:v>2.0</c:v>
                </c:pt>
                <c:pt idx="6">
                  <c:v>5.0</c:v>
                </c:pt>
                <c:pt idx="7">
                  <c:v>6.0</c:v>
                </c:pt>
                <c:pt idx="8">
                  <c:v>13.0</c:v>
                </c:pt>
                <c:pt idx="9">
                  <c:v>15.0</c:v>
                </c:pt>
                <c:pt idx="10">
                  <c:v>12.0</c:v>
                </c:pt>
                <c:pt idx="11">
                  <c:v>9.0</c:v>
                </c:pt>
                <c:pt idx="12">
                  <c:v>10.0</c:v>
                </c:pt>
                <c:pt idx="13">
                  <c:v>18.0</c:v>
                </c:pt>
                <c:pt idx="14">
                  <c:v>20.0</c:v>
                </c:pt>
                <c:pt idx="15">
                  <c:v>17.0</c:v>
                </c:pt>
                <c:pt idx="16">
                  <c:v>19.0</c:v>
                </c:pt>
                <c:pt idx="17">
                  <c:v>23.0</c:v>
                </c:pt>
                <c:pt idx="18">
                  <c:v>18.0</c:v>
                </c:pt>
                <c:pt idx="19">
                  <c:v>27.0</c:v>
                </c:pt>
                <c:pt idx="20">
                  <c:v>25.0</c:v>
                </c:pt>
                <c:pt idx="21">
                  <c:v>32.0</c:v>
                </c:pt>
                <c:pt idx="22">
                  <c:v>29.0</c:v>
                </c:pt>
                <c:pt idx="23">
                  <c:v>31.0</c:v>
                </c:pt>
                <c:pt idx="24">
                  <c:v>29.0</c:v>
                </c:pt>
                <c:pt idx="25">
                  <c:v>34.0</c:v>
                </c:pt>
                <c:pt idx="26">
                  <c:v>31.0</c:v>
                </c:pt>
                <c:pt idx="27">
                  <c:v>38.0</c:v>
                </c:pt>
              </c:numCache>
            </c:numRef>
          </c:val>
          <c:extLst xmlns:c16r2="http://schemas.microsoft.com/office/drawing/2015/06/chart">
            <c:ext xmlns:c16="http://schemas.microsoft.com/office/drawing/2014/chart" uri="{C3380CC4-5D6E-409C-BE32-E72D297353CC}">
              <c16:uniqueId val="{00000005-0B9F-44D6-9A48-EFCF5F05FA90}"/>
            </c:ext>
          </c:extLst>
        </c:ser>
        <c:ser>
          <c:idx val="4"/>
          <c:order val="4"/>
          <c:tx>
            <c:strRef>
              <c:f>Sheet1!$F$1</c:f>
              <c:strCache>
                <c:ptCount val="1"/>
                <c:pt idx="0">
                  <c:v>Data N/A</c:v>
                </c:pt>
              </c:strCache>
            </c:strRef>
          </c:tx>
          <c:spPr>
            <a:solidFill>
              <a:schemeClr val="bg1">
                <a:lumMod val="65000"/>
              </a:schemeClr>
            </a:solidFill>
            <a:ln w="3175">
              <a:solidFill>
                <a:schemeClr val="bg1">
                  <a:lumMod val="65000"/>
                </a:schemeClr>
              </a:solidFill>
              <a:prstDash val="solid"/>
            </a:ln>
          </c:spPr>
          <c:invertIfNegative val="0"/>
          <c:cat>
            <c:strRef>
              <c:f>Sheet1!$A$2:$A$29</c:f>
              <c:strCache>
                <c:ptCount val="28"/>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pt idx="27">
                  <c:v>EUROPE</c:v>
                </c:pt>
              </c:strCache>
            </c:strRef>
          </c:cat>
          <c:val>
            <c:numRef>
              <c:f>Sheet1!$F$2:$F$29</c:f>
              <c:numCache>
                <c:formatCode>General</c:formatCode>
                <c:ptCount val="28"/>
                <c:pt idx="1">
                  <c:v>94.0</c:v>
                </c:pt>
                <c:pt idx="2">
                  <c:v>120.0</c:v>
                </c:pt>
                <c:pt idx="8">
                  <c:v>90.0</c:v>
                </c:pt>
                <c:pt idx="15">
                  <c:v>1.0</c:v>
                </c:pt>
                <c:pt idx="19">
                  <c:v>2.0</c:v>
                </c:pt>
              </c:numCache>
            </c:numRef>
          </c:val>
          <c:extLst xmlns:c16r2="http://schemas.microsoft.com/office/drawing/2015/06/chart">
            <c:ext xmlns:c16="http://schemas.microsoft.com/office/drawing/2014/chart" uri="{C3380CC4-5D6E-409C-BE32-E72D297353CC}">
              <c16:uniqueId val="{00000002-5E49-4FB7-BD2C-5A3A3A20FC18}"/>
            </c:ext>
          </c:extLst>
        </c:ser>
        <c:dLbls>
          <c:showLegendKey val="0"/>
          <c:showVal val="0"/>
          <c:showCatName val="0"/>
          <c:showSerName val="0"/>
          <c:showPercent val="0"/>
          <c:showBubbleSize val="0"/>
        </c:dLbls>
        <c:gapWidth val="150"/>
        <c:overlap val="100"/>
        <c:axId val="2105231192"/>
        <c:axId val="2105258712"/>
      </c:barChart>
      <c:lineChart>
        <c:grouping val="standard"/>
        <c:varyColors val="0"/>
        <c:ser>
          <c:idx val="5"/>
          <c:order val="5"/>
          <c:tx>
            <c:strRef>
              <c:f>Sheet1!$G$1</c:f>
              <c:strCache>
                <c:ptCount val="1"/>
                <c:pt idx="0">
                  <c:v>EMA approved</c:v>
                </c:pt>
              </c:strCache>
            </c:strRef>
          </c:tx>
          <c:spPr>
            <a:ln w="9525">
              <a:solidFill>
                <a:srgbClr val="FF0000"/>
              </a:solidFill>
              <a:prstDash val="lgDash"/>
            </a:ln>
          </c:spPr>
          <c:marker>
            <c:symbol val="none"/>
          </c:marker>
          <c:cat>
            <c:strRef>
              <c:f>Sheet1!$A$2:$A$29</c:f>
              <c:strCache>
                <c:ptCount val="28"/>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pt idx="27">
                  <c:v>EUROPE</c:v>
                </c:pt>
              </c:strCache>
            </c:strRef>
          </c:cat>
          <c:val>
            <c:numRef>
              <c:f>Sheet1!$G$2:$G$29</c:f>
              <c:numCache>
                <c:formatCode>General</c:formatCode>
                <c:ptCount val="28"/>
                <c:pt idx="0">
                  <c:v>165.0</c:v>
                </c:pt>
                <c:pt idx="1">
                  <c:v>165.0</c:v>
                </c:pt>
                <c:pt idx="2">
                  <c:v>165.0</c:v>
                </c:pt>
                <c:pt idx="3">
                  <c:v>165.0</c:v>
                </c:pt>
                <c:pt idx="4">
                  <c:v>165.0</c:v>
                </c:pt>
                <c:pt idx="5">
                  <c:v>165.0</c:v>
                </c:pt>
                <c:pt idx="6">
                  <c:v>165.0</c:v>
                </c:pt>
                <c:pt idx="7">
                  <c:v>165.0</c:v>
                </c:pt>
                <c:pt idx="8">
                  <c:v>165.0</c:v>
                </c:pt>
                <c:pt idx="9">
                  <c:v>165.0</c:v>
                </c:pt>
                <c:pt idx="10">
                  <c:v>165.0</c:v>
                </c:pt>
                <c:pt idx="11">
                  <c:v>165.0</c:v>
                </c:pt>
                <c:pt idx="12">
                  <c:v>165.0</c:v>
                </c:pt>
                <c:pt idx="13">
                  <c:v>165.0</c:v>
                </c:pt>
                <c:pt idx="14">
                  <c:v>165.0</c:v>
                </c:pt>
                <c:pt idx="15">
                  <c:v>165.0</c:v>
                </c:pt>
                <c:pt idx="16">
                  <c:v>165.0</c:v>
                </c:pt>
                <c:pt idx="17">
                  <c:v>165.0</c:v>
                </c:pt>
                <c:pt idx="18">
                  <c:v>165.0</c:v>
                </c:pt>
                <c:pt idx="19">
                  <c:v>165.0</c:v>
                </c:pt>
                <c:pt idx="20">
                  <c:v>165.0</c:v>
                </c:pt>
                <c:pt idx="21">
                  <c:v>165.0</c:v>
                </c:pt>
                <c:pt idx="22">
                  <c:v>165.0</c:v>
                </c:pt>
                <c:pt idx="23">
                  <c:v>165.0</c:v>
                </c:pt>
                <c:pt idx="24">
                  <c:v>165.0</c:v>
                </c:pt>
                <c:pt idx="25">
                  <c:v>165.0</c:v>
                </c:pt>
                <c:pt idx="26">
                  <c:v>165.0</c:v>
                </c:pt>
                <c:pt idx="27">
                  <c:v>165.0</c:v>
                </c:pt>
              </c:numCache>
            </c:numRef>
          </c:val>
          <c:smooth val="0"/>
          <c:extLst xmlns:c16r2="http://schemas.microsoft.com/office/drawing/2015/06/chart">
            <c:ext xmlns:c16="http://schemas.microsoft.com/office/drawing/2014/chart" uri="{C3380CC4-5D6E-409C-BE32-E72D297353CC}">
              <c16:uniqueId val="{00000001-28DC-44BE-B2C5-20DFDA91D0DC}"/>
            </c:ext>
          </c:extLst>
        </c:ser>
        <c:dLbls>
          <c:showLegendKey val="0"/>
          <c:showVal val="0"/>
          <c:showCatName val="0"/>
          <c:showSerName val="0"/>
          <c:showPercent val="0"/>
          <c:showBubbleSize val="0"/>
        </c:dLbls>
        <c:marker val="1"/>
        <c:smooth val="0"/>
        <c:axId val="2105231192"/>
        <c:axId val="2105258712"/>
      </c:lineChart>
      <c:catAx>
        <c:axId val="2105231192"/>
        <c:scaling>
          <c:orientation val="minMax"/>
        </c:scaling>
        <c:delete val="0"/>
        <c:axPos val="b"/>
        <c:numFmt formatCode="General" sourceLinked="1"/>
        <c:majorTickMark val="out"/>
        <c:minorTickMark val="none"/>
        <c:tickLblPos val="nextTo"/>
        <c:spPr>
          <a:ln w="1399">
            <a:solidFill>
              <a:srgbClr val="808080"/>
            </a:solidFill>
            <a:prstDash val="solid"/>
          </a:ln>
        </c:spPr>
        <c:txPr>
          <a:bodyPr rot="-2700000" vert="horz"/>
          <a:lstStyle/>
          <a:p>
            <a:pPr>
              <a:defRPr sz="1000" b="0" i="0" u="none" strike="noStrike" baseline="0">
                <a:solidFill>
                  <a:srgbClr val="808080"/>
                </a:solidFill>
                <a:latin typeface="+mj-lt"/>
                <a:ea typeface="Calibri"/>
                <a:cs typeface="Calibri"/>
              </a:defRPr>
            </a:pPr>
            <a:endParaRPr lang="en-US"/>
          </a:p>
        </c:txPr>
        <c:crossAx val="2105258712"/>
        <c:crosses val="autoZero"/>
        <c:auto val="1"/>
        <c:lblAlgn val="ctr"/>
        <c:lblOffset val="100"/>
        <c:noMultiLvlLbl val="0"/>
      </c:catAx>
      <c:valAx>
        <c:axId val="2105258712"/>
        <c:scaling>
          <c:orientation val="minMax"/>
        </c:scaling>
        <c:delete val="0"/>
        <c:axPos val="l"/>
        <c:title>
          <c:tx>
            <c:rich>
              <a:bodyPr/>
              <a:lstStyle/>
              <a:p>
                <a:pPr>
                  <a:defRPr sz="1407" b="1" i="0" u="none" strike="noStrike" baseline="0">
                    <a:solidFill>
                      <a:srgbClr val="808080"/>
                    </a:solidFill>
                    <a:latin typeface="Calibri"/>
                    <a:ea typeface="Calibri"/>
                    <a:cs typeface="Calibri"/>
                  </a:defRPr>
                </a:pPr>
                <a:r>
                  <a:rPr lang="en-GB"/>
                  <a:t>Rate of Availability</a:t>
                </a:r>
              </a:p>
            </c:rich>
          </c:tx>
          <c:layout>
            <c:manualLayout>
              <c:xMode val="edge"/>
              <c:yMode val="edge"/>
              <c:x val="0.00677297913518386"/>
              <c:y val="0.232719483853065"/>
            </c:manualLayout>
          </c:layout>
          <c:overlay val="0"/>
          <c:spPr>
            <a:noFill/>
            <a:ln w="11192">
              <a:noFill/>
            </a:ln>
          </c:spPr>
        </c:title>
        <c:numFmt formatCode="General" sourceLinked="1"/>
        <c:majorTickMark val="out"/>
        <c:minorTickMark val="none"/>
        <c:tickLblPos val="nextTo"/>
        <c:spPr>
          <a:ln w="1399">
            <a:solidFill>
              <a:srgbClr val="808080"/>
            </a:solidFill>
            <a:prstDash val="solid"/>
          </a:ln>
        </c:spPr>
        <c:txPr>
          <a:bodyPr rot="0" vert="horz"/>
          <a:lstStyle/>
          <a:p>
            <a:pPr>
              <a:defRPr sz="794" b="0" i="0" u="none" strike="noStrike" baseline="0">
                <a:solidFill>
                  <a:srgbClr val="808080"/>
                </a:solidFill>
                <a:latin typeface="Calibri"/>
                <a:ea typeface="Calibri"/>
                <a:cs typeface="Calibri"/>
              </a:defRPr>
            </a:pPr>
            <a:endParaRPr lang="en-US"/>
          </a:p>
        </c:txPr>
        <c:crossAx val="2105231192"/>
        <c:crosses val="autoZero"/>
        <c:crossBetween val="between"/>
      </c:valAx>
      <c:spPr>
        <a:noFill/>
        <a:ln w="11201">
          <a:noFill/>
        </a:ln>
      </c:spPr>
    </c:plotArea>
    <c:legend>
      <c:legendPos val="b"/>
      <c:layout/>
      <c:overlay val="0"/>
      <c:spPr>
        <a:noFill/>
        <a:ln w="11192">
          <a:noFill/>
        </a:ln>
      </c:spPr>
      <c:txPr>
        <a:bodyPr/>
        <a:lstStyle/>
        <a:p>
          <a:pPr>
            <a:defRPr sz="1100" b="0" i="0" u="none" strike="noStrike" baseline="0">
              <a:solidFill>
                <a:srgbClr val="808080"/>
              </a:solidFill>
              <a:latin typeface="Calibri"/>
              <a:ea typeface="Calibri"/>
              <a:cs typeface="Calibri"/>
            </a:defRPr>
          </a:pPr>
          <a:endParaRPr lang="en-US"/>
        </a:p>
      </c:txPr>
    </c:legend>
    <c:plotVisOnly val="1"/>
    <c:dispBlanksAs val="gap"/>
    <c:showDLblsOverMax val="0"/>
  </c:chart>
  <c:spPr>
    <a:noFill/>
    <a:ln>
      <a:noFill/>
    </a:ln>
  </c:spPr>
  <c:txPr>
    <a:bodyPr/>
    <a:lstStyle/>
    <a:p>
      <a:pPr>
        <a:defRPr sz="1259" b="0" i="0" u="none" strike="noStrike" baseline="0">
          <a:solidFill>
            <a:srgbClr val="000000"/>
          </a:solidFill>
          <a:latin typeface="Calibri"/>
          <a:ea typeface="Calibri"/>
          <a:cs typeface="Calibri"/>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782710460340454"/>
          <c:y val="0.0307347166575478"/>
          <c:w val="0.906269048334878"/>
          <c:h val="0.718063363156475"/>
        </c:manualLayout>
      </c:layout>
      <c:barChart>
        <c:barDir val="col"/>
        <c:grouping val="stacked"/>
        <c:varyColors val="0"/>
        <c:ser>
          <c:idx val="0"/>
          <c:order val="0"/>
          <c:tx>
            <c:strRef>
              <c:f>Sheet1!$B$1</c:f>
              <c:strCache>
                <c:ptCount val="1"/>
                <c:pt idx="0">
                  <c:v>Available</c:v>
                </c:pt>
              </c:strCache>
            </c:strRef>
          </c:tx>
          <c:spPr>
            <a:solidFill>
              <a:schemeClr val="accent3"/>
            </a:solidFill>
            <a:ln w="1273">
              <a:solidFill>
                <a:schemeClr val="accent3"/>
              </a:solidFill>
              <a:prstDash val="solid"/>
            </a:ln>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4EF-427E-9694-99E61032E87B}"/>
                </c:ext>
              </c:extLst>
            </c:dLbl>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4EF-427E-9694-99E61032E87B}"/>
                </c:ext>
              </c:extLst>
            </c:dLbl>
            <c:dLbl>
              <c:idx val="3"/>
              <c:layout>
                <c:manualLayout>
                  <c:x val="-0.00378668349637109"/>
                  <c:y val="0.0037269315409629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F9B6-42D4-A3E6-4D8052F249BA}"/>
                </c:ext>
              </c:extLst>
            </c:dLbl>
            <c:dLbl>
              <c:idx val="4"/>
              <c:layout>
                <c:manualLayout>
                  <c:x val="0.0"/>
                  <c:y val="-0.0074538630819258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F9B6-42D4-A3E6-4D8052F249BA}"/>
                </c:ext>
              </c:extLst>
            </c:dLbl>
            <c:dLbl>
              <c:idx val="6"/>
              <c:layout>
                <c:manualLayout>
                  <c:x val="-4.62811525340456E-17"/>
                  <c:y val="-0.026088520786740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F9B6-42D4-A3E6-4D8052F249BA}"/>
                </c:ext>
              </c:extLst>
            </c:dLbl>
            <c:dLbl>
              <c:idx val="7"/>
              <c:layout>
                <c:manualLayout>
                  <c:x val="-4.62811525340456E-17"/>
                  <c:y val="-0.029815452327703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F9B6-42D4-A3E6-4D8052F249BA}"/>
                </c:ext>
              </c:extLst>
            </c:dLbl>
            <c:spPr>
              <a:solidFill>
                <a:srgbClr val="FFFFFF"/>
              </a:solidFill>
              <a:ln w="3175">
                <a:solidFill>
                  <a:srgbClr val="808080"/>
                </a:solidFill>
                <a:prstDash val="sysDot"/>
              </a:ln>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Sheet1!$B$2:$B$28</c:f>
              <c:numCache>
                <c:formatCode>0%</c:formatCode>
                <c:ptCount val="27"/>
                <c:pt idx="0">
                  <c:v>0.0</c:v>
                </c:pt>
                <c:pt idx="1">
                  <c:v>0.07</c:v>
                </c:pt>
                <c:pt idx="2">
                  <c:v>0.15</c:v>
                </c:pt>
                <c:pt idx="3">
                  <c:v>0.18</c:v>
                </c:pt>
                <c:pt idx="4">
                  <c:v>0.2</c:v>
                </c:pt>
                <c:pt idx="5">
                  <c:v>0.26</c:v>
                </c:pt>
                <c:pt idx="6">
                  <c:v>0.26</c:v>
                </c:pt>
                <c:pt idx="7">
                  <c:v>0.29</c:v>
                </c:pt>
                <c:pt idx="8">
                  <c:v>0.34</c:v>
                </c:pt>
                <c:pt idx="9">
                  <c:v>0.38</c:v>
                </c:pt>
                <c:pt idx="10">
                  <c:v>0.41</c:v>
                </c:pt>
                <c:pt idx="11">
                  <c:v>0.5</c:v>
                </c:pt>
                <c:pt idx="12">
                  <c:v>0.5</c:v>
                </c:pt>
                <c:pt idx="13">
                  <c:v>0.58</c:v>
                </c:pt>
                <c:pt idx="14">
                  <c:v>0.6</c:v>
                </c:pt>
                <c:pt idx="15">
                  <c:v>0.62</c:v>
                </c:pt>
                <c:pt idx="16">
                  <c:v>0.62</c:v>
                </c:pt>
                <c:pt idx="17">
                  <c:v>0.63</c:v>
                </c:pt>
                <c:pt idx="18">
                  <c:v>0.66</c:v>
                </c:pt>
                <c:pt idx="19">
                  <c:v>0.72</c:v>
                </c:pt>
                <c:pt idx="20">
                  <c:v>0.76</c:v>
                </c:pt>
                <c:pt idx="21">
                  <c:v>0.82</c:v>
                </c:pt>
                <c:pt idx="22">
                  <c:v>0.84</c:v>
                </c:pt>
                <c:pt idx="23">
                  <c:v>0.85</c:v>
                </c:pt>
                <c:pt idx="24">
                  <c:v>0.86</c:v>
                </c:pt>
                <c:pt idx="25">
                  <c:v>0.86</c:v>
                </c:pt>
                <c:pt idx="26">
                  <c:v>0.89</c:v>
                </c:pt>
              </c:numCache>
            </c:numRef>
          </c:val>
          <c:extLst xmlns:c16r2="http://schemas.microsoft.com/office/drawing/2015/06/chart">
            <c:ext xmlns:c16="http://schemas.microsoft.com/office/drawing/2014/chart" uri="{C3380CC4-5D6E-409C-BE32-E72D297353CC}">
              <c16:uniqueId val="{00000000-EE43-434B-A357-7FF8E918E53B}"/>
            </c:ext>
          </c:extLst>
        </c:ser>
        <c:ser>
          <c:idx val="1"/>
          <c:order val="1"/>
          <c:tx>
            <c:strRef>
              <c:f>Sheet1!$C$1</c:f>
              <c:strCache>
                <c:ptCount val="1"/>
                <c:pt idx="0">
                  <c:v>Not Available</c:v>
                </c:pt>
              </c:strCache>
            </c:strRef>
          </c:tx>
          <c:spPr>
            <a:solidFill>
              <a:srgbClr val="990000"/>
            </a:solidFill>
            <a:ln w="1273">
              <a:solidFill>
                <a:srgbClr val="990000"/>
              </a:solidFill>
              <a:prstDash val="solid"/>
            </a:ln>
          </c:spPr>
          <c:invertIfNegative val="0"/>
          <c:dLbls>
            <c:spPr>
              <a:solidFill>
                <a:schemeClr val="bg1"/>
              </a:solidFill>
              <a:ln w="3175">
                <a:solidFill>
                  <a:schemeClr val="tx2"/>
                </a:solidFill>
                <a:prstDash val="sysDot"/>
              </a:ln>
              <a:effectLst/>
            </c:spPr>
            <c:txPr>
              <a:bodyPr wrap="square" lIns="38100" tIns="19050" rIns="38100" bIns="19050" anchor="ctr">
                <a:spAutoFit/>
              </a:bodyPr>
              <a:lstStyle/>
              <a:p>
                <a:pPr>
                  <a:defRPr sz="800"/>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Sheet1!$C$2:$C$28</c:f>
              <c:numCache>
                <c:formatCode>0%</c:formatCode>
                <c:ptCount val="27"/>
                <c:pt idx="0">
                  <c:v>1.0</c:v>
                </c:pt>
                <c:pt idx="1">
                  <c:v>0.36</c:v>
                </c:pt>
                <c:pt idx="2">
                  <c:v>0.12</c:v>
                </c:pt>
                <c:pt idx="3">
                  <c:v>0.82</c:v>
                </c:pt>
                <c:pt idx="4">
                  <c:v>0.8</c:v>
                </c:pt>
                <c:pt idx="5">
                  <c:v>0.74</c:v>
                </c:pt>
                <c:pt idx="6">
                  <c:v>0.74</c:v>
                </c:pt>
                <c:pt idx="7">
                  <c:v>0.71</c:v>
                </c:pt>
                <c:pt idx="8">
                  <c:v>0.12</c:v>
                </c:pt>
                <c:pt idx="9">
                  <c:v>0.62</c:v>
                </c:pt>
                <c:pt idx="10">
                  <c:v>0.59</c:v>
                </c:pt>
                <c:pt idx="11">
                  <c:v>0.5</c:v>
                </c:pt>
                <c:pt idx="12">
                  <c:v>0.5</c:v>
                </c:pt>
                <c:pt idx="13">
                  <c:v>0.42</c:v>
                </c:pt>
                <c:pt idx="14">
                  <c:v>0.4</c:v>
                </c:pt>
                <c:pt idx="15">
                  <c:v>0.38</c:v>
                </c:pt>
                <c:pt idx="16">
                  <c:v>0.38</c:v>
                </c:pt>
                <c:pt idx="17">
                  <c:v>0.37</c:v>
                </c:pt>
                <c:pt idx="18">
                  <c:v>0.34</c:v>
                </c:pt>
                <c:pt idx="19">
                  <c:v>0.27</c:v>
                </c:pt>
                <c:pt idx="20">
                  <c:v>0.24</c:v>
                </c:pt>
                <c:pt idx="21">
                  <c:v>0.18</c:v>
                </c:pt>
                <c:pt idx="22">
                  <c:v>0.16</c:v>
                </c:pt>
                <c:pt idx="23">
                  <c:v>0.15</c:v>
                </c:pt>
                <c:pt idx="24">
                  <c:v>0.14</c:v>
                </c:pt>
                <c:pt idx="25">
                  <c:v>0.14</c:v>
                </c:pt>
                <c:pt idx="26">
                  <c:v>0.11</c:v>
                </c:pt>
              </c:numCache>
            </c:numRef>
          </c:val>
          <c:extLst xmlns:c16r2="http://schemas.microsoft.com/office/drawing/2015/06/chart">
            <c:ext xmlns:c16="http://schemas.microsoft.com/office/drawing/2014/chart" uri="{C3380CC4-5D6E-409C-BE32-E72D297353CC}">
              <c16:uniqueId val="{00000001-EE43-434B-A357-7FF8E918E53B}"/>
            </c:ext>
          </c:extLst>
        </c:ser>
        <c:ser>
          <c:idx val="2"/>
          <c:order val="2"/>
          <c:tx>
            <c:strRef>
              <c:f>Sheet1!$D$1</c:f>
              <c:strCache>
                <c:ptCount val="1"/>
                <c:pt idx="0">
                  <c:v>Data N/A</c:v>
                </c:pt>
              </c:strCache>
            </c:strRef>
          </c:tx>
          <c:spPr>
            <a:solidFill>
              <a:schemeClr val="bg1">
                <a:lumMod val="65000"/>
              </a:schemeClr>
            </a:solidFill>
            <a:ln>
              <a:solidFill>
                <a:schemeClr val="bg1">
                  <a:lumMod val="65000"/>
                </a:schemeClr>
              </a:solidFill>
            </a:ln>
          </c:spPr>
          <c:invertIfNegative val="0"/>
          <c:cat>
            <c:strRef>
              <c:f>Sheet1!$A$2:$A$28</c:f>
              <c:strCache>
                <c:ptCount val="27"/>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Sheet1!$D$2:$D$28</c:f>
              <c:numCache>
                <c:formatCode>0%</c:formatCode>
                <c:ptCount val="27"/>
                <c:pt idx="0">
                  <c:v>0.0</c:v>
                </c:pt>
                <c:pt idx="1">
                  <c:v>0.57</c:v>
                </c:pt>
                <c:pt idx="2">
                  <c:v>0.73</c:v>
                </c:pt>
                <c:pt idx="3">
                  <c:v>0.0</c:v>
                </c:pt>
                <c:pt idx="4">
                  <c:v>0.0</c:v>
                </c:pt>
                <c:pt idx="5">
                  <c:v>0.0</c:v>
                </c:pt>
                <c:pt idx="6">
                  <c:v>0.0</c:v>
                </c:pt>
                <c:pt idx="7">
                  <c:v>0.0</c:v>
                </c:pt>
                <c:pt idx="8">
                  <c:v>0.55</c:v>
                </c:pt>
                <c:pt idx="9">
                  <c:v>0.0</c:v>
                </c:pt>
                <c:pt idx="10">
                  <c:v>0.0</c:v>
                </c:pt>
                <c:pt idx="11">
                  <c:v>0.0</c:v>
                </c:pt>
                <c:pt idx="12">
                  <c:v>0.0</c:v>
                </c:pt>
                <c:pt idx="13">
                  <c:v>0.0</c:v>
                </c:pt>
                <c:pt idx="14">
                  <c:v>0.0</c:v>
                </c:pt>
                <c:pt idx="15">
                  <c:v>0.01</c:v>
                </c:pt>
                <c:pt idx="16">
                  <c:v>0.0</c:v>
                </c:pt>
                <c:pt idx="17">
                  <c:v>0.0</c:v>
                </c:pt>
                <c:pt idx="18">
                  <c:v>0.0</c:v>
                </c:pt>
                <c:pt idx="19">
                  <c:v>0.01</c:v>
                </c:pt>
                <c:pt idx="20">
                  <c:v>0.0</c:v>
                </c:pt>
                <c:pt idx="21">
                  <c:v>0.0</c:v>
                </c:pt>
                <c:pt idx="22">
                  <c:v>0.0</c:v>
                </c:pt>
                <c:pt idx="23">
                  <c:v>0.0</c:v>
                </c:pt>
                <c:pt idx="24">
                  <c:v>0.0</c:v>
                </c:pt>
                <c:pt idx="25">
                  <c:v>0.0</c:v>
                </c:pt>
                <c:pt idx="26">
                  <c:v>0.0</c:v>
                </c:pt>
              </c:numCache>
            </c:numRef>
          </c:val>
          <c:extLst xmlns:c16r2="http://schemas.microsoft.com/office/drawing/2015/06/chart">
            <c:ext xmlns:c16="http://schemas.microsoft.com/office/drawing/2014/chart" uri="{C3380CC4-5D6E-409C-BE32-E72D297353CC}">
              <c16:uniqueId val="{00000002-EE43-434B-A357-7FF8E918E53B}"/>
            </c:ext>
          </c:extLst>
        </c:ser>
        <c:dLbls>
          <c:showLegendKey val="0"/>
          <c:showVal val="0"/>
          <c:showCatName val="0"/>
          <c:showSerName val="0"/>
          <c:showPercent val="0"/>
          <c:showBubbleSize val="0"/>
        </c:dLbls>
        <c:gapWidth val="150"/>
        <c:overlap val="100"/>
        <c:axId val="2145601624"/>
        <c:axId val="-2140284360"/>
      </c:barChart>
      <c:catAx>
        <c:axId val="2145601624"/>
        <c:scaling>
          <c:orientation val="minMax"/>
        </c:scaling>
        <c:delete val="0"/>
        <c:axPos val="b"/>
        <c:numFmt formatCode="General"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0284360"/>
        <c:crosses val="autoZero"/>
        <c:auto val="1"/>
        <c:lblAlgn val="ctr"/>
        <c:lblOffset val="100"/>
        <c:noMultiLvlLbl val="0"/>
      </c:catAx>
      <c:valAx>
        <c:axId val="-2140284360"/>
        <c:scaling>
          <c:orientation val="minMax"/>
          <c:max val="1.0"/>
        </c:scaling>
        <c:delete val="0"/>
        <c:axPos val="l"/>
        <c:title>
          <c:tx>
            <c:rich>
              <a:bodyPr/>
              <a:lstStyle/>
              <a:p>
                <a:pPr>
                  <a:defRPr sz="958" b="1" i="0" u="none" strike="noStrike" baseline="0">
                    <a:solidFill>
                      <a:srgbClr val="808080"/>
                    </a:solidFill>
                    <a:latin typeface="Calibri"/>
                    <a:ea typeface="Calibri"/>
                    <a:cs typeface="Calibri"/>
                  </a:defRPr>
                </a:pPr>
                <a:r>
                  <a:rPr lang="en-GB"/>
                  <a:t>Rate of Availability</a:t>
                </a:r>
              </a:p>
            </c:rich>
          </c:tx>
          <c:layout>
            <c:manualLayout>
              <c:xMode val="edge"/>
              <c:yMode val="edge"/>
              <c:x val="0.0067729855567362"/>
              <c:y val="0.232719393682347"/>
            </c:manualLayout>
          </c:layout>
          <c:overlay val="0"/>
          <c:spPr>
            <a:noFill/>
            <a:ln w="10182">
              <a:noFill/>
            </a:ln>
          </c:spPr>
        </c:title>
        <c:numFmt formatCode="0%"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5601624"/>
        <c:crosses val="autoZero"/>
        <c:crossBetween val="between"/>
      </c:valAx>
      <c:spPr>
        <a:noFill/>
        <a:ln w="10183">
          <a:noFill/>
        </a:ln>
      </c:spPr>
    </c:plotArea>
    <c:legend>
      <c:legendPos val="b"/>
      <c:layout>
        <c:manualLayout>
          <c:xMode val="edge"/>
          <c:yMode val="edge"/>
          <c:x val="0.305503661206123"/>
          <c:y val="0.912170639899624"/>
          <c:w val="0.385778170912606"/>
          <c:h val="0.0656412420483568"/>
        </c:manualLayout>
      </c:layout>
      <c:overlay val="0"/>
      <c:spPr>
        <a:noFill/>
        <a:ln w="10182">
          <a:noFill/>
        </a:ln>
      </c:spPr>
      <c:txPr>
        <a:bodyPr/>
        <a:lstStyle/>
        <a:p>
          <a:pPr>
            <a:defRPr sz="1050">
              <a:solidFill>
                <a:srgbClr val="7F7F7F"/>
              </a:solidFill>
            </a:defRPr>
          </a:pPr>
          <a:endParaRPr lang="en-US"/>
        </a:p>
      </c:txPr>
    </c:legend>
    <c:plotVisOnly val="1"/>
    <c:dispBlanksAs val="gap"/>
    <c:showDLblsOverMax val="0"/>
  </c:chart>
  <c:spPr>
    <a:noFill/>
    <a:ln>
      <a:noFill/>
    </a:ln>
  </c:spPr>
  <c:txPr>
    <a:bodyPr/>
    <a:lstStyle/>
    <a:p>
      <a:pPr>
        <a:defRPr sz="72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782710460340454"/>
          <c:y val="0.0307347166575478"/>
          <c:w val="0.906269048334878"/>
          <c:h val="0.718063363156475"/>
        </c:manualLayout>
      </c:layout>
      <c:barChart>
        <c:barDir val="col"/>
        <c:grouping val="stacked"/>
        <c:varyColors val="0"/>
        <c:ser>
          <c:idx val="0"/>
          <c:order val="0"/>
          <c:tx>
            <c:strRef>
              <c:f>Sheet1!$B$1</c:f>
              <c:strCache>
                <c:ptCount val="1"/>
                <c:pt idx="0">
                  <c:v>Available (LA)</c:v>
                </c:pt>
              </c:strCache>
            </c:strRef>
          </c:tx>
          <c:spPr>
            <a:solidFill>
              <a:srgbClr val="FE8A12">
                <a:alpha val="29020"/>
              </a:srgbClr>
            </a:solidFill>
            <a:ln w="1273">
              <a:solidFill>
                <a:schemeClr val="accent3"/>
              </a:solidFill>
              <a:prstDash val="solid"/>
            </a:ln>
          </c:spPr>
          <c:invertIfNegative val="0"/>
          <c:dLbls>
            <c:dLbl>
              <c:idx val="2"/>
              <c:layout>
                <c:manualLayout>
                  <c:x val="0.0"/>
                  <c:y val="0.00745386308192588"/>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F9B6-42D4-A3E6-4D8052F249BA}"/>
                </c:ext>
              </c:extLst>
            </c:dLbl>
            <c:dLbl>
              <c:idx val="3"/>
              <c:layout>
                <c:manualLayout>
                  <c:x val="0.0"/>
                  <c:y val="0.0149077261638518"/>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F9B6-42D4-A3E6-4D8052F249BA}"/>
                </c:ext>
              </c:extLst>
            </c:dLbl>
            <c:dLbl>
              <c:idx val="4"/>
              <c:layout>
                <c:manualLayout>
                  <c:x val="0.00126217813811456"/>
                  <c:y val="0.0298155990572917"/>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2.0706897279998408E-2"/>
                      <c:h val="4.2039787782061945E-2"/>
                    </c:manualLayout>
                  </c15:layout>
                </c:ext>
                <c:ext xmlns:c16="http://schemas.microsoft.com/office/drawing/2014/chart" uri="{C3380CC4-5D6E-409C-BE32-E72D297353CC}">
                  <c16:uniqueId val="{0000000B-F9B6-42D4-A3E6-4D8052F249BA}"/>
                </c:ext>
              </c:extLst>
            </c:dLbl>
            <c:dLbl>
              <c:idx val="6"/>
              <c:layout>
                <c:manualLayout>
                  <c:x val="4.96940091387283E-8"/>
                  <c:y val="-0.029815305598115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2.0706897279998408E-2"/>
                      <c:h val="4.2039787782061945E-2"/>
                    </c:manualLayout>
                  </c15:layout>
                </c:ext>
                <c:ext xmlns:c16="http://schemas.microsoft.com/office/drawing/2014/chart" uri="{C3380CC4-5D6E-409C-BE32-E72D297353CC}">
                  <c16:uniqueId val="{00000009-F9B6-42D4-A3E6-4D8052F249BA}"/>
                </c:ext>
              </c:extLst>
            </c:dLbl>
            <c:dLbl>
              <c:idx val="7"/>
              <c:layout>
                <c:manualLayout>
                  <c:x val="-4.62811525340456E-17"/>
                  <c:y val="-0.033542383868666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F9B6-42D4-A3E6-4D8052F249BA}"/>
                </c:ext>
              </c:extLst>
            </c:dLbl>
            <c:dLbl>
              <c:idx val="9"/>
              <c:layout>
                <c:manualLayout>
                  <c:x val="0.0"/>
                  <c:y val="-0.029815452327703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F9B6-42D4-A3E6-4D8052F249BA}"/>
                </c:ext>
              </c:extLst>
            </c:dLbl>
            <c:dLbl>
              <c:idx val="11"/>
              <c:layout>
                <c:manualLayout>
                  <c:x val="0.0"/>
                  <c:y val="-0.033542383868666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F9B6-42D4-A3E6-4D8052F249BA}"/>
                </c:ext>
              </c:extLst>
            </c:dLbl>
            <c:dLbl>
              <c:idx val="13"/>
              <c:layout>
                <c:manualLayout>
                  <c:x val="0.0"/>
                  <c:y val="-0.033542383868666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F9B6-42D4-A3E6-4D8052F249BA}"/>
                </c:ext>
              </c:extLst>
            </c:dLbl>
            <c:dLbl>
              <c:idx val="18"/>
              <c:layout>
                <c:manualLayout>
                  <c:x val="-0.00378668349637119"/>
                  <c:y val="-0.037269315409629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F9B6-42D4-A3E6-4D8052F249BA}"/>
                </c:ext>
              </c:extLst>
            </c:dLbl>
            <c:dLbl>
              <c:idx val="21"/>
              <c:layout>
                <c:manualLayout>
                  <c:x val="0.0050489113284947"/>
                  <c:y val="-0.037269315409629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F9B6-42D4-A3E6-4D8052F249BA}"/>
                </c:ext>
              </c:extLst>
            </c:dLbl>
            <c:spPr>
              <a:solidFill>
                <a:srgbClr val="FFFFFF"/>
              </a:solidFill>
              <a:ln w="3175">
                <a:solidFill>
                  <a:schemeClr val="tx2"/>
                </a:solidFill>
                <a:prstDash val="sysDot"/>
              </a:ln>
            </c:spPr>
            <c:txPr>
              <a:bodyPr/>
              <a:lstStyle/>
              <a:p>
                <a:pPr>
                  <a:defRPr sz="800">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Sheet1!$B$2:$B$28</c:f>
              <c:numCache>
                <c:formatCode>0%</c:formatCode>
                <c:ptCount val="27"/>
                <c:pt idx="1">
                  <c:v>0.04</c:v>
                </c:pt>
                <c:pt idx="2">
                  <c:v>0.07</c:v>
                </c:pt>
                <c:pt idx="3">
                  <c:v>0.12</c:v>
                </c:pt>
                <c:pt idx="4">
                  <c:v>0.06</c:v>
                </c:pt>
                <c:pt idx="6">
                  <c:v>0.01</c:v>
                </c:pt>
                <c:pt idx="7">
                  <c:v>0.02</c:v>
                </c:pt>
                <c:pt idx="8">
                  <c:v>0.15</c:v>
                </c:pt>
                <c:pt idx="9">
                  <c:v>0.03</c:v>
                </c:pt>
                <c:pt idx="10">
                  <c:v>0.3</c:v>
                </c:pt>
                <c:pt idx="11">
                  <c:v>0.01</c:v>
                </c:pt>
                <c:pt idx="12">
                  <c:v>0.22</c:v>
                </c:pt>
                <c:pt idx="13">
                  <c:v>0.01</c:v>
                </c:pt>
                <c:pt idx="15">
                  <c:v>0.08</c:v>
                </c:pt>
                <c:pt idx="17">
                  <c:v>0.3</c:v>
                </c:pt>
                <c:pt idx="18">
                  <c:v>0.01</c:v>
                </c:pt>
                <c:pt idx="19">
                  <c:v>0.33</c:v>
                </c:pt>
                <c:pt idx="20">
                  <c:v>0.12</c:v>
                </c:pt>
                <c:pt idx="21">
                  <c:v>0.07</c:v>
                </c:pt>
                <c:pt idx="23">
                  <c:v>0.14</c:v>
                </c:pt>
                <c:pt idx="24">
                  <c:v>0.29</c:v>
                </c:pt>
                <c:pt idx="26">
                  <c:v>0.24</c:v>
                </c:pt>
              </c:numCache>
            </c:numRef>
          </c:val>
          <c:extLst xmlns:c16r2="http://schemas.microsoft.com/office/drawing/2015/06/chart">
            <c:ext xmlns:c16="http://schemas.microsoft.com/office/drawing/2014/chart" uri="{C3380CC4-5D6E-409C-BE32-E72D297353CC}">
              <c16:uniqueId val="{00000000-EE43-434B-A357-7FF8E918E53B}"/>
            </c:ext>
          </c:extLst>
        </c:ser>
        <c:ser>
          <c:idx val="1"/>
          <c:order val="1"/>
          <c:tx>
            <c:strRef>
              <c:f>Sheet1!$C$1</c:f>
              <c:strCache>
                <c:ptCount val="1"/>
                <c:pt idx="0">
                  <c:v>Available</c:v>
                </c:pt>
              </c:strCache>
            </c:strRef>
          </c:tx>
          <c:spPr>
            <a:solidFill>
              <a:schemeClr val="accent3"/>
            </a:solidFill>
            <a:ln w="1273">
              <a:solidFill>
                <a:schemeClr val="accent3"/>
              </a:solidFill>
              <a:prstDash val="solid"/>
            </a:ln>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F9B6-42D4-A3E6-4D8052F249BA}"/>
                </c:ext>
              </c:extLst>
            </c:dLbl>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F9B6-42D4-A3E6-4D8052F249BA}"/>
                </c:ext>
              </c:extLst>
            </c:dLbl>
            <c:dLbl>
              <c:idx val="3"/>
              <c:layout>
                <c:manualLayout>
                  <c:x val="-0.00378668349637109"/>
                  <c:y val="0.0037269315409629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F9B6-42D4-A3E6-4D8052F249BA}"/>
                </c:ext>
              </c:extLst>
            </c:dLbl>
            <c:dLbl>
              <c:idx val="4"/>
              <c:layout>
                <c:manualLayout>
                  <c:x val="0.0"/>
                  <c:y val="-0.0074538630819258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F9B6-42D4-A3E6-4D8052F249BA}"/>
                </c:ext>
              </c:extLst>
            </c:dLbl>
            <c:dLbl>
              <c:idx val="6"/>
              <c:layout>
                <c:manualLayout>
                  <c:x val="-4.62811525340456E-17"/>
                  <c:y val="-0.026088520786740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F9B6-42D4-A3E6-4D8052F249BA}"/>
                </c:ext>
              </c:extLst>
            </c:dLbl>
            <c:dLbl>
              <c:idx val="7"/>
              <c:layout>
                <c:manualLayout>
                  <c:x val="-4.62811525340456E-17"/>
                  <c:y val="-0.029815452327703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F9B6-42D4-A3E6-4D8052F249BA}"/>
                </c:ext>
              </c:extLst>
            </c:dLbl>
            <c:spPr>
              <a:solidFill>
                <a:srgbClr val="FFFFFF"/>
              </a:solidFill>
              <a:ln w="3175">
                <a:solidFill>
                  <a:srgbClr val="808080"/>
                </a:solidFill>
                <a:prstDash val="sysDot"/>
              </a:ln>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Sheet1!$C$2:$C$28</c:f>
              <c:numCache>
                <c:formatCode>0%</c:formatCode>
                <c:ptCount val="27"/>
                <c:pt idx="1">
                  <c:v>0.02</c:v>
                </c:pt>
                <c:pt idx="2">
                  <c:v>0.08</c:v>
                </c:pt>
                <c:pt idx="3">
                  <c:v>0.05</c:v>
                </c:pt>
                <c:pt idx="4">
                  <c:v>0.14</c:v>
                </c:pt>
                <c:pt idx="5">
                  <c:v>0.26</c:v>
                </c:pt>
                <c:pt idx="6">
                  <c:v>0.25</c:v>
                </c:pt>
                <c:pt idx="7">
                  <c:v>0.27</c:v>
                </c:pt>
                <c:pt idx="8">
                  <c:v>0.19</c:v>
                </c:pt>
                <c:pt idx="9">
                  <c:v>0.35</c:v>
                </c:pt>
                <c:pt idx="10">
                  <c:v>0.12</c:v>
                </c:pt>
                <c:pt idx="11">
                  <c:v>0.49</c:v>
                </c:pt>
                <c:pt idx="12">
                  <c:v>0.28</c:v>
                </c:pt>
                <c:pt idx="13">
                  <c:v>0.58</c:v>
                </c:pt>
                <c:pt idx="14">
                  <c:v>0.6</c:v>
                </c:pt>
                <c:pt idx="15">
                  <c:v>0.54</c:v>
                </c:pt>
                <c:pt idx="16">
                  <c:v>0.62</c:v>
                </c:pt>
                <c:pt idx="17">
                  <c:v>0.33</c:v>
                </c:pt>
                <c:pt idx="18">
                  <c:v>0.65</c:v>
                </c:pt>
                <c:pt idx="19">
                  <c:v>0.39</c:v>
                </c:pt>
                <c:pt idx="20">
                  <c:v>0.64</c:v>
                </c:pt>
                <c:pt idx="21">
                  <c:v>0.75</c:v>
                </c:pt>
                <c:pt idx="22">
                  <c:v>0.84</c:v>
                </c:pt>
                <c:pt idx="23">
                  <c:v>0.72</c:v>
                </c:pt>
                <c:pt idx="24">
                  <c:v>0.57</c:v>
                </c:pt>
                <c:pt idx="25">
                  <c:v>0.86</c:v>
                </c:pt>
                <c:pt idx="26">
                  <c:v>0.65</c:v>
                </c:pt>
              </c:numCache>
            </c:numRef>
          </c:val>
          <c:extLst xmlns:c16r2="http://schemas.microsoft.com/office/drawing/2015/06/chart">
            <c:ext xmlns:c16="http://schemas.microsoft.com/office/drawing/2014/chart" uri="{C3380CC4-5D6E-409C-BE32-E72D297353CC}">
              <c16:uniqueId val="{00000001-EE43-434B-A357-7FF8E918E53B}"/>
            </c:ext>
          </c:extLst>
        </c:ser>
        <c:ser>
          <c:idx val="2"/>
          <c:order val="2"/>
          <c:tx>
            <c:strRef>
              <c:f>Sheet1!$D$1</c:f>
              <c:strCache>
                <c:ptCount val="1"/>
                <c:pt idx="0">
                  <c:v>Not Available</c:v>
                </c:pt>
              </c:strCache>
            </c:strRef>
          </c:tx>
          <c:spPr>
            <a:solidFill>
              <a:srgbClr val="990000"/>
            </a:solidFill>
            <a:ln w="1273">
              <a:solidFill>
                <a:srgbClr val="990000"/>
              </a:solidFill>
              <a:prstDash val="solid"/>
            </a:ln>
          </c:spPr>
          <c:invertIfNegative val="0"/>
          <c:dLbls>
            <c:spPr>
              <a:solidFill>
                <a:schemeClr val="bg1"/>
              </a:solidFill>
              <a:ln w="3175">
                <a:solidFill>
                  <a:schemeClr val="tx2"/>
                </a:solidFill>
                <a:prstDash val="sysDot"/>
              </a:ln>
              <a:effectLst/>
            </c:spPr>
            <c:txPr>
              <a:bodyPr wrap="square" lIns="38100" tIns="19050" rIns="38100" bIns="19050" anchor="ctr">
                <a:spAutoFit/>
              </a:bodyPr>
              <a:lstStyle/>
              <a:p>
                <a:pPr>
                  <a:defRPr sz="800"/>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Sheet1!$A$2:$A$28</c:f>
              <c:strCache>
                <c:ptCount val="27"/>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Sheet1!$D$2:$D$28</c:f>
              <c:numCache>
                <c:formatCode>0%</c:formatCode>
                <c:ptCount val="27"/>
                <c:pt idx="0">
                  <c:v>1.0</c:v>
                </c:pt>
                <c:pt idx="1">
                  <c:v>0.36</c:v>
                </c:pt>
                <c:pt idx="2">
                  <c:v>0.12</c:v>
                </c:pt>
                <c:pt idx="3">
                  <c:v>0.82</c:v>
                </c:pt>
                <c:pt idx="4">
                  <c:v>0.8</c:v>
                </c:pt>
                <c:pt idx="5">
                  <c:v>0.74</c:v>
                </c:pt>
                <c:pt idx="6">
                  <c:v>0.74</c:v>
                </c:pt>
                <c:pt idx="7">
                  <c:v>0.71</c:v>
                </c:pt>
                <c:pt idx="8">
                  <c:v>0.12</c:v>
                </c:pt>
                <c:pt idx="9">
                  <c:v>0.62</c:v>
                </c:pt>
                <c:pt idx="10">
                  <c:v>0.59</c:v>
                </c:pt>
                <c:pt idx="11">
                  <c:v>0.5</c:v>
                </c:pt>
                <c:pt idx="12">
                  <c:v>0.5</c:v>
                </c:pt>
                <c:pt idx="13">
                  <c:v>0.42</c:v>
                </c:pt>
                <c:pt idx="14">
                  <c:v>0.4</c:v>
                </c:pt>
                <c:pt idx="15">
                  <c:v>0.38</c:v>
                </c:pt>
                <c:pt idx="16">
                  <c:v>0.38</c:v>
                </c:pt>
                <c:pt idx="17">
                  <c:v>0.37</c:v>
                </c:pt>
                <c:pt idx="18">
                  <c:v>0.34</c:v>
                </c:pt>
                <c:pt idx="19">
                  <c:v>0.27</c:v>
                </c:pt>
                <c:pt idx="20">
                  <c:v>0.24</c:v>
                </c:pt>
                <c:pt idx="21">
                  <c:v>0.18</c:v>
                </c:pt>
                <c:pt idx="22">
                  <c:v>0.16</c:v>
                </c:pt>
                <c:pt idx="23">
                  <c:v>0.15</c:v>
                </c:pt>
                <c:pt idx="24">
                  <c:v>0.14</c:v>
                </c:pt>
                <c:pt idx="25">
                  <c:v>0.14</c:v>
                </c:pt>
                <c:pt idx="26">
                  <c:v>0.11</c:v>
                </c:pt>
              </c:numCache>
            </c:numRef>
          </c:val>
          <c:extLst xmlns:c16r2="http://schemas.microsoft.com/office/drawing/2015/06/chart">
            <c:ext xmlns:c16="http://schemas.microsoft.com/office/drawing/2014/chart" uri="{C3380CC4-5D6E-409C-BE32-E72D297353CC}">
              <c16:uniqueId val="{00000002-EE43-434B-A357-7FF8E918E53B}"/>
            </c:ext>
          </c:extLst>
        </c:ser>
        <c:ser>
          <c:idx val="3"/>
          <c:order val="3"/>
          <c:tx>
            <c:strRef>
              <c:f>Sheet1!$E$1</c:f>
              <c:strCache>
                <c:ptCount val="1"/>
                <c:pt idx="0">
                  <c:v>Data N/A</c:v>
                </c:pt>
              </c:strCache>
            </c:strRef>
          </c:tx>
          <c:spPr>
            <a:solidFill>
              <a:schemeClr val="bg1">
                <a:lumMod val="65000"/>
              </a:schemeClr>
            </a:solidFill>
            <a:ln>
              <a:solidFill>
                <a:schemeClr val="bg1">
                  <a:lumMod val="65000"/>
                </a:schemeClr>
              </a:solidFill>
            </a:ln>
          </c:spPr>
          <c:invertIfNegative val="0"/>
          <c:cat>
            <c:strRef>
              <c:f>Sheet1!$A$2:$A$28</c:f>
              <c:strCache>
                <c:ptCount val="27"/>
                <c:pt idx="0">
                  <c:v>Macedonia</c:v>
                </c:pt>
                <c:pt idx="1">
                  <c:v>Serbia</c:v>
                </c:pt>
                <c:pt idx="2">
                  <c:v>Croatia</c:v>
                </c:pt>
                <c:pt idx="3">
                  <c:v>Lithuania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Finland</c:v>
                </c:pt>
                <c:pt idx="17">
                  <c:v>France</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Sheet1!$E$2:$E$28</c:f>
              <c:numCache>
                <c:formatCode>0%</c:formatCode>
                <c:ptCount val="27"/>
                <c:pt idx="1">
                  <c:v>0.57</c:v>
                </c:pt>
                <c:pt idx="2">
                  <c:v>0.73</c:v>
                </c:pt>
                <c:pt idx="3">
                  <c:v>0.0</c:v>
                </c:pt>
                <c:pt idx="4">
                  <c:v>0.0</c:v>
                </c:pt>
                <c:pt idx="5">
                  <c:v>0.0</c:v>
                </c:pt>
                <c:pt idx="6">
                  <c:v>0.0</c:v>
                </c:pt>
                <c:pt idx="7">
                  <c:v>0.0</c:v>
                </c:pt>
                <c:pt idx="8">
                  <c:v>0.55</c:v>
                </c:pt>
                <c:pt idx="9">
                  <c:v>0.0</c:v>
                </c:pt>
                <c:pt idx="10">
                  <c:v>0.0</c:v>
                </c:pt>
                <c:pt idx="11">
                  <c:v>0.0</c:v>
                </c:pt>
                <c:pt idx="12">
                  <c:v>0.0</c:v>
                </c:pt>
                <c:pt idx="13">
                  <c:v>0.0</c:v>
                </c:pt>
                <c:pt idx="14">
                  <c:v>0.0</c:v>
                </c:pt>
                <c:pt idx="15">
                  <c:v>0.01</c:v>
                </c:pt>
                <c:pt idx="16">
                  <c:v>0.0</c:v>
                </c:pt>
                <c:pt idx="17">
                  <c:v>0.0</c:v>
                </c:pt>
                <c:pt idx="18">
                  <c:v>0.0</c:v>
                </c:pt>
                <c:pt idx="19">
                  <c:v>0.01</c:v>
                </c:pt>
                <c:pt idx="20">
                  <c:v>0.0</c:v>
                </c:pt>
                <c:pt idx="21">
                  <c:v>0.0</c:v>
                </c:pt>
                <c:pt idx="22">
                  <c:v>0.0</c:v>
                </c:pt>
                <c:pt idx="23">
                  <c:v>0.0</c:v>
                </c:pt>
                <c:pt idx="24">
                  <c:v>0.0</c:v>
                </c:pt>
                <c:pt idx="25">
                  <c:v>0.0</c:v>
                </c:pt>
                <c:pt idx="26">
                  <c:v>0.0</c:v>
                </c:pt>
              </c:numCache>
            </c:numRef>
          </c:val>
          <c:extLst xmlns:c16r2="http://schemas.microsoft.com/office/drawing/2015/06/chart">
            <c:ext xmlns:c16="http://schemas.microsoft.com/office/drawing/2014/chart" uri="{C3380CC4-5D6E-409C-BE32-E72D297353CC}">
              <c16:uniqueId val="{00000000-F9B6-42D4-A3E6-4D8052F249BA}"/>
            </c:ext>
          </c:extLst>
        </c:ser>
        <c:dLbls>
          <c:showLegendKey val="0"/>
          <c:showVal val="0"/>
          <c:showCatName val="0"/>
          <c:showSerName val="0"/>
          <c:showPercent val="0"/>
          <c:showBubbleSize val="0"/>
        </c:dLbls>
        <c:gapWidth val="150"/>
        <c:overlap val="100"/>
        <c:axId val="-2142609784"/>
        <c:axId val="-2143342616"/>
      </c:barChart>
      <c:catAx>
        <c:axId val="-2142609784"/>
        <c:scaling>
          <c:orientation val="minMax"/>
        </c:scaling>
        <c:delete val="0"/>
        <c:axPos val="b"/>
        <c:numFmt formatCode="General"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3342616"/>
        <c:crosses val="autoZero"/>
        <c:auto val="1"/>
        <c:lblAlgn val="ctr"/>
        <c:lblOffset val="100"/>
        <c:noMultiLvlLbl val="0"/>
      </c:catAx>
      <c:valAx>
        <c:axId val="-2143342616"/>
        <c:scaling>
          <c:orientation val="minMax"/>
          <c:max val="1.0"/>
        </c:scaling>
        <c:delete val="0"/>
        <c:axPos val="l"/>
        <c:title>
          <c:tx>
            <c:rich>
              <a:bodyPr/>
              <a:lstStyle/>
              <a:p>
                <a:pPr>
                  <a:defRPr sz="958" b="1" i="0" u="none" strike="noStrike" baseline="0">
                    <a:solidFill>
                      <a:srgbClr val="808080"/>
                    </a:solidFill>
                    <a:latin typeface="Calibri"/>
                    <a:ea typeface="Calibri"/>
                    <a:cs typeface="Calibri"/>
                  </a:defRPr>
                </a:pPr>
                <a:r>
                  <a:rPr lang="en-GB"/>
                  <a:t>Rate of Availability</a:t>
                </a:r>
              </a:p>
            </c:rich>
          </c:tx>
          <c:layout>
            <c:manualLayout>
              <c:xMode val="edge"/>
              <c:yMode val="edge"/>
              <c:x val="0.0067729855567362"/>
              <c:y val="0.232719393682347"/>
            </c:manualLayout>
          </c:layout>
          <c:overlay val="0"/>
          <c:spPr>
            <a:noFill/>
            <a:ln w="10182">
              <a:noFill/>
            </a:ln>
          </c:spPr>
        </c:title>
        <c:numFmt formatCode="0%"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2609784"/>
        <c:crosses val="autoZero"/>
        <c:crossBetween val="between"/>
      </c:valAx>
      <c:spPr>
        <a:noFill/>
        <a:ln w="10183">
          <a:noFill/>
        </a:ln>
      </c:spPr>
    </c:plotArea>
    <c:legend>
      <c:legendPos val="b"/>
      <c:layout>
        <c:manualLayout>
          <c:xMode val="edge"/>
          <c:yMode val="edge"/>
          <c:x val="0.305503661206123"/>
          <c:y val="0.912170639899624"/>
          <c:w val="0.385778170912606"/>
          <c:h val="0.0656412420483568"/>
        </c:manualLayout>
      </c:layout>
      <c:overlay val="0"/>
      <c:spPr>
        <a:noFill/>
        <a:ln w="10182">
          <a:noFill/>
        </a:ln>
      </c:spPr>
      <c:txPr>
        <a:bodyPr/>
        <a:lstStyle/>
        <a:p>
          <a:pPr>
            <a:defRPr sz="1050">
              <a:solidFill>
                <a:srgbClr val="7F7F7F"/>
              </a:solidFill>
            </a:defRPr>
          </a:pPr>
          <a:endParaRPr lang="en-US"/>
        </a:p>
      </c:txPr>
    </c:legend>
    <c:plotVisOnly val="1"/>
    <c:dispBlanksAs val="gap"/>
    <c:showDLblsOverMax val="0"/>
  </c:chart>
  <c:spPr>
    <a:noFill/>
    <a:ln>
      <a:noFill/>
    </a:ln>
  </c:spPr>
  <c:txPr>
    <a:bodyPr/>
    <a:lstStyle/>
    <a:p>
      <a:pPr>
        <a:defRPr sz="72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02498192688693"/>
          <c:y val="0.0238791542035651"/>
          <c:w val="0.857191535921533"/>
          <c:h val="0.68025359065202"/>
        </c:manualLayout>
      </c:layout>
      <c:barChart>
        <c:barDir val="col"/>
        <c:grouping val="clustered"/>
        <c:varyColors val="0"/>
        <c:ser>
          <c:idx val="0"/>
          <c:order val="0"/>
          <c:tx>
            <c:strRef>
              <c:f>Sheet1!$B$1</c:f>
              <c:strCache>
                <c:ptCount val="1"/>
                <c:pt idx="0">
                  <c:v>Average</c:v>
                </c:pt>
              </c:strCache>
            </c:strRef>
          </c:tx>
          <c:spPr>
            <a:solidFill>
              <a:srgbClr val="C00000"/>
            </a:solidFill>
            <a:ln w="11442">
              <a:noFill/>
            </a:ln>
          </c:spPr>
          <c:invertIfNegative val="0"/>
          <c:dPt>
            <c:idx val="12"/>
            <c:invertIfNegative val="0"/>
            <c:bubble3D val="0"/>
            <c:spPr>
              <a:pattFill prst="pct50">
                <a:fgClr>
                  <a:srgbClr val="C00000"/>
                </a:fgClr>
                <a:bgClr>
                  <a:schemeClr val="bg1"/>
                </a:bgClr>
              </a:pattFill>
              <a:ln w="11442">
                <a:noFill/>
              </a:ln>
            </c:spPr>
            <c:extLst xmlns:c16r2="http://schemas.microsoft.com/office/drawing/2015/06/chart">
              <c:ext xmlns:c16="http://schemas.microsoft.com/office/drawing/2014/chart" uri="{C3380CC4-5D6E-409C-BE32-E72D297353CC}">
                <c16:uniqueId val="{0000000E-FBC1-48C4-99CF-9D02EC1D55D4}"/>
              </c:ext>
            </c:extLst>
          </c:dPt>
          <c:dPt>
            <c:idx val="16"/>
            <c:invertIfNegative val="0"/>
            <c:bubble3D val="0"/>
            <c:extLst xmlns:c16r2="http://schemas.microsoft.com/office/drawing/2015/06/chart">
              <c:ext xmlns:c16="http://schemas.microsoft.com/office/drawing/2014/chart" uri="{C3380CC4-5D6E-409C-BE32-E72D297353CC}">
                <c16:uniqueId val="{00000000-7A60-4272-B368-5FCFF6DDBDC7}"/>
              </c:ext>
            </c:extLst>
          </c:dPt>
          <c:dPt>
            <c:idx val="17"/>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1-7A60-4272-B368-5FCFF6DDBDC7}"/>
              </c:ext>
            </c:extLst>
          </c:dPt>
          <c:dPt>
            <c:idx val="18"/>
            <c:invertIfNegative val="0"/>
            <c:bubble3D val="0"/>
            <c:extLst xmlns:c16r2="http://schemas.microsoft.com/office/drawing/2015/06/chart">
              <c:ext xmlns:c16="http://schemas.microsoft.com/office/drawing/2014/chart" uri="{C3380CC4-5D6E-409C-BE32-E72D297353CC}">
                <c16:uniqueId val="{00000002-7A60-4272-B368-5FCFF6DDBDC7}"/>
              </c:ext>
            </c:extLst>
          </c:dPt>
          <c:dPt>
            <c:idx val="19"/>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3-7A60-4272-B368-5FCFF6DDBDC7}"/>
              </c:ext>
            </c:extLst>
          </c:dPt>
          <c:dPt>
            <c:idx val="20"/>
            <c:invertIfNegative val="0"/>
            <c:bubble3D val="0"/>
            <c:extLst xmlns:c16r2="http://schemas.microsoft.com/office/drawing/2015/06/chart">
              <c:ext xmlns:c16="http://schemas.microsoft.com/office/drawing/2014/chart" uri="{C3380CC4-5D6E-409C-BE32-E72D297353CC}">
                <c16:uniqueId val="{00000004-7A60-4272-B368-5FCFF6DDBDC7}"/>
              </c:ext>
            </c:extLst>
          </c:dPt>
          <c:dPt>
            <c:idx val="21"/>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5-7A60-4272-B368-5FCFF6DDBDC7}"/>
              </c:ext>
            </c:extLst>
          </c:dPt>
          <c:dPt>
            <c:idx val="22"/>
            <c:invertIfNegative val="0"/>
            <c:bubble3D val="0"/>
            <c:extLst xmlns:c16r2="http://schemas.microsoft.com/office/drawing/2015/06/chart">
              <c:ext xmlns:c16="http://schemas.microsoft.com/office/drawing/2014/chart" uri="{C3380CC4-5D6E-409C-BE32-E72D297353CC}">
                <c16:uniqueId val="{00000006-7A60-4272-B368-5FCFF6DDBDC7}"/>
              </c:ext>
            </c:extLst>
          </c:dPt>
          <c:dPt>
            <c:idx val="23"/>
            <c:invertIfNegative val="0"/>
            <c:bubble3D val="0"/>
            <c:extLst xmlns:c16r2="http://schemas.microsoft.com/office/drawing/2015/06/chart">
              <c:ext xmlns:c16="http://schemas.microsoft.com/office/drawing/2014/chart" uri="{C3380CC4-5D6E-409C-BE32-E72D297353CC}">
                <c16:uniqueId val="{0000000B-F0E8-4FDE-AB13-77FCDD4BB40B}"/>
              </c:ext>
            </c:extLst>
          </c:dPt>
          <c:dPt>
            <c:idx val="24"/>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0-7D92-41A6-B53A-C15E98DB1074}"/>
              </c:ext>
            </c:extLst>
          </c:dPt>
          <c:dPt>
            <c:idx val="25"/>
            <c:invertIfNegative val="0"/>
            <c:bubble3D val="0"/>
            <c:extLst xmlns:c16r2="http://schemas.microsoft.com/office/drawing/2015/06/chart">
              <c:ext xmlns:c16="http://schemas.microsoft.com/office/drawing/2014/chart" uri="{C3380CC4-5D6E-409C-BE32-E72D297353CC}">
                <c16:uniqueId val="{0000000F-5E3B-4328-A522-B37EE46BE2D7}"/>
              </c:ext>
            </c:extLst>
          </c:dPt>
          <c:dLbls>
            <c:numFmt formatCode="#,##0" sourceLinked="0"/>
            <c:spPr>
              <a:noFill/>
              <a:ln w="1144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Serbia</c:v>
                </c:pt>
                <c:pt idx="1">
                  <c:v>Lithuania</c:v>
                </c:pt>
                <c:pt idx="2">
                  <c:v>Poland</c:v>
                </c:pt>
                <c:pt idx="3">
                  <c:v>Bulgaria</c:v>
                </c:pt>
                <c:pt idx="4">
                  <c:v>Portugal</c:v>
                </c:pt>
                <c:pt idx="5">
                  <c:v>Estonia</c:v>
                </c:pt>
                <c:pt idx="6">
                  <c:v>France</c:v>
                </c:pt>
                <c:pt idx="7">
                  <c:v>Slovenia</c:v>
                </c:pt>
                <c:pt idx="8">
                  <c:v>Hungary</c:v>
                </c:pt>
                <c:pt idx="9">
                  <c:v>Ireland</c:v>
                </c:pt>
                <c:pt idx="10">
                  <c:v>Croatia</c:v>
                </c:pt>
                <c:pt idx="11">
                  <c:v>Greece</c:v>
                </c:pt>
                <c:pt idx="12">
                  <c:v>EU26 average*</c:v>
                </c:pt>
                <c:pt idx="13">
                  <c:v>Italy</c:v>
                </c:pt>
                <c:pt idx="14">
                  <c:v>Belgium</c:v>
                </c:pt>
                <c:pt idx="15">
                  <c:v>Iceland</c:v>
                </c:pt>
                <c:pt idx="16">
                  <c:v>Spain</c:v>
                </c:pt>
                <c:pt idx="17">
                  <c:v>Norway</c:v>
                </c:pt>
                <c:pt idx="18">
                  <c:v>Turkey</c:v>
                </c:pt>
                <c:pt idx="19">
                  <c:v>Finland</c:v>
                </c:pt>
                <c:pt idx="20">
                  <c:v>Austria</c:v>
                </c:pt>
                <c:pt idx="21">
                  <c:v>Sweden</c:v>
                </c:pt>
                <c:pt idx="22">
                  <c:v>Netherlands</c:v>
                </c:pt>
                <c:pt idx="23">
                  <c:v>UK</c:v>
                </c:pt>
                <c:pt idx="24">
                  <c:v>Denmark</c:v>
                </c:pt>
                <c:pt idx="25">
                  <c:v>Switzerland</c:v>
                </c:pt>
                <c:pt idx="26">
                  <c:v>Germany</c:v>
                </c:pt>
              </c:strCache>
            </c:strRef>
          </c:cat>
          <c:val>
            <c:numRef>
              <c:f>Sheet1!$B$2:$B$28</c:f>
              <c:numCache>
                <c:formatCode>0</c:formatCode>
                <c:ptCount val="27"/>
                <c:pt idx="0">
                  <c:v>1099.0</c:v>
                </c:pt>
                <c:pt idx="1">
                  <c:v>838.0</c:v>
                </c:pt>
                <c:pt idx="2">
                  <c:v>757.0</c:v>
                </c:pt>
                <c:pt idx="3">
                  <c:v>682.0</c:v>
                </c:pt>
                <c:pt idx="4">
                  <c:v>681.0</c:v>
                </c:pt>
                <c:pt idx="5">
                  <c:v>658.0</c:v>
                </c:pt>
                <c:pt idx="6">
                  <c:v>527.0</c:v>
                </c:pt>
                <c:pt idx="7">
                  <c:v>505.0</c:v>
                </c:pt>
                <c:pt idx="8">
                  <c:v>495.0</c:v>
                </c:pt>
                <c:pt idx="9">
                  <c:v>490.0</c:v>
                </c:pt>
                <c:pt idx="10">
                  <c:v>484.0</c:v>
                </c:pt>
                <c:pt idx="11">
                  <c:v>481.0</c:v>
                </c:pt>
                <c:pt idx="12">
                  <c:v>459.0</c:v>
                </c:pt>
                <c:pt idx="13">
                  <c:v>451.0</c:v>
                </c:pt>
                <c:pt idx="14">
                  <c:v>437.0</c:v>
                </c:pt>
                <c:pt idx="15">
                  <c:v>437.0</c:v>
                </c:pt>
                <c:pt idx="16">
                  <c:v>405.0</c:v>
                </c:pt>
                <c:pt idx="17">
                  <c:v>399.0</c:v>
                </c:pt>
                <c:pt idx="18">
                  <c:v>345.0</c:v>
                </c:pt>
                <c:pt idx="19">
                  <c:v>313.0</c:v>
                </c:pt>
                <c:pt idx="20">
                  <c:v>308.0</c:v>
                </c:pt>
                <c:pt idx="21">
                  <c:v>272.0</c:v>
                </c:pt>
                <c:pt idx="22">
                  <c:v>230.0</c:v>
                </c:pt>
                <c:pt idx="23" formatCode="General">
                  <c:v>229.0</c:v>
                </c:pt>
                <c:pt idx="24" formatCode="General">
                  <c:v>150.0</c:v>
                </c:pt>
                <c:pt idx="25" formatCode="General">
                  <c:v>148.0</c:v>
                </c:pt>
                <c:pt idx="26" formatCode="General">
                  <c:v>116.0</c:v>
                </c:pt>
              </c:numCache>
            </c:numRef>
          </c:val>
          <c:extLst xmlns:c16r2="http://schemas.microsoft.com/office/drawing/2015/06/chart">
            <c:ext xmlns:c16="http://schemas.microsoft.com/office/drawing/2014/chart" uri="{C3380CC4-5D6E-409C-BE32-E72D297353CC}">
              <c16:uniqueId val="{0000000A-7A60-4272-B368-5FCFF6DDBDC7}"/>
            </c:ext>
          </c:extLst>
        </c:ser>
        <c:dLbls>
          <c:showLegendKey val="0"/>
          <c:showVal val="0"/>
          <c:showCatName val="0"/>
          <c:showSerName val="0"/>
          <c:showPercent val="0"/>
          <c:showBubbleSize val="0"/>
        </c:dLbls>
        <c:gapWidth val="150"/>
        <c:axId val="2145459992"/>
        <c:axId val="2146201752"/>
      </c:barChart>
      <c:catAx>
        <c:axId val="2145459992"/>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146201752"/>
        <c:crosses val="autoZero"/>
        <c:auto val="1"/>
        <c:lblAlgn val="ctr"/>
        <c:lblOffset val="100"/>
        <c:noMultiLvlLbl val="0"/>
      </c:catAx>
      <c:valAx>
        <c:axId val="2146201752"/>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a:t>Average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145459992"/>
        <c:crosses val="autoZero"/>
        <c:crossBetween val="between"/>
      </c:valAx>
      <c:spPr>
        <a:noFill/>
        <a:ln w="11444">
          <a:noFill/>
        </a:ln>
      </c:spPr>
    </c:plotArea>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833385436001641"/>
          <c:y val="0.0294476844042013"/>
          <c:w val="0.830985273858798"/>
          <c:h val="0.692626103643829"/>
        </c:manualLayout>
      </c:layout>
      <c:barChart>
        <c:barDir val="col"/>
        <c:grouping val="clustered"/>
        <c:varyColors val="0"/>
        <c:ser>
          <c:idx val="0"/>
          <c:order val="0"/>
          <c:tx>
            <c:strRef>
              <c:f>Sheet1!$B$1</c:f>
              <c:strCache>
                <c:ptCount val="1"/>
                <c:pt idx="0">
                  <c:v># of Products with accessibility date</c:v>
                </c:pt>
              </c:strCache>
            </c:strRef>
          </c:tx>
          <c:spPr>
            <a:solidFill>
              <a:srgbClr val="D9D9D9"/>
            </a:solidFill>
            <a:ln w="12633">
              <a:noFill/>
            </a:ln>
          </c:spPr>
          <c:invertIfNegative val="0"/>
          <c:cat>
            <c:strRef>
              <c:f>Sheet1!$A$2:$A$27</c:f>
              <c:strCache>
                <c:ptCount val="26"/>
                <c:pt idx="0">
                  <c:v>Serbia</c:v>
                </c:pt>
                <c:pt idx="1">
                  <c:v>Lithuania</c:v>
                </c:pt>
                <c:pt idx="2">
                  <c:v>Poland</c:v>
                </c:pt>
                <c:pt idx="3">
                  <c:v>Bulgaria</c:v>
                </c:pt>
                <c:pt idx="4">
                  <c:v>Portugal</c:v>
                </c:pt>
                <c:pt idx="5">
                  <c:v>Estonia</c:v>
                </c:pt>
                <c:pt idx="6">
                  <c:v>France</c:v>
                </c:pt>
                <c:pt idx="7">
                  <c:v>Slovenia</c:v>
                </c:pt>
                <c:pt idx="8">
                  <c:v>Hungary</c:v>
                </c:pt>
                <c:pt idx="9">
                  <c:v>Ireland</c:v>
                </c:pt>
                <c:pt idx="10">
                  <c:v>Croatia</c:v>
                </c:pt>
                <c:pt idx="11">
                  <c:v>Greece</c:v>
                </c:pt>
                <c:pt idx="12">
                  <c:v>Italy</c:v>
                </c:pt>
                <c:pt idx="13">
                  <c:v>Belgium</c:v>
                </c:pt>
                <c:pt idx="14">
                  <c:v>Iceland</c:v>
                </c:pt>
                <c:pt idx="15">
                  <c:v>Spain</c:v>
                </c:pt>
                <c:pt idx="16">
                  <c:v>Norway</c:v>
                </c:pt>
                <c:pt idx="17">
                  <c:v>Turkey</c:v>
                </c:pt>
                <c:pt idx="18">
                  <c:v>Finland</c:v>
                </c:pt>
                <c:pt idx="19">
                  <c:v>Austria</c:v>
                </c:pt>
                <c:pt idx="20">
                  <c:v>Sweden</c:v>
                </c:pt>
                <c:pt idx="21">
                  <c:v>Netherlands</c:v>
                </c:pt>
                <c:pt idx="22">
                  <c:v>UK</c:v>
                </c:pt>
                <c:pt idx="23">
                  <c:v>Denmark</c:v>
                </c:pt>
                <c:pt idx="24">
                  <c:v>Switzerland</c:v>
                </c:pt>
                <c:pt idx="25">
                  <c:v>Germany</c:v>
                </c:pt>
              </c:strCache>
            </c:strRef>
          </c:cat>
          <c:val>
            <c:numRef>
              <c:f>Sheet1!$B$2:$B$27</c:f>
              <c:numCache>
                <c:formatCode>0</c:formatCode>
                <c:ptCount val="26"/>
                <c:pt idx="0">
                  <c:v>11.0</c:v>
                </c:pt>
                <c:pt idx="1">
                  <c:v>29.0</c:v>
                </c:pt>
                <c:pt idx="2">
                  <c:v>29.0</c:v>
                </c:pt>
                <c:pt idx="3">
                  <c:v>41.0</c:v>
                </c:pt>
                <c:pt idx="4">
                  <c:v>67.0</c:v>
                </c:pt>
                <c:pt idx="5">
                  <c:v>48.0</c:v>
                </c:pt>
                <c:pt idx="6">
                  <c:v>84.0</c:v>
                </c:pt>
                <c:pt idx="7">
                  <c:v>96.0</c:v>
                </c:pt>
                <c:pt idx="8">
                  <c:v>53.0</c:v>
                </c:pt>
                <c:pt idx="9">
                  <c:v>82.0</c:v>
                </c:pt>
                <c:pt idx="10">
                  <c:v>25.0</c:v>
                </c:pt>
                <c:pt idx="11">
                  <c:v>100.0</c:v>
                </c:pt>
                <c:pt idx="12">
                  <c:v>138.0</c:v>
                </c:pt>
                <c:pt idx="13">
                  <c:v>99.0</c:v>
                </c:pt>
                <c:pt idx="14">
                  <c:v>68.0</c:v>
                </c:pt>
                <c:pt idx="15">
                  <c:v>109.0</c:v>
                </c:pt>
                <c:pt idx="16">
                  <c:v>43.0</c:v>
                </c:pt>
                <c:pt idx="17">
                  <c:v>23.0</c:v>
                </c:pt>
                <c:pt idx="18">
                  <c:v>103.0</c:v>
                </c:pt>
                <c:pt idx="19">
                  <c:v>142.0</c:v>
                </c:pt>
                <c:pt idx="20">
                  <c:v>119.0</c:v>
                </c:pt>
                <c:pt idx="21">
                  <c:v>135.0</c:v>
                </c:pt>
                <c:pt idx="22">
                  <c:v>147.0</c:v>
                </c:pt>
                <c:pt idx="23">
                  <c:v>141.0</c:v>
                </c:pt>
                <c:pt idx="24">
                  <c:v>95.0</c:v>
                </c:pt>
                <c:pt idx="25">
                  <c:v>142.0</c:v>
                </c:pt>
              </c:numCache>
            </c:numRef>
          </c:val>
          <c:extLst xmlns:c16r2="http://schemas.microsoft.com/office/drawing/2015/06/chart">
            <c:ext xmlns:c16="http://schemas.microsoft.com/office/drawing/2014/chart" uri="{C3380CC4-5D6E-409C-BE32-E72D297353CC}">
              <c16:uniqueId val="{00000000-10BE-4314-831F-BB73894EFF12}"/>
            </c:ext>
          </c:extLst>
        </c:ser>
        <c:dLbls>
          <c:showLegendKey val="0"/>
          <c:showVal val="0"/>
          <c:showCatName val="0"/>
          <c:showSerName val="0"/>
          <c:showPercent val="0"/>
          <c:showBubbleSize val="0"/>
        </c:dLbls>
        <c:gapWidth val="150"/>
        <c:axId val="-2144133672"/>
        <c:axId val="-2144190488"/>
      </c:barChart>
      <c:stockChart>
        <c:ser>
          <c:idx val="1"/>
          <c:order val="1"/>
          <c:tx>
            <c:strRef>
              <c:f>Sheet1!$C$1</c:f>
              <c:strCache>
                <c:ptCount val="1"/>
                <c:pt idx="0">
                  <c:v>Maximum delay</c:v>
                </c:pt>
              </c:strCache>
            </c:strRef>
          </c:tx>
          <c:spPr>
            <a:ln w="15791">
              <a:noFill/>
            </a:ln>
          </c:spPr>
          <c:marker>
            <c:symbol val="dash"/>
            <c:size val="5"/>
            <c:spPr>
              <a:solidFill>
                <a:srgbClr val="800000"/>
              </a:solidFill>
              <a:ln w="3158">
                <a:noFill/>
              </a:ln>
            </c:spPr>
          </c:marker>
          <c:errBars>
            <c:errDir val="y"/>
            <c:errBarType val="both"/>
            <c:errValType val="fixedVal"/>
            <c:noEndCap val="1"/>
            <c:val val="10.0"/>
            <c:spPr>
              <a:ln w="1579">
                <a:solidFill>
                  <a:srgbClr val="000000"/>
                </a:solidFill>
                <a:prstDash val="solid"/>
              </a:ln>
            </c:spPr>
          </c:errBars>
          <c:cat>
            <c:strRef>
              <c:f>Sheet1!$A$2:$A$27</c:f>
              <c:strCache>
                <c:ptCount val="26"/>
                <c:pt idx="0">
                  <c:v>Serbia</c:v>
                </c:pt>
                <c:pt idx="1">
                  <c:v>Lithuania</c:v>
                </c:pt>
                <c:pt idx="2">
                  <c:v>Poland</c:v>
                </c:pt>
                <c:pt idx="3">
                  <c:v>Bulgaria</c:v>
                </c:pt>
                <c:pt idx="4">
                  <c:v>Portugal</c:v>
                </c:pt>
                <c:pt idx="5">
                  <c:v>Estonia</c:v>
                </c:pt>
                <c:pt idx="6">
                  <c:v>France</c:v>
                </c:pt>
                <c:pt idx="7">
                  <c:v>Slovenia</c:v>
                </c:pt>
                <c:pt idx="8">
                  <c:v>Hungary</c:v>
                </c:pt>
                <c:pt idx="9">
                  <c:v>Ireland</c:v>
                </c:pt>
                <c:pt idx="10">
                  <c:v>Croatia</c:v>
                </c:pt>
                <c:pt idx="11">
                  <c:v>Greece</c:v>
                </c:pt>
                <c:pt idx="12">
                  <c:v>Italy</c:v>
                </c:pt>
                <c:pt idx="13">
                  <c:v>Belgium</c:v>
                </c:pt>
                <c:pt idx="14">
                  <c:v>Iceland</c:v>
                </c:pt>
                <c:pt idx="15">
                  <c:v>Spain</c:v>
                </c:pt>
                <c:pt idx="16">
                  <c:v>Norway</c:v>
                </c:pt>
                <c:pt idx="17">
                  <c:v>Turkey</c:v>
                </c:pt>
                <c:pt idx="18">
                  <c:v>Finland</c:v>
                </c:pt>
                <c:pt idx="19">
                  <c:v>Austria</c:v>
                </c:pt>
                <c:pt idx="20">
                  <c:v>Sweden</c:v>
                </c:pt>
                <c:pt idx="21">
                  <c:v>Netherlands</c:v>
                </c:pt>
                <c:pt idx="22">
                  <c:v>UK</c:v>
                </c:pt>
                <c:pt idx="23">
                  <c:v>Denmark</c:v>
                </c:pt>
                <c:pt idx="24">
                  <c:v>Switzerland</c:v>
                </c:pt>
                <c:pt idx="25">
                  <c:v>Germany</c:v>
                </c:pt>
              </c:strCache>
            </c:strRef>
          </c:cat>
          <c:val>
            <c:numRef>
              <c:f>Sheet1!$C$2:$C$27</c:f>
              <c:numCache>
                <c:formatCode>0</c:formatCode>
                <c:ptCount val="26"/>
                <c:pt idx="0">
                  <c:v>1471.0</c:v>
                </c:pt>
                <c:pt idx="1">
                  <c:v>1749.0</c:v>
                </c:pt>
                <c:pt idx="2">
                  <c:v>1386.0</c:v>
                </c:pt>
                <c:pt idx="3">
                  <c:v>1349.0</c:v>
                </c:pt>
                <c:pt idx="4">
                  <c:v>1370.0</c:v>
                </c:pt>
                <c:pt idx="5">
                  <c:v>1502.0</c:v>
                </c:pt>
                <c:pt idx="6">
                  <c:v>1135.0</c:v>
                </c:pt>
                <c:pt idx="7">
                  <c:v>1596.0</c:v>
                </c:pt>
                <c:pt idx="8">
                  <c:v>1607.0</c:v>
                </c:pt>
                <c:pt idx="9">
                  <c:v>1464.0</c:v>
                </c:pt>
                <c:pt idx="10">
                  <c:v>1224.0</c:v>
                </c:pt>
                <c:pt idx="11">
                  <c:v>1332.0</c:v>
                </c:pt>
                <c:pt idx="12">
                  <c:v>1349.0</c:v>
                </c:pt>
                <c:pt idx="13">
                  <c:v>1444.0</c:v>
                </c:pt>
                <c:pt idx="14">
                  <c:v>1283.0</c:v>
                </c:pt>
                <c:pt idx="15">
                  <c:v>1464.0</c:v>
                </c:pt>
                <c:pt idx="16">
                  <c:v>1209.0</c:v>
                </c:pt>
                <c:pt idx="17">
                  <c:v>1096.0</c:v>
                </c:pt>
                <c:pt idx="18">
                  <c:v>1312.0</c:v>
                </c:pt>
                <c:pt idx="19">
                  <c:v>1470.0</c:v>
                </c:pt>
                <c:pt idx="20">
                  <c:v>1092.0</c:v>
                </c:pt>
                <c:pt idx="21">
                  <c:v>1259.0</c:v>
                </c:pt>
                <c:pt idx="22">
                  <c:v>1349.0</c:v>
                </c:pt>
                <c:pt idx="23" formatCode="General">
                  <c:v>942.0</c:v>
                </c:pt>
                <c:pt idx="24">
                  <c:v>1097.0</c:v>
                </c:pt>
                <c:pt idx="25">
                  <c:v>1012.0</c:v>
                </c:pt>
              </c:numCache>
            </c:numRef>
          </c:val>
          <c:smooth val="0"/>
          <c:extLst xmlns:c16r2="http://schemas.microsoft.com/office/drawing/2015/06/chart">
            <c:ext xmlns:c16="http://schemas.microsoft.com/office/drawing/2014/chart" uri="{C3380CC4-5D6E-409C-BE32-E72D297353CC}">
              <c16:uniqueId val="{00000001-10BE-4314-831F-BB73894EFF12}"/>
            </c:ext>
          </c:extLst>
        </c:ser>
        <c:ser>
          <c:idx val="2"/>
          <c:order val="2"/>
          <c:tx>
            <c:strRef>
              <c:f>Sheet1!$D$1</c:f>
              <c:strCache>
                <c:ptCount val="1"/>
                <c:pt idx="0">
                  <c:v>Minimum delay</c:v>
                </c:pt>
              </c:strCache>
            </c:strRef>
          </c:tx>
          <c:spPr>
            <a:ln w="15791">
              <a:noFill/>
            </a:ln>
          </c:spPr>
          <c:marker>
            <c:symbol val="dash"/>
            <c:size val="5"/>
            <c:spPr>
              <a:solidFill>
                <a:srgbClr val="800000"/>
              </a:solidFill>
              <a:ln w="3158">
                <a:noFill/>
              </a:ln>
            </c:spPr>
          </c:marker>
          <c:cat>
            <c:strRef>
              <c:f>Sheet1!$A$2:$A$27</c:f>
              <c:strCache>
                <c:ptCount val="26"/>
                <c:pt idx="0">
                  <c:v>Serbia</c:v>
                </c:pt>
                <c:pt idx="1">
                  <c:v>Lithuania</c:v>
                </c:pt>
                <c:pt idx="2">
                  <c:v>Poland</c:v>
                </c:pt>
                <c:pt idx="3">
                  <c:v>Bulgaria</c:v>
                </c:pt>
                <c:pt idx="4">
                  <c:v>Portugal</c:v>
                </c:pt>
                <c:pt idx="5">
                  <c:v>Estonia</c:v>
                </c:pt>
                <c:pt idx="6">
                  <c:v>France</c:v>
                </c:pt>
                <c:pt idx="7">
                  <c:v>Slovenia</c:v>
                </c:pt>
                <c:pt idx="8">
                  <c:v>Hungary</c:v>
                </c:pt>
                <c:pt idx="9">
                  <c:v>Ireland</c:v>
                </c:pt>
                <c:pt idx="10">
                  <c:v>Croatia</c:v>
                </c:pt>
                <c:pt idx="11">
                  <c:v>Greece</c:v>
                </c:pt>
                <c:pt idx="12">
                  <c:v>Italy</c:v>
                </c:pt>
                <c:pt idx="13">
                  <c:v>Belgium</c:v>
                </c:pt>
                <c:pt idx="14">
                  <c:v>Iceland</c:v>
                </c:pt>
                <c:pt idx="15">
                  <c:v>Spain</c:v>
                </c:pt>
                <c:pt idx="16">
                  <c:v>Norway</c:v>
                </c:pt>
                <c:pt idx="17">
                  <c:v>Turkey</c:v>
                </c:pt>
                <c:pt idx="18">
                  <c:v>Finland</c:v>
                </c:pt>
                <c:pt idx="19">
                  <c:v>Austria</c:v>
                </c:pt>
                <c:pt idx="20">
                  <c:v>Sweden</c:v>
                </c:pt>
                <c:pt idx="21">
                  <c:v>Netherlands</c:v>
                </c:pt>
                <c:pt idx="22">
                  <c:v>UK</c:v>
                </c:pt>
                <c:pt idx="23">
                  <c:v>Denmark</c:v>
                </c:pt>
                <c:pt idx="24">
                  <c:v>Switzerland</c:v>
                </c:pt>
                <c:pt idx="25">
                  <c:v>Germany</c:v>
                </c:pt>
              </c:strCache>
            </c:strRef>
          </c:cat>
          <c:val>
            <c:numRef>
              <c:f>Sheet1!$D$2:$D$27</c:f>
              <c:numCache>
                <c:formatCode>0</c:formatCode>
                <c:ptCount val="26"/>
                <c:pt idx="0">
                  <c:v>519.0</c:v>
                </c:pt>
                <c:pt idx="1">
                  <c:v>203.0</c:v>
                </c:pt>
                <c:pt idx="2">
                  <c:v>167.0</c:v>
                </c:pt>
                <c:pt idx="3">
                  <c:v>163.0</c:v>
                </c:pt>
                <c:pt idx="4">
                  <c:v>65.0</c:v>
                </c:pt>
                <c:pt idx="5">
                  <c:v>21.0</c:v>
                </c:pt>
                <c:pt idx="6">
                  <c:v>168.0</c:v>
                </c:pt>
                <c:pt idx="7">
                  <c:v>84.0</c:v>
                </c:pt>
                <c:pt idx="8">
                  <c:v>10.0</c:v>
                </c:pt>
                <c:pt idx="9">
                  <c:v>0.0</c:v>
                </c:pt>
                <c:pt idx="10">
                  <c:v>139.0</c:v>
                </c:pt>
                <c:pt idx="11">
                  <c:v>32.0</c:v>
                </c:pt>
                <c:pt idx="12">
                  <c:v>72.0</c:v>
                </c:pt>
                <c:pt idx="13">
                  <c:v>159.0</c:v>
                </c:pt>
                <c:pt idx="14">
                  <c:v>72.0</c:v>
                </c:pt>
                <c:pt idx="15">
                  <c:v>41.0</c:v>
                </c:pt>
                <c:pt idx="16">
                  <c:v>75.0</c:v>
                </c:pt>
                <c:pt idx="17">
                  <c:v>21.0</c:v>
                </c:pt>
                <c:pt idx="18">
                  <c:v>0.0</c:v>
                </c:pt>
                <c:pt idx="19">
                  <c:v>33.0</c:v>
                </c:pt>
                <c:pt idx="20">
                  <c:v>14.0</c:v>
                </c:pt>
                <c:pt idx="21">
                  <c:v>37.0</c:v>
                </c:pt>
                <c:pt idx="22">
                  <c:v>0.0</c:v>
                </c:pt>
                <c:pt idx="23">
                  <c:v>21.0</c:v>
                </c:pt>
                <c:pt idx="24">
                  <c:v>18.0</c:v>
                </c:pt>
                <c:pt idx="25">
                  <c:v>6.0</c:v>
                </c:pt>
              </c:numCache>
            </c:numRef>
          </c:val>
          <c:smooth val="0"/>
          <c:extLst xmlns:c16r2="http://schemas.microsoft.com/office/drawing/2015/06/chart">
            <c:ext xmlns:c16="http://schemas.microsoft.com/office/drawing/2014/chart" uri="{C3380CC4-5D6E-409C-BE32-E72D297353CC}">
              <c16:uniqueId val="{00000002-10BE-4314-831F-BB73894EFF12}"/>
            </c:ext>
          </c:extLst>
        </c:ser>
        <c:ser>
          <c:idx val="3"/>
          <c:order val="3"/>
          <c:tx>
            <c:strRef>
              <c:f>Sheet1!$E$1</c:f>
              <c:strCache>
                <c:ptCount val="1"/>
                <c:pt idx="0">
                  <c:v>Average</c:v>
                </c:pt>
              </c:strCache>
            </c:strRef>
          </c:tx>
          <c:spPr>
            <a:ln w="15791">
              <a:noFill/>
            </a:ln>
          </c:spPr>
          <c:marker>
            <c:symbol val="circle"/>
            <c:size val="2"/>
            <c:spPr>
              <a:solidFill>
                <a:srgbClr val="800000"/>
              </a:solidFill>
              <a:ln>
                <a:solidFill>
                  <a:srgbClr val="900000"/>
                </a:solidFill>
                <a:prstDash val="solid"/>
              </a:ln>
            </c:spPr>
          </c:marker>
          <c:dPt>
            <c:idx val="15"/>
            <c:bubble3D val="0"/>
            <c:extLst xmlns:c16r2="http://schemas.microsoft.com/office/drawing/2015/06/chart">
              <c:ext xmlns:c16="http://schemas.microsoft.com/office/drawing/2014/chart" uri="{C3380CC4-5D6E-409C-BE32-E72D297353CC}">
                <c16:uniqueId val="{00000000-99DA-476E-854C-12BD69BC846A}"/>
              </c:ext>
            </c:extLst>
          </c:dPt>
          <c:dPt>
            <c:idx val="17"/>
            <c:marker>
              <c:spPr>
                <a:solidFill>
                  <a:srgbClr val="9ACA3C"/>
                </a:solidFill>
                <a:ln>
                  <a:solidFill>
                    <a:srgbClr val="900000"/>
                  </a:solidFill>
                  <a:prstDash val="solid"/>
                </a:ln>
              </c:spPr>
            </c:marker>
            <c:bubble3D val="0"/>
            <c:extLst xmlns:c16r2="http://schemas.microsoft.com/office/drawing/2015/06/chart">
              <c:ext xmlns:c16="http://schemas.microsoft.com/office/drawing/2014/chart" uri="{C3380CC4-5D6E-409C-BE32-E72D297353CC}">
                <c16:uniqueId val="{00000001-99DA-476E-854C-12BD69BC846A}"/>
              </c:ext>
            </c:extLst>
          </c:dPt>
          <c:dPt>
            <c:idx val="18"/>
            <c:marker>
              <c:spPr>
                <a:solidFill>
                  <a:srgbClr val="9ACA3C"/>
                </a:solidFill>
                <a:ln>
                  <a:solidFill>
                    <a:srgbClr val="900000"/>
                  </a:solidFill>
                  <a:prstDash val="solid"/>
                </a:ln>
              </c:spPr>
            </c:marker>
            <c:bubble3D val="0"/>
            <c:extLst xmlns:c16r2="http://schemas.microsoft.com/office/drawing/2015/06/chart">
              <c:ext xmlns:c16="http://schemas.microsoft.com/office/drawing/2014/chart" uri="{C3380CC4-5D6E-409C-BE32-E72D297353CC}">
                <c16:uniqueId val="{00000006-10BE-4314-831F-BB73894EFF12}"/>
              </c:ext>
            </c:extLst>
          </c:dPt>
          <c:dPt>
            <c:idx val="19"/>
            <c:marker>
              <c:spPr>
                <a:solidFill>
                  <a:srgbClr val="9ACA3C"/>
                </a:solidFill>
                <a:ln>
                  <a:solidFill>
                    <a:srgbClr val="900000"/>
                  </a:solidFill>
                  <a:prstDash val="solid"/>
                </a:ln>
              </c:spPr>
            </c:marker>
            <c:bubble3D val="0"/>
            <c:extLst xmlns:c16r2="http://schemas.microsoft.com/office/drawing/2015/06/chart">
              <c:ext xmlns:c16="http://schemas.microsoft.com/office/drawing/2014/chart" uri="{C3380CC4-5D6E-409C-BE32-E72D297353CC}">
                <c16:uniqueId val="{00000008-10BE-4314-831F-BB73894EFF12}"/>
              </c:ext>
            </c:extLst>
          </c:dPt>
          <c:dPt>
            <c:idx val="20"/>
            <c:bubble3D val="0"/>
            <c:extLst xmlns:c16r2="http://schemas.microsoft.com/office/drawing/2015/06/chart">
              <c:ext xmlns:c16="http://schemas.microsoft.com/office/drawing/2014/chart" uri="{C3380CC4-5D6E-409C-BE32-E72D297353CC}">
                <c16:uniqueId val="{0000000A-10BE-4314-831F-BB73894EFF12}"/>
              </c:ext>
            </c:extLst>
          </c:dPt>
          <c:dPt>
            <c:idx val="21"/>
            <c:bubble3D val="0"/>
            <c:extLst xmlns:c16r2="http://schemas.microsoft.com/office/drawing/2015/06/chart">
              <c:ext xmlns:c16="http://schemas.microsoft.com/office/drawing/2014/chart" uri="{C3380CC4-5D6E-409C-BE32-E72D297353CC}">
                <c16:uniqueId val="{0000000C-10BE-4314-831F-BB73894EFF12}"/>
              </c:ext>
            </c:extLst>
          </c:dPt>
          <c:dLbls>
            <c:spPr>
              <a:noFill/>
              <a:ln w="12633">
                <a:noFill/>
              </a:ln>
            </c:sp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Sheet1!$A$2:$A$27</c:f>
              <c:strCache>
                <c:ptCount val="26"/>
                <c:pt idx="0">
                  <c:v>Serbia</c:v>
                </c:pt>
                <c:pt idx="1">
                  <c:v>Lithuania</c:v>
                </c:pt>
                <c:pt idx="2">
                  <c:v>Poland</c:v>
                </c:pt>
                <c:pt idx="3">
                  <c:v>Bulgaria</c:v>
                </c:pt>
                <c:pt idx="4">
                  <c:v>Portugal</c:v>
                </c:pt>
                <c:pt idx="5">
                  <c:v>Estonia</c:v>
                </c:pt>
                <c:pt idx="6">
                  <c:v>France</c:v>
                </c:pt>
                <c:pt idx="7">
                  <c:v>Slovenia</c:v>
                </c:pt>
                <c:pt idx="8">
                  <c:v>Hungary</c:v>
                </c:pt>
                <c:pt idx="9">
                  <c:v>Ireland</c:v>
                </c:pt>
                <c:pt idx="10">
                  <c:v>Croatia</c:v>
                </c:pt>
                <c:pt idx="11">
                  <c:v>Greece</c:v>
                </c:pt>
                <c:pt idx="12">
                  <c:v>Italy</c:v>
                </c:pt>
                <c:pt idx="13">
                  <c:v>Belgium</c:v>
                </c:pt>
                <c:pt idx="14">
                  <c:v>Iceland</c:v>
                </c:pt>
                <c:pt idx="15">
                  <c:v>Spain</c:v>
                </c:pt>
                <c:pt idx="16">
                  <c:v>Norway</c:v>
                </c:pt>
                <c:pt idx="17">
                  <c:v>Turkey</c:v>
                </c:pt>
                <c:pt idx="18">
                  <c:v>Finland</c:v>
                </c:pt>
                <c:pt idx="19">
                  <c:v>Austria</c:v>
                </c:pt>
                <c:pt idx="20">
                  <c:v>Sweden</c:v>
                </c:pt>
                <c:pt idx="21">
                  <c:v>Netherlands</c:v>
                </c:pt>
                <c:pt idx="22">
                  <c:v>UK</c:v>
                </c:pt>
                <c:pt idx="23">
                  <c:v>Denmark</c:v>
                </c:pt>
                <c:pt idx="24">
                  <c:v>Switzerland</c:v>
                </c:pt>
                <c:pt idx="25">
                  <c:v>Germany</c:v>
                </c:pt>
              </c:strCache>
            </c:strRef>
          </c:cat>
          <c:val>
            <c:numRef>
              <c:f>Sheet1!$E$2:$E$27</c:f>
              <c:numCache>
                <c:formatCode>0</c:formatCode>
                <c:ptCount val="26"/>
                <c:pt idx="0">
                  <c:v>1099.0</c:v>
                </c:pt>
                <c:pt idx="1">
                  <c:v>838.0</c:v>
                </c:pt>
                <c:pt idx="2">
                  <c:v>757.0</c:v>
                </c:pt>
                <c:pt idx="3">
                  <c:v>682.0</c:v>
                </c:pt>
                <c:pt idx="4">
                  <c:v>681.0</c:v>
                </c:pt>
                <c:pt idx="5">
                  <c:v>658.0</c:v>
                </c:pt>
                <c:pt idx="6">
                  <c:v>527.0</c:v>
                </c:pt>
                <c:pt idx="7">
                  <c:v>505.0</c:v>
                </c:pt>
                <c:pt idx="8">
                  <c:v>495.0</c:v>
                </c:pt>
                <c:pt idx="9">
                  <c:v>490.0</c:v>
                </c:pt>
                <c:pt idx="10">
                  <c:v>484.0</c:v>
                </c:pt>
                <c:pt idx="11">
                  <c:v>481.0</c:v>
                </c:pt>
                <c:pt idx="12">
                  <c:v>451.0</c:v>
                </c:pt>
                <c:pt idx="13">
                  <c:v>437.0</c:v>
                </c:pt>
                <c:pt idx="14">
                  <c:v>437.0</c:v>
                </c:pt>
                <c:pt idx="15">
                  <c:v>405.0</c:v>
                </c:pt>
                <c:pt idx="16">
                  <c:v>399.0</c:v>
                </c:pt>
                <c:pt idx="17">
                  <c:v>345.0</c:v>
                </c:pt>
                <c:pt idx="18">
                  <c:v>313.0</c:v>
                </c:pt>
                <c:pt idx="19">
                  <c:v>308.0</c:v>
                </c:pt>
                <c:pt idx="20">
                  <c:v>272.0</c:v>
                </c:pt>
                <c:pt idx="21">
                  <c:v>230.0</c:v>
                </c:pt>
                <c:pt idx="22">
                  <c:v>229.0</c:v>
                </c:pt>
                <c:pt idx="23">
                  <c:v>150.0</c:v>
                </c:pt>
                <c:pt idx="24">
                  <c:v>148.0</c:v>
                </c:pt>
                <c:pt idx="25">
                  <c:v>116.0</c:v>
                </c:pt>
              </c:numCache>
            </c:numRef>
          </c:val>
          <c:smooth val="0"/>
          <c:extLst xmlns:c16r2="http://schemas.microsoft.com/office/drawing/2015/06/chart">
            <c:ext xmlns:c16="http://schemas.microsoft.com/office/drawing/2014/chart" uri="{C3380CC4-5D6E-409C-BE32-E72D297353CC}">
              <c16:uniqueId val="{00000011-10BE-4314-831F-BB73894EFF12}"/>
            </c:ext>
          </c:extLst>
        </c:ser>
        <c:dLbls>
          <c:showLegendKey val="0"/>
          <c:showVal val="0"/>
          <c:showCatName val="0"/>
          <c:showSerName val="0"/>
          <c:showPercent val="0"/>
          <c:showBubbleSize val="0"/>
        </c:dLbls>
        <c:hiLowLines>
          <c:spPr>
            <a:ln w="1579">
              <a:solidFill>
                <a:srgbClr val="000000"/>
              </a:solidFill>
              <a:prstDash val="solid"/>
            </a:ln>
          </c:spPr>
        </c:hiLowLines>
        <c:axId val="2145812040"/>
        <c:axId val="2145815096"/>
      </c:stockChart>
      <c:catAx>
        <c:axId val="-2144133672"/>
        <c:scaling>
          <c:orientation val="minMax"/>
        </c:scaling>
        <c:delete val="0"/>
        <c:axPos val="b"/>
        <c:numFmt formatCode="General" sourceLinked="1"/>
        <c:majorTickMark val="out"/>
        <c:minorTickMark val="none"/>
        <c:tickLblPos val="nextTo"/>
        <c:spPr>
          <a:ln w="1579">
            <a:solidFill>
              <a:srgbClr val="808080"/>
            </a:solidFill>
            <a:prstDash val="solid"/>
          </a:ln>
        </c:spPr>
        <c:txPr>
          <a:bodyPr/>
          <a:lstStyle/>
          <a:p>
            <a:pPr>
              <a:defRPr sz="1094">
                <a:solidFill>
                  <a:srgbClr val="7F7F7F"/>
                </a:solidFill>
              </a:defRPr>
            </a:pPr>
            <a:endParaRPr lang="en-US"/>
          </a:p>
        </c:txPr>
        <c:crossAx val="-2144190488"/>
        <c:crosses val="autoZero"/>
        <c:auto val="1"/>
        <c:lblAlgn val="ctr"/>
        <c:lblOffset val="100"/>
        <c:noMultiLvlLbl val="0"/>
      </c:catAx>
      <c:valAx>
        <c:axId val="-2144190488"/>
        <c:scaling>
          <c:orientation val="minMax"/>
        </c:scaling>
        <c:delete val="0"/>
        <c:axPos val="l"/>
        <c:title>
          <c:tx>
            <c:rich>
              <a:bodyPr/>
              <a:lstStyle/>
              <a:p>
                <a:pPr>
                  <a:defRPr sz="1091" b="1" i="0" u="none" strike="noStrike" baseline="0">
                    <a:solidFill>
                      <a:srgbClr val="808080"/>
                    </a:solidFill>
                    <a:latin typeface="Calibri"/>
                    <a:ea typeface="Calibri"/>
                    <a:cs typeface="Calibri"/>
                  </a:defRPr>
                </a:pPr>
                <a:r>
                  <a:rPr lang="en-GB"/>
                  <a:t>No. of products in sample</a:t>
                </a:r>
              </a:p>
            </c:rich>
          </c:tx>
          <c:layout/>
          <c:overlay val="0"/>
          <c:spPr>
            <a:noFill/>
            <a:ln w="12633">
              <a:noFill/>
            </a:ln>
          </c:spPr>
        </c:title>
        <c:numFmt formatCode="0" sourceLinked="1"/>
        <c:majorTickMark val="out"/>
        <c:minorTickMark val="none"/>
        <c:tickLblPos val="nextTo"/>
        <c:spPr>
          <a:ln w="1579">
            <a:solidFill>
              <a:srgbClr val="808080"/>
            </a:solidFill>
            <a:prstDash val="solid"/>
          </a:ln>
        </c:spPr>
        <c:txPr>
          <a:bodyPr/>
          <a:lstStyle/>
          <a:p>
            <a:pPr>
              <a:defRPr sz="1094">
                <a:solidFill>
                  <a:srgbClr val="7F7F7F"/>
                </a:solidFill>
              </a:defRPr>
            </a:pPr>
            <a:endParaRPr lang="en-US"/>
          </a:p>
        </c:txPr>
        <c:crossAx val="-2144133672"/>
        <c:crosses val="autoZero"/>
        <c:crossBetween val="between"/>
      </c:valAx>
      <c:catAx>
        <c:axId val="2145812040"/>
        <c:scaling>
          <c:orientation val="minMax"/>
        </c:scaling>
        <c:delete val="1"/>
        <c:axPos val="b"/>
        <c:numFmt formatCode="General" sourceLinked="1"/>
        <c:majorTickMark val="out"/>
        <c:minorTickMark val="none"/>
        <c:tickLblPos val="nextTo"/>
        <c:crossAx val="2145815096"/>
        <c:crosses val="autoZero"/>
        <c:auto val="1"/>
        <c:lblAlgn val="ctr"/>
        <c:lblOffset val="100"/>
        <c:noMultiLvlLbl val="0"/>
      </c:catAx>
      <c:valAx>
        <c:axId val="2145815096"/>
        <c:scaling>
          <c:orientation val="minMax"/>
        </c:scaling>
        <c:delete val="0"/>
        <c:axPos val="r"/>
        <c:title>
          <c:tx>
            <c:rich>
              <a:bodyPr rot="-5400000" vert="horz"/>
              <a:lstStyle/>
              <a:p>
                <a:pPr>
                  <a:defRPr/>
                </a:pPr>
                <a:r>
                  <a:rPr lang="en-US" sz="1094" dirty="0">
                    <a:solidFill>
                      <a:srgbClr val="7F7F7F"/>
                    </a:solidFill>
                  </a:rPr>
                  <a:t>Delay</a:t>
                </a:r>
                <a:r>
                  <a:rPr lang="en-US" sz="1094" baseline="0" dirty="0">
                    <a:solidFill>
                      <a:srgbClr val="7F7F7F"/>
                    </a:solidFill>
                  </a:rPr>
                  <a:t> (days)</a:t>
                </a:r>
                <a:endParaRPr lang="en-US" sz="2400" dirty="0">
                  <a:solidFill>
                    <a:srgbClr val="7F7F7F"/>
                  </a:solidFill>
                </a:endParaRPr>
              </a:p>
            </c:rich>
          </c:tx>
          <c:layout/>
          <c:overlay val="0"/>
          <c:spPr>
            <a:noFill/>
            <a:ln w="12633">
              <a:noFill/>
            </a:ln>
          </c:spPr>
        </c:title>
        <c:numFmt formatCode="0" sourceLinked="1"/>
        <c:majorTickMark val="out"/>
        <c:minorTickMark val="none"/>
        <c:tickLblPos val="nextTo"/>
        <c:spPr>
          <a:ln w="1579">
            <a:solidFill>
              <a:srgbClr val="808080"/>
            </a:solidFill>
            <a:prstDash val="solid"/>
          </a:ln>
        </c:spPr>
        <c:txPr>
          <a:bodyPr/>
          <a:lstStyle/>
          <a:p>
            <a:pPr>
              <a:defRPr sz="1094">
                <a:solidFill>
                  <a:srgbClr val="7F7F7F"/>
                </a:solidFill>
              </a:defRPr>
            </a:pPr>
            <a:endParaRPr lang="en-US"/>
          </a:p>
        </c:txPr>
        <c:crossAx val="2145812040"/>
        <c:crosses val="max"/>
        <c:crossBetween val="between"/>
      </c:valAx>
      <c:spPr>
        <a:noFill/>
        <a:ln w="12655">
          <a:noFill/>
        </a:ln>
      </c:spPr>
    </c:plotArea>
    <c:legend>
      <c:legendPos val="r"/>
      <c:layout>
        <c:manualLayout>
          <c:xMode val="edge"/>
          <c:yMode val="edge"/>
          <c:x val="0.0245901639344262"/>
          <c:y val="0.918444165621079"/>
          <c:w val="0.936885245901639"/>
          <c:h val="0.082810539523212"/>
        </c:manualLayout>
      </c:layout>
      <c:overlay val="0"/>
      <c:spPr>
        <a:noFill/>
        <a:ln w="12633">
          <a:noFill/>
        </a:ln>
      </c:spPr>
      <c:txPr>
        <a:bodyPr/>
        <a:lstStyle/>
        <a:p>
          <a:pPr>
            <a:defRPr sz="1094">
              <a:solidFill>
                <a:srgbClr val="7F7F7F"/>
              </a:solidFill>
            </a:defRPr>
          </a:pPr>
          <a:endParaRPr lang="en-US"/>
        </a:p>
      </c:txPr>
    </c:legend>
    <c:plotVisOnly val="1"/>
    <c:dispBlanksAs val="gap"/>
    <c:showDLblsOverMax val="0"/>
  </c:chart>
  <c:spPr>
    <a:noFill/>
    <a:ln>
      <a:noFill/>
    </a:ln>
  </c:spPr>
  <c:txPr>
    <a:bodyPr/>
    <a:lstStyle/>
    <a:p>
      <a:pPr>
        <a:defRPr sz="82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716077161717182"/>
          <c:y val="0.0238791529571969"/>
          <c:w val="0.885507839622115"/>
          <c:h val="0.68025359065202"/>
        </c:manualLayout>
      </c:layout>
      <c:barChart>
        <c:barDir val="col"/>
        <c:grouping val="clustered"/>
        <c:varyColors val="0"/>
        <c:ser>
          <c:idx val="0"/>
          <c:order val="0"/>
          <c:tx>
            <c:strRef>
              <c:f>Sheet1!$B$1</c:f>
              <c:strCache>
                <c:ptCount val="1"/>
                <c:pt idx="0">
                  <c:v>Median</c:v>
                </c:pt>
              </c:strCache>
            </c:strRef>
          </c:tx>
          <c:spPr>
            <a:solidFill>
              <a:schemeClr val="accent1"/>
            </a:solidFill>
            <a:ln w="11442">
              <a:noFill/>
            </a:ln>
          </c:spPr>
          <c:invertIfNegative val="0"/>
          <c:dPt>
            <c:idx val="12"/>
            <c:invertIfNegative val="0"/>
            <c:bubble3D val="0"/>
            <c:spPr>
              <a:pattFill prst="pct50">
                <a:fgClr>
                  <a:schemeClr val="accent1"/>
                </a:fgClr>
                <a:bgClr>
                  <a:schemeClr val="bg1"/>
                </a:bgClr>
              </a:pattFill>
              <a:ln w="11442">
                <a:noFill/>
              </a:ln>
            </c:spPr>
            <c:extLst xmlns:c16r2="http://schemas.microsoft.com/office/drawing/2015/06/chart">
              <c:ext xmlns:c16="http://schemas.microsoft.com/office/drawing/2014/chart" uri="{C3380CC4-5D6E-409C-BE32-E72D297353CC}">
                <c16:uniqueId val="{00000013-0CD3-452C-8F4F-0224CBE36AF4}"/>
              </c:ext>
            </c:extLst>
          </c:dPt>
          <c:dPt>
            <c:idx val="16"/>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0-2336-40B7-85E9-ED3973789974}"/>
              </c:ext>
            </c:extLst>
          </c:dPt>
          <c:dPt>
            <c:idx val="17"/>
            <c:invertIfNegative val="0"/>
            <c:bubble3D val="0"/>
            <c:extLst xmlns:c16r2="http://schemas.microsoft.com/office/drawing/2015/06/chart">
              <c:ext xmlns:c16="http://schemas.microsoft.com/office/drawing/2014/chart" uri="{C3380CC4-5D6E-409C-BE32-E72D297353CC}">
                <c16:uniqueId val="{00000002-38D9-4B76-B90B-7C0504841352}"/>
              </c:ext>
            </c:extLst>
          </c:dPt>
          <c:dPt>
            <c:idx val="18"/>
            <c:invertIfNegative val="0"/>
            <c:bubble3D val="0"/>
            <c:extLst xmlns:c16r2="http://schemas.microsoft.com/office/drawing/2015/06/chart">
              <c:ext xmlns:c16="http://schemas.microsoft.com/office/drawing/2014/chart" uri="{C3380CC4-5D6E-409C-BE32-E72D297353CC}">
                <c16:uniqueId val="{00000003-38D9-4B76-B90B-7C0504841352}"/>
              </c:ext>
            </c:extLst>
          </c:dPt>
          <c:dPt>
            <c:idx val="19"/>
            <c:invertIfNegative val="0"/>
            <c:bubble3D val="0"/>
            <c:extLst xmlns:c16r2="http://schemas.microsoft.com/office/drawing/2015/06/chart">
              <c:ext xmlns:c16="http://schemas.microsoft.com/office/drawing/2014/chart" uri="{C3380CC4-5D6E-409C-BE32-E72D297353CC}">
                <c16:uniqueId val="{00000004-38D9-4B76-B90B-7C0504841352}"/>
              </c:ext>
            </c:extLst>
          </c:dPt>
          <c:dPt>
            <c:idx val="20"/>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6-38D9-4B76-B90B-7C0504841352}"/>
              </c:ext>
            </c:extLst>
          </c:dPt>
          <c:dPt>
            <c:idx val="21"/>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7-38D9-4B76-B90B-7C0504841352}"/>
              </c:ext>
            </c:extLst>
          </c:dPt>
          <c:dPt>
            <c:idx val="22"/>
            <c:invertIfNegative val="0"/>
            <c:bubble3D val="0"/>
            <c:extLst xmlns:c16r2="http://schemas.microsoft.com/office/drawing/2015/06/chart">
              <c:ext xmlns:c16="http://schemas.microsoft.com/office/drawing/2014/chart" uri="{C3380CC4-5D6E-409C-BE32-E72D297353CC}">
                <c16:uniqueId val="{00000009-38D9-4B76-B90B-7C0504841352}"/>
              </c:ext>
            </c:extLst>
          </c:dPt>
          <c:dPt>
            <c:idx val="23"/>
            <c:invertIfNegative val="0"/>
            <c:bubble3D val="0"/>
            <c:extLst xmlns:c16r2="http://schemas.microsoft.com/office/drawing/2015/06/chart">
              <c:ext xmlns:c16="http://schemas.microsoft.com/office/drawing/2014/chart" uri="{C3380CC4-5D6E-409C-BE32-E72D297353CC}">
                <c16:uniqueId val="{0000000A-38D9-4B76-B90B-7C0504841352}"/>
              </c:ext>
            </c:extLst>
          </c:dPt>
          <c:dPt>
            <c:idx val="24"/>
            <c:invertIfNegative val="0"/>
            <c:bubble3D val="0"/>
            <c:extLst xmlns:c16r2="http://schemas.microsoft.com/office/drawing/2015/06/chart">
              <c:ext xmlns:c16="http://schemas.microsoft.com/office/drawing/2014/chart" uri="{C3380CC4-5D6E-409C-BE32-E72D297353CC}">
                <c16:uniqueId val="{0000000C-61EB-4191-82D3-742B466B5F3E}"/>
              </c:ext>
            </c:extLst>
          </c:dPt>
          <c:dPt>
            <c:idx val="25"/>
            <c:invertIfNegative val="0"/>
            <c:bubble3D val="0"/>
            <c:spPr>
              <a:solidFill>
                <a:schemeClr val="accent4"/>
              </a:solidFill>
              <a:ln w="11442">
                <a:solidFill>
                  <a:schemeClr val="accent4"/>
                </a:solidFill>
              </a:ln>
            </c:spPr>
            <c:extLst xmlns:c16r2="http://schemas.microsoft.com/office/drawing/2015/06/chart">
              <c:ext xmlns:c16="http://schemas.microsoft.com/office/drawing/2014/chart" uri="{C3380CC4-5D6E-409C-BE32-E72D297353CC}">
                <c16:uniqueId val="{0000000D-61EB-4191-82D3-742B466B5F3E}"/>
              </c:ext>
            </c:extLst>
          </c:dPt>
          <c:dPt>
            <c:idx val="26"/>
            <c:invertIfNegative val="0"/>
            <c:bubble3D val="0"/>
            <c:spPr>
              <a:solidFill>
                <a:schemeClr val="accent1"/>
              </a:solidFill>
              <a:ln w="11442">
                <a:solidFill>
                  <a:schemeClr val="accent4"/>
                </a:solidFill>
              </a:ln>
            </c:spPr>
            <c:extLst xmlns:c16r2="http://schemas.microsoft.com/office/drawing/2015/06/chart">
              <c:ext xmlns:c16="http://schemas.microsoft.com/office/drawing/2014/chart" uri="{C3380CC4-5D6E-409C-BE32-E72D297353CC}">
                <c16:uniqueId val="{0000000C-38D9-4B76-B90B-7C0504841352}"/>
              </c:ext>
            </c:extLst>
          </c:dPt>
          <c:dPt>
            <c:idx val="27"/>
            <c:invertIfNegative val="0"/>
            <c:bubble3D val="0"/>
            <c:extLst xmlns:c16r2="http://schemas.microsoft.com/office/drawing/2015/06/chart">
              <c:ext xmlns:c16="http://schemas.microsoft.com/office/drawing/2014/chart" uri="{C3380CC4-5D6E-409C-BE32-E72D297353CC}">
                <c16:uniqueId val="{00000011-61EB-4191-82D3-742B466B5F3E}"/>
              </c:ext>
            </c:extLst>
          </c:dPt>
          <c:dLbls>
            <c:numFmt formatCode="#,##0" sourceLinked="0"/>
            <c:spPr>
              <a:noFill/>
              <a:ln w="1144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Serbia</c:v>
                </c:pt>
                <c:pt idx="1">
                  <c:v>Lithuania</c:v>
                </c:pt>
                <c:pt idx="2">
                  <c:v>Poland</c:v>
                </c:pt>
                <c:pt idx="3">
                  <c:v>Portugal</c:v>
                </c:pt>
                <c:pt idx="4">
                  <c:v>Bulgaria</c:v>
                </c:pt>
                <c:pt idx="5">
                  <c:v>Estonia</c:v>
                </c:pt>
                <c:pt idx="6">
                  <c:v>France</c:v>
                </c:pt>
                <c:pt idx="7">
                  <c:v>Hungary</c:v>
                </c:pt>
                <c:pt idx="8">
                  <c:v>Greece</c:v>
                </c:pt>
                <c:pt idx="9">
                  <c:v>Slovenia</c:v>
                </c:pt>
                <c:pt idx="10">
                  <c:v>Croatia</c:v>
                </c:pt>
                <c:pt idx="11">
                  <c:v>Iceland</c:v>
                </c:pt>
                <c:pt idx="12">
                  <c:v>EU26 average*</c:v>
                </c:pt>
                <c:pt idx="13">
                  <c:v>Belgium</c:v>
                </c:pt>
                <c:pt idx="14">
                  <c:v>Ireland</c:v>
                </c:pt>
                <c:pt idx="15">
                  <c:v>Italy</c:v>
                </c:pt>
                <c:pt idx="16">
                  <c:v>Norway</c:v>
                </c:pt>
                <c:pt idx="17">
                  <c:v>Spain</c:v>
                </c:pt>
                <c:pt idx="18">
                  <c:v>Turkey</c:v>
                </c:pt>
                <c:pt idx="19">
                  <c:v>Austria</c:v>
                </c:pt>
                <c:pt idx="20">
                  <c:v>Sweden</c:v>
                </c:pt>
                <c:pt idx="21">
                  <c:v>Finland</c:v>
                </c:pt>
                <c:pt idx="22">
                  <c:v>Netherlands</c:v>
                </c:pt>
                <c:pt idx="23">
                  <c:v>UK</c:v>
                </c:pt>
                <c:pt idx="24">
                  <c:v>Switzerland</c:v>
                </c:pt>
                <c:pt idx="25">
                  <c:v>Denmark</c:v>
                </c:pt>
                <c:pt idx="26">
                  <c:v>Germany</c:v>
                </c:pt>
              </c:strCache>
            </c:strRef>
          </c:cat>
          <c:val>
            <c:numRef>
              <c:f>Sheet1!$B$2:$B$28</c:f>
              <c:numCache>
                <c:formatCode>0</c:formatCode>
                <c:ptCount val="27"/>
                <c:pt idx="0">
                  <c:v>1212.0</c:v>
                </c:pt>
                <c:pt idx="1">
                  <c:v>811.0</c:v>
                </c:pt>
                <c:pt idx="2">
                  <c:v>774.0</c:v>
                </c:pt>
                <c:pt idx="3">
                  <c:v>630.0</c:v>
                </c:pt>
                <c:pt idx="4">
                  <c:v>613.0</c:v>
                </c:pt>
                <c:pt idx="5">
                  <c:v>532.0</c:v>
                </c:pt>
                <c:pt idx="6">
                  <c:v>484.0</c:v>
                </c:pt>
                <c:pt idx="7">
                  <c:v>466.0</c:v>
                </c:pt>
                <c:pt idx="8">
                  <c:v>452.0</c:v>
                </c:pt>
                <c:pt idx="9">
                  <c:v>446.0</c:v>
                </c:pt>
                <c:pt idx="10">
                  <c:v>425.0</c:v>
                </c:pt>
                <c:pt idx="11">
                  <c:v>407.0</c:v>
                </c:pt>
                <c:pt idx="12">
                  <c:v>404.0</c:v>
                </c:pt>
                <c:pt idx="13">
                  <c:v>376.0</c:v>
                </c:pt>
                <c:pt idx="14">
                  <c:v>365.0</c:v>
                </c:pt>
                <c:pt idx="15">
                  <c:v>364.0</c:v>
                </c:pt>
                <c:pt idx="16">
                  <c:v>358.0</c:v>
                </c:pt>
                <c:pt idx="17">
                  <c:v>348.0</c:v>
                </c:pt>
                <c:pt idx="18">
                  <c:v>320.0</c:v>
                </c:pt>
                <c:pt idx="19">
                  <c:v>259.0</c:v>
                </c:pt>
                <c:pt idx="20">
                  <c:v>204.0</c:v>
                </c:pt>
                <c:pt idx="21">
                  <c:v>199.0</c:v>
                </c:pt>
                <c:pt idx="22">
                  <c:v>143.0</c:v>
                </c:pt>
                <c:pt idx="23">
                  <c:v>118.0</c:v>
                </c:pt>
                <c:pt idx="24">
                  <c:v>74.0</c:v>
                </c:pt>
                <c:pt idx="25">
                  <c:v>68.0</c:v>
                </c:pt>
                <c:pt idx="26">
                  <c:v>50.0</c:v>
                </c:pt>
              </c:numCache>
            </c:numRef>
          </c:val>
          <c:extLst xmlns:c16r2="http://schemas.microsoft.com/office/drawing/2015/06/chart">
            <c:ext xmlns:c16="http://schemas.microsoft.com/office/drawing/2014/chart" uri="{C3380CC4-5D6E-409C-BE32-E72D297353CC}">
              <c16:uniqueId val="{0000000D-38D9-4B76-B90B-7C0504841352}"/>
            </c:ext>
          </c:extLst>
        </c:ser>
        <c:dLbls>
          <c:showLegendKey val="0"/>
          <c:showVal val="0"/>
          <c:showCatName val="0"/>
          <c:showSerName val="0"/>
          <c:showPercent val="0"/>
          <c:showBubbleSize val="0"/>
        </c:dLbls>
        <c:gapWidth val="150"/>
        <c:axId val="2144568680"/>
        <c:axId val="2144583816"/>
      </c:barChart>
      <c:catAx>
        <c:axId val="2144568680"/>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144583816"/>
        <c:crosses val="autoZero"/>
        <c:auto val="1"/>
        <c:lblAlgn val="ctr"/>
        <c:lblOffset val="100"/>
        <c:noMultiLvlLbl val="0"/>
      </c:catAx>
      <c:valAx>
        <c:axId val="2144583816"/>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dirty="0"/>
                  <a:t>Median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144568680"/>
        <c:crosses val="autoZero"/>
        <c:crossBetween val="between"/>
      </c:valAx>
      <c:spPr>
        <a:noFill/>
        <a:ln w="11444">
          <a:noFill/>
        </a:ln>
      </c:spPr>
    </c:plotArea>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670323914330016"/>
          <c:y val="0.0307347166575478"/>
          <c:w val="0.917507784266266"/>
          <c:h val="0.638742076751556"/>
        </c:manualLayout>
      </c:layout>
      <c:barChart>
        <c:barDir val="col"/>
        <c:grouping val="stacked"/>
        <c:varyColors val="0"/>
        <c:ser>
          <c:idx val="0"/>
          <c:order val="0"/>
          <c:tx>
            <c:strRef>
              <c:f>Sheet1!$B$1</c:f>
              <c:strCache>
                <c:ptCount val="1"/>
                <c:pt idx="0">
                  <c:v>2014</c:v>
                </c:pt>
              </c:strCache>
            </c:strRef>
          </c:tx>
          <c:spPr>
            <a:solidFill>
              <a:schemeClr val="accent3"/>
            </a:solidFill>
            <a:ln w="1399">
              <a:solidFill>
                <a:schemeClr val="accent3"/>
              </a:solidFill>
              <a:prstDash val="solid"/>
            </a:ln>
          </c:spPr>
          <c:invertIfNegative val="0"/>
          <c:dPt>
            <c:idx val="27"/>
            <c:invertIfNegative val="0"/>
            <c:bubble3D val="0"/>
            <c:spPr>
              <a:pattFill prst="pct60">
                <a:fgClr>
                  <a:schemeClr val="accent3"/>
                </a:fgClr>
                <a:bgClr>
                  <a:schemeClr val="bg1"/>
                </a:bgClr>
              </a:pattFill>
              <a:ln w="1399">
                <a:solidFill>
                  <a:schemeClr val="accent3"/>
                </a:solidFill>
                <a:prstDash val="solid"/>
              </a:ln>
            </c:spPr>
            <c:extLst xmlns:c16r2="http://schemas.microsoft.com/office/drawing/2015/06/chart">
              <c:ext xmlns:c16="http://schemas.microsoft.com/office/drawing/2014/chart" uri="{C3380CC4-5D6E-409C-BE32-E72D297353CC}">
                <c16:uniqueId val="{00000000-897C-4AF9-8D04-322B1E559DB0}"/>
              </c:ext>
            </c:extLst>
          </c:dPt>
          <c:dLbls>
            <c:dLbl>
              <c:idx val="0"/>
              <c:layout>
                <c:manualLayout>
                  <c:x val="0.0"/>
                  <c:y val="-0.0220346303421833"/>
                </c:manualLayout>
              </c:layout>
              <c:spPr>
                <a:noFill/>
                <a:ln w="11192">
                  <a:noFill/>
                </a:ln>
              </c:spPr>
              <c:txPr>
                <a:bodyPr/>
                <a:lstStyle/>
                <a:p>
                  <a:pPr>
                    <a:defRPr sz="1058" b="0" i="0" u="none" strike="noStrike" baseline="0">
                      <a:solidFill>
                        <a:srgbClr val="000000"/>
                      </a:solidFill>
                      <a:latin typeface="Calibri"/>
                      <a:ea typeface="Calibri"/>
                      <a:cs typeface="Calibri"/>
                    </a:defRPr>
                  </a:pPr>
                  <a:endParaRPr lang="en-US"/>
                </a:p>
              </c:txPr>
              <c:dLblPos val="ctr"/>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D052-4F74-A687-F1B1888A8CC1}"/>
                </c:ext>
              </c:extLst>
            </c:dLbl>
            <c:spPr>
              <a:noFill/>
              <a:ln w="11192">
                <a:noFill/>
              </a:ln>
            </c:spPr>
            <c:txPr>
              <a:bodyPr wrap="square" lIns="38100" tIns="19050" rIns="38100" bIns="19050" anchor="ctr">
                <a:spAutoFit/>
              </a:bodyPr>
              <a:lstStyle/>
              <a:p>
                <a:pPr>
                  <a:defRPr sz="1058"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Croatia</c:v>
                </c:pt>
                <c:pt idx="3">
                  <c:v>Lithuania</c:v>
                </c:pt>
                <c:pt idx="4">
                  <c:v>Turkey</c:v>
                </c:pt>
                <c:pt idx="5">
                  <c:v>Poland</c:v>
                </c:pt>
                <c:pt idx="6">
                  <c:v>Bulgaria</c:v>
                </c:pt>
                <c:pt idx="7">
                  <c:v>Estonia</c:v>
                </c:pt>
                <c:pt idx="8">
                  <c:v>Hungary</c:v>
                </c:pt>
                <c:pt idx="9">
                  <c:v>Norway</c:v>
                </c:pt>
                <c:pt idx="10">
                  <c:v>Iceland</c:v>
                </c:pt>
                <c:pt idx="11">
                  <c:v>Ireland</c:v>
                </c:pt>
                <c:pt idx="12">
                  <c:v>Portugal</c:v>
                </c:pt>
                <c:pt idx="13">
                  <c:v>Slovenia</c:v>
                </c:pt>
                <c:pt idx="14">
                  <c:v>Belgium</c:v>
                </c:pt>
                <c:pt idx="15">
                  <c:v>France</c:v>
                </c:pt>
                <c:pt idx="16">
                  <c:v>Finland</c:v>
                </c:pt>
                <c:pt idx="17">
                  <c:v>Greece</c:v>
                </c:pt>
                <c:pt idx="18">
                  <c:v>Spain</c:v>
                </c:pt>
                <c:pt idx="19">
                  <c:v>Sweden</c:v>
                </c:pt>
                <c:pt idx="20">
                  <c:v>Switzerland </c:v>
                </c:pt>
                <c:pt idx="21">
                  <c:v>Netherlands</c:v>
                </c:pt>
                <c:pt idx="22">
                  <c:v>Germany</c:v>
                </c:pt>
                <c:pt idx="23">
                  <c:v>Italy</c:v>
                </c:pt>
                <c:pt idx="24">
                  <c:v>Denmark</c:v>
                </c:pt>
                <c:pt idx="25">
                  <c:v>Austria</c:v>
                </c:pt>
                <c:pt idx="26">
                  <c:v>UK</c:v>
                </c:pt>
                <c:pt idx="27">
                  <c:v>EUROPE</c:v>
                </c:pt>
              </c:strCache>
            </c:strRef>
          </c:cat>
          <c:val>
            <c:numRef>
              <c:f>Sheet1!$B$2:$B$29</c:f>
              <c:numCache>
                <c:formatCode>General</c:formatCode>
                <c:ptCount val="28"/>
                <c:pt idx="0">
                  <c:v>0.0</c:v>
                </c:pt>
                <c:pt idx="1">
                  <c:v>7.0</c:v>
                </c:pt>
                <c:pt idx="2">
                  <c:v>8.0</c:v>
                </c:pt>
                <c:pt idx="3">
                  <c:v>13.0</c:v>
                </c:pt>
                <c:pt idx="4">
                  <c:v>14.0</c:v>
                </c:pt>
                <c:pt idx="5">
                  <c:v>19.0</c:v>
                </c:pt>
                <c:pt idx="6">
                  <c:v>20.0</c:v>
                </c:pt>
                <c:pt idx="7">
                  <c:v>20.0</c:v>
                </c:pt>
                <c:pt idx="8">
                  <c:v>22.0</c:v>
                </c:pt>
                <c:pt idx="9">
                  <c:v>20.0</c:v>
                </c:pt>
                <c:pt idx="10">
                  <c:v>20.0</c:v>
                </c:pt>
                <c:pt idx="11">
                  <c:v>31.0</c:v>
                </c:pt>
                <c:pt idx="12">
                  <c:v>31.0</c:v>
                </c:pt>
                <c:pt idx="13">
                  <c:v>32.0</c:v>
                </c:pt>
                <c:pt idx="14">
                  <c:v>31.0</c:v>
                </c:pt>
                <c:pt idx="15">
                  <c:v>31.0</c:v>
                </c:pt>
                <c:pt idx="16">
                  <c:v>28.0</c:v>
                </c:pt>
                <c:pt idx="17">
                  <c:v>32.0</c:v>
                </c:pt>
                <c:pt idx="18">
                  <c:v>34.0</c:v>
                </c:pt>
                <c:pt idx="19">
                  <c:v>36.0</c:v>
                </c:pt>
                <c:pt idx="20">
                  <c:v>36.0</c:v>
                </c:pt>
                <c:pt idx="21">
                  <c:v>41.0</c:v>
                </c:pt>
                <c:pt idx="22">
                  <c:v>38.0</c:v>
                </c:pt>
                <c:pt idx="23">
                  <c:v>42.0</c:v>
                </c:pt>
                <c:pt idx="24">
                  <c:v>40.0</c:v>
                </c:pt>
                <c:pt idx="25">
                  <c:v>40.0</c:v>
                </c:pt>
                <c:pt idx="26">
                  <c:v>41.0</c:v>
                </c:pt>
                <c:pt idx="27">
                  <c:v>44.0</c:v>
                </c:pt>
              </c:numCache>
            </c:numRef>
          </c:val>
          <c:extLst xmlns:c16r2="http://schemas.microsoft.com/office/drawing/2015/06/chart">
            <c:ext xmlns:c16="http://schemas.microsoft.com/office/drawing/2014/chart" uri="{C3380CC4-5D6E-409C-BE32-E72D297353CC}">
              <c16:uniqueId val="{00000000-0B9F-44D6-9A48-EFCF5F05FA90}"/>
            </c:ext>
          </c:extLst>
        </c:ser>
        <c:ser>
          <c:idx val="1"/>
          <c:order val="1"/>
          <c:tx>
            <c:strRef>
              <c:f>Sheet1!$C$1</c:f>
              <c:strCache>
                <c:ptCount val="1"/>
                <c:pt idx="0">
                  <c:v>2015</c:v>
                </c:pt>
              </c:strCache>
            </c:strRef>
          </c:tx>
          <c:spPr>
            <a:solidFill>
              <a:schemeClr val="accent4"/>
            </a:solidFill>
            <a:ln w="1399">
              <a:solidFill>
                <a:schemeClr val="accent4"/>
              </a:solidFill>
              <a:prstDash val="solid"/>
            </a:ln>
          </c:spPr>
          <c:invertIfNegative val="0"/>
          <c:dPt>
            <c:idx val="27"/>
            <c:invertIfNegative val="0"/>
            <c:bubble3D val="0"/>
            <c:spPr>
              <a:pattFill prst="pct60">
                <a:fgClr>
                  <a:schemeClr val="accent4"/>
                </a:fgClr>
                <a:bgClr>
                  <a:schemeClr val="bg1"/>
                </a:bgClr>
              </a:pattFill>
              <a:ln w="1399">
                <a:solidFill>
                  <a:schemeClr val="accent4"/>
                </a:solidFill>
                <a:prstDash val="solid"/>
              </a:ln>
            </c:spPr>
            <c:extLst xmlns:c16r2="http://schemas.microsoft.com/office/drawing/2015/06/chart">
              <c:ext xmlns:c16="http://schemas.microsoft.com/office/drawing/2014/chart" uri="{C3380CC4-5D6E-409C-BE32-E72D297353CC}">
                <c16:uniqueId val="{00000001-897C-4AF9-8D04-322B1E559DB0}"/>
              </c:ext>
            </c:extLst>
          </c:dPt>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B9F-44D6-9A48-EFCF5F05FA90}"/>
                </c:ext>
              </c:extLst>
            </c:dLbl>
            <c:spPr>
              <a:noFill/>
              <a:ln w="11192">
                <a:noFill/>
              </a:ln>
            </c:spPr>
            <c:txPr>
              <a:bodyPr wrap="square" lIns="38100" tIns="19050" rIns="38100" bIns="19050" anchor="ctr">
                <a:spAutoFit/>
              </a:bodyPr>
              <a:lstStyle/>
              <a:p>
                <a:pPr>
                  <a:defRPr sz="1058"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Croatia</c:v>
                </c:pt>
                <c:pt idx="3">
                  <c:v>Lithuania</c:v>
                </c:pt>
                <c:pt idx="4">
                  <c:v>Turkey</c:v>
                </c:pt>
                <c:pt idx="5">
                  <c:v>Poland</c:v>
                </c:pt>
                <c:pt idx="6">
                  <c:v>Bulgaria</c:v>
                </c:pt>
                <c:pt idx="7">
                  <c:v>Estonia</c:v>
                </c:pt>
                <c:pt idx="8">
                  <c:v>Hungary</c:v>
                </c:pt>
                <c:pt idx="9">
                  <c:v>Norway</c:v>
                </c:pt>
                <c:pt idx="10">
                  <c:v>Iceland</c:v>
                </c:pt>
                <c:pt idx="11">
                  <c:v>Ireland</c:v>
                </c:pt>
                <c:pt idx="12">
                  <c:v>Portugal</c:v>
                </c:pt>
                <c:pt idx="13">
                  <c:v>Slovenia</c:v>
                </c:pt>
                <c:pt idx="14">
                  <c:v>Belgium</c:v>
                </c:pt>
                <c:pt idx="15">
                  <c:v>France</c:v>
                </c:pt>
                <c:pt idx="16">
                  <c:v>Finland</c:v>
                </c:pt>
                <c:pt idx="17">
                  <c:v>Greece</c:v>
                </c:pt>
                <c:pt idx="18">
                  <c:v>Spain</c:v>
                </c:pt>
                <c:pt idx="19">
                  <c:v>Sweden</c:v>
                </c:pt>
                <c:pt idx="20">
                  <c:v>Switzerland </c:v>
                </c:pt>
                <c:pt idx="21">
                  <c:v>Netherlands</c:v>
                </c:pt>
                <c:pt idx="22">
                  <c:v>Germany</c:v>
                </c:pt>
                <c:pt idx="23">
                  <c:v>Italy</c:v>
                </c:pt>
                <c:pt idx="24">
                  <c:v>Denmark</c:v>
                </c:pt>
                <c:pt idx="25">
                  <c:v>Austria</c:v>
                </c:pt>
                <c:pt idx="26">
                  <c:v>UK</c:v>
                </c:pt>
                <c:pt idx="27">
                  <c:v>EUROPE</c:v>
                </c:pt>
              </c:strCache>
            </c:strRef>
          </c:cat>
          <c:val>
            <c:numRef>
              <c:f>Sheet1!$C$2:$C$29</c:f>
              <c:numCache>
                <c:formatCode>General</c:formatCode>
                <c:ptCount val="28"/>
                <c:pt idx="0">
                  <c:v>0.0</c:v>
                </c:pt>
                <c:pt idx="1">
                  <c:v>3.0</c:v>
                </c:pt>
                <c:pt idx="2">
                  <c:v>7.0</c:v>
                </c:pt>
                <c:pt idx="3">
                  <c:v>10.0</c:v>
                </c:pt>
                <c:pt idx="4">
                  <c:v>12.0</c:v>
                </c:pt>
                <c:pt idx="5">
                  <c:v>11.0</c:v>
                </c:pt>
                <c:pt idx="6">
                  <c:v>12.0</c:v>
                </c:pt>
                <c:pt idx="7">
                  <c:v>16.0</c:v>
                </c:pt>
                <c:pt idx="8">
                  <c:v>13.0</c:v>
                </c:pt>
                <c:pt idx="9">
                  <c:v>15.0</c:v>
                </c:pt>
                <c:pt idx="10">
                  <c:v>21.0</c:v>
                </c:pt>
                <c:pt idx="11">
                  <c:v>26.0</c:v>
                </c:pt>
                <c:pt idx="12">
                  <c:v>23.0</c:v>
                </c:pt>
                <c:pt idx="13">
                  <c:v>25.0</c:v>
                </c:pt>
                <c:pt idx="14">
                  <c:v>26.0</c:v>
                </c:pt>
                <c:pt idx="15">
                  <c:v>31.0</c:v>
                </c:pt>
                <c:pt idx="16">
                  <c:v>31.0</c:v>
                </c:pt>
                <c:pt idx="17">
                  <c:v>32.0</c:v>
                </c:pt>
                <c:pt idx="18">
                  <c:v>32.0</c:v>
                </c:pt>
                <c:pt idx="19">
                  <c:v>32.0</c:v>
                </c:pt>
                <c:pt idx="20">
                  <c:v>34.0</c:v>
                </c:pt>
                <c:pt idx="21">
                  <c:v>36.0</c:v>
                </c:pt>
                <c:pt idx="22">
                  <c:v>38.0</c:v>
                </c:pt>
                <c:pt idx="23">
                  <c:v>38.0</c:v>
                </c:pt>
                <c:pt idx="24">
                  <c:v>38.0</c:v>
                </c:pt>
                <c:pt idx="25">
                  <c:v>39.0</c:v>
                </c:pt>
                <c:pt idx="26">
                  <c:v>40.0</c:v>
                </c:pt>
                <c:pt idx="27">
                  <c:v>45.0</c:v>
                </c:pt>
              </c:numCache>
            </c:numRef>
          </c:val>
          <c:extLst xmlns:c16r2="http://schemas.microsoft.com/office/drawing/2015/06/chart">
            <c:ext xmlns:c16="http://schemas.microsoft.com/office/drawing/2014/chart" uri="{C3380CC4-5D6E-409C-BE32-E72D297353CC}">
              <c16:uniqueId val="{00000002-0B9F-44D6-9A48-EFCF5F05FA90}"/>
            </c:ext>
          </c:extLst>
        </c:ser>
        <c:ser>
          <c:idx val="2"/>
          <c:order val="2"/>
          <c:tx>
            <c:strRef>
              <c:f>Sheet1!$D$1</c:f>
              <c:strCache>
                <c:ptCount val="1"/>
                <c:pt idx="0">
                  <c:v>2016</c:v>
                </c:pt>
              </c:strCache>
            </c:strRef>
          </c:tx>
          <c:spPr>
            <a:solidFill>
              <a:schemeClr val="accent1"/>
            </a:solidFill>
            <a:ln w="1399">
              <a:solidFill>
                <a:schemeClr val="accent1"/>
              </a:solidFill>
              <a:prstDash val="solid"/>
            </a:ln>
          </c:spPr>
          <c:invertIfNegative val="0"/>
          <c:dPt>
            <c:idx val="27"/>
            <c:invertIfNegative val="0"/>
            <c:bubble3D val="0"/>
            <c:spPr>
              <a:pattFill prst="pct60">
                <a:fgClr>
                  <a:schemeClr val="accent1"/>
                </a:fgClr>
                <a:bgClr>
                  <a:schemeClr val="bg1"/>
                </a:bgClr>
              </a:pattFill>
              <a:ln w="1399">
                <a:solidFill>
                  <a:schemeClr val="accent1"/>
                </a:solidFill>
                <a:prstDash val="solid"/>
              </a:ln>
            </c:spPr>
            <c:extLst xmlns:c16r2="http://schemas.microsoft.com/office/drawing/2015/06/chart">
              <c:ext xmlns:c16="http://schemas.microsoft.com/office/drawing/2014/chart" uri="{C3380CC4-5D6E-409C-BE32-E72D297353CC}">
                <c16:uniqueId val="{00000002-897C-4AF9-8D04-322B1E559DB0}"/>
              </c:ext>
            </c:extLst>
          </c:dPt>
          <c:dLbls>
            <c:spPr>
              <a:noFill/>
              <a:ln>
                <a:noFill/>
              </a:ln>
              <a:effectLst/>
            </c:spPr>
            <c:txPr>
              <a:bodyPr wrap="square" lIns="38100" tIns="19050" rIns="38100" bIns="19050" anchor="ctr">
                <a:spAutoFit/>
              </a:bodyPr>
              <a:lstStyle/>
              <a:p>
                <a:pPr>
                  <a:defRPr sz="106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8"/>
                <c:pt idx="0">
                  <c:v>Macedonia</c:v>
                </c:pt>
                <c:pt idx="1">
                  <c:v>Serbia</c:v>
                </c:pt>
                <c:pt idx="2">
                  <c:v>Croatia</c:v>
                </c:pt>
                <c:pt idx="3">
                  <c:v>Lithuania</c:v>
                </c:pt>
                <c:pt idx="4">
                  <c:v>Turkey</c:v>
                </c:pt>
                <c:pt idx="5">
                  <c:v>Poland</c:v>
                </c:pt>
                <c:pt idx="6">
                  <c:v>Bulgaria</c:v>
                </c:pt>
                <c:pt idx="7">
                  <c:v>Estonia</c:v>
                </c:pt>
                <c:pt idx="8">
                  <c:v>Hungary</c:v>
                </c:pt>
                <c:pt idx="9">
                  <c:v>Norway</c:v>
                </c:pt>
                <c:pt idx="10">
                  <c:v>Iceland</c:v>
                </c:pt>
                <c:pt idx="11">
                  <c:v>Ireland</c:v>
                </c:pt>
                <c:pt idx="12">
                  <c:v>Portugal</c:v>
                </c:pt>
                <c:pt idx="13">
                  <c:v>Slovenia</c:v>
                </c:pt>
                <c:pt idx="14">
                  <c:v>Belgium</c:v>
                </c:pt>
                <c:pt idx="15">
                  <c:v>France</c:v>
                </c:pt>
                <c:pt idx="16">
                  <c:v>Finland</c:v>
                </c:pt>
                <c:pt idx="17">
                  <c:v>Greece</c:v>
                </c:pt>
                <c:pt idx="18">
                  <c:v>Spain</c:v>
                </c:pt>
                <c:pt idx="19">
                  <c:v>Sweden</c:v>
                </c:pt>
                <c:pt idx="20">
                  <c:v>Switzerland </c:v>
                </c:pt>
                <c:pt idx="21">
                  <c:v>Netherlands</c:v>
                </c:pt>
                <c:pt idx="22">
                  <c:v>Germany</c:v>
                </c:pt>
                <c:pt idx="23">
                  <c:v>Italy</c:v>
                </c:pt>
                <c:pt idx="24">
                  <c:v>Denmark</c:v>
                </c:pt>
                <c:pt idx="25">
                  <c:v>Austria</c:v>
                </c:pt>
                <c:pt idx="26">
                  <c:v>UK</c:v>
                </c:pt>
                <c:pt idx="27">
                  <c:v>EUROPE</c:v>
                </c:pt>
              </c:strCache>
            </c:strRef>
          </c:cat>
          <c:val>
            <c:numRef>
              <c:f>Sheet1!$D$2:$D$29</c:f>
              <c:numCache>
                <c:formatCode>General</c:formatCode>
                <c:ptCount val="28"/>
                <c:pt idx="0">
                  <c:v>0.0</c:v>
                </c:pt>
                <c:pt idx="1">
                  <c:v>1.0</c:v>
                </c:pt>
                <c:pt idx="2">
                  <c:v>5.0</c:v>
                </c:pt>
                <c:pt idx="3">
                  <c:v>2.0</c:v>
                </c:pt>
                <c:pt idx="4">
                  <c:v>2.0</c:v>
                </c:pt>
                <c:pt idx="5">
                  <c:v>8.0</c:v>
                </c:pt>
                <c:pt idx="6">
                  <c:v>9.0</c:v>
                </c:pt>
                <c:pt idx="7">
                  <c:v>6.0</c:v>
                </c:pt>
                <c:pt idx="8">
                  <c:v>8.0</c:v>
                </c:pt>
                <c:pt idx="9">
                  <c:v>12.0</c:v>
                </c:pt>
                <c:pt idx="10">
                  <c:v>15.0</c:v>
                </c:pt>
                <c:pt idx="11">
                  <c:v>16.0</c:v>
                </c:pt>
                <c:pt idx="12">
                  <c:v>19.0</c:v>
                </c:pt>
                <c:pt idx="13">
                  <c:v>21.0</c:v>
                </c:pt>
                <c:pt idx="14">
                  <c:v>22.0</c:v>
                </c:pt>
                <c:pt idx="15">
                  <c:v>19.0</c:v>
                </c:pt>
                <c:pt idx="16">
                  <c:v>25.0</c:v>
                </c:pt>
                <c:pt idx="17">
                  <c:v>21.0</c:v>
                </c:pt>
                <c:pt idx="18">
                  <c:v>25.0</c:v>
                </c:pt>
                <c:pt idx="19">
                  <c:v>24.0</c:v>
                </c:pt>
                <c:pt idx="20">
                  <c:v>30.0</c:v>
                </c:pt>
                <c:pt idx="21">
                  <c:v>26.0</c:v>
                </c:pt>
                <c:pt idx="22">
                  <c:v>32.0</c:v>
                </c:pt>
                <c:pt idx="23">
                  <c:v>29.0</c:v>
                </c:pt>
                <c:pt idx="24">
                  <c:v>32.0</c:v>
                </c:pt>
                <c:pt idx="25">
                  <c:v>34.0</c:v>
                </c:pt>
                <c:pt idx="26">
                  <c:v>35.0</c:v>
                </c:pt>
                <c:pt idx="27">
                  <c:v>38.0</c:v>
                </c:pt>
              </c:numCache>
            </c:numRef>
          </c:val>
          <c:extLst xmlns:c16r2="http://schemas.microsoft.com/office/drawing/2015/06/chart">
            <c:ext xmlns:c16="http://schemas.microsoft.com/office/drawing/2014/chart" uri="{C3380CC4-5D6E-409C-BE32-E72D297353CC}">
              <c16:uniqueId val="{00000004-0B9F-44D6-9A48-EFCF5F05FA90}"/>
            </c:ext>
          </c:extLst>
        </c:ser>
        <c:ser>
          <c:idx val="3"/>
          <c:order val="3"/>
          <c:tx>
            <c:strRef>
              <c:f>Sheet1!$E$1</c:f>
              <c:strCache>
                <c:ptCount val="1"/>
                <c:pt idx="0">
                  <c:v>Data N/A</c:v>
                </c:pt>
              </c:strCache>
            </c:strRef>
          </c:tx>
          <c:spPr>
            <a:solidFill>
              <a:schemeClr val="bg1">
                <a:lumMod val="65000"/>
              </a:schemeClr>
            </a:solidFill>
            <a:ln w="9525">
              <a:solidFill>
                <a:schemeClr val="bg1">
                  <a:lumMod val="65000"/>
                </a:schemeClr>
              </a:solidFill>
              <a:prstDash val="solid"/>
            </a:ln>
          </c:spPr>
          <c:invertIfNegative val="0"/>
          <c:cat>
            <c:strRef>
              <c:f>Sheet1!$A$2:$A$29</c:f>
              <c:strCache>
                <c:ptCount val="28"/>
                <c:pt idx="0">
                  <c:v>Macedonia</c:v>
                </c:pt>
                <c:pt idx="1">
                  <c:v>Serbia</c:v>
                </c:pt>
                <c:pt idx="2">
                  <c:v>Croatia</c:v>
                </c:pt>
                <c:pt idx="3">
                  <c:v>Lithuania</c:v>
                </c:pt>
                <c:pt idx="4">
                  <c:v>Turkey</c:v>
                </c:pt>
                <c:pt idx="5">
                  <c:v>Poland</c:v>
                </c:pt>
                <c:pt idx="6">
                  <c:v>Bulgaria</c:v>
                </c:pt>
                <c:pt idx="7">
                  <c:v>Estonia</c:v>
                </c:pt>
                <c:pt idx="8">
                  <c:v>Hungary</c:v>
                </c:pt>
                <c:pt idx="9">
                  <c:v>Norway</c:v>
                </c:pt>
                <c:pt idx="10">
                  <c:v>Iceland</c:v>
                </c:pt>
                <c:pt idx="11">
                  <c:v>Ireland</c:v>
                </c:pt>
                <c:pt idx="12">
                  <c:v>Portugal</c:v>
                </c:pt>
                <c:pt idx="13">
                  <c:v>Slovenia</c:v>
                </c:pt>
                <c:pt idx="14">
                  <c:v>Belgium</c:v>
                </c:pt>
                <c:pt idx="15">
                  <c:v>France</c:v>
                </c:pt>
                <c:pt idx="16">
                  <c:v>Finland</c:v>
                </c:pt>
                <c:pt idx="17">
                  <c:v>Greece</c:v>
                </c:pt>
                <c:pt idx="18">
                  <c:v>Spain</c:v>
                </c:pt>
                <c:pt idx="19">
                  <c:v>Sweden</c:v>
                </c:pt>
                <c:pt idx="20">
                  <c:v>Switzerland </c:v>
                </c:pt>
                <c:pt idx="21">
                  <c:v>Netherlands</c:v>
                </c:pt>
                <c:pt idx="22">
                  <c:v>Germany</c:v>
                </c:pt>
                <c:pt idx="23">
                  <c:v>Italy</c:v>
                </c:pt>
                <c:pt idx="24">
                  <c:v>Denmark</c:v>
                </c:pt>
                <c:pt idx="25">
                  <c:v>Austria</c:v>
                </c:pt>
                <c:pt idx="26">
                  <c:v>UK</c:v>
                </c:pt>
                <c:pt idx="27">
                  <c:v>EUROPE</c:v>
                </c:pt>
              </c:strCache>
            </c:strRef>
          </c:cat>
          <c:val>
            <c:numRef>
              <c:f>Sheet1!$E$2:$E$29</c:f>
              <c:numCache>
                <c:formatCode>General</c:formatCode>
                <c:ptCount val="28"/>
                <c:pt idx="1">
                  <c:v>74.0</c:v>
                </c:pt>
                <c:pt idx="2">
                  <c:v>92.0</c:v>
                </c:pt>
                <c:pt idx="19">
                  <c:v>1.0</c:v>
                </c:pt>
              </c:numCache>
            </c:numRef>
          </c:val>
          <c:extLst xmlns:c16r2="http://schemas.microsoft.com/office/drawing/2015/06/chart">
            <c:ext xmlns:c16="http://schemas.microsoft.com/office/drawing/2014/chart" uri="{C3380CC4-5D6E-409C-BE32-E72D297353CC}">
              <c16:uniqueId val="{00000005-0B9F-44D6-9A48-EFCF5F05FA90}"/>
            </c:ext>
          </c:extLst>
        </c:ser>
        <c:dLbls>
          <c:showLegendKey val="0"/>
          <c:showVal val="0"/>
          <c:showCatName val="0"/>
          <c:showSerName val="0"/>
          <c:showPercent val="0"/>
          <c:showBubbleSize val="0"/>
        </c:dLbls>
        <c:gapWidth val="107"/>
        <c:overlap val="100"/>
        <c:axId val="-2142943336"/>
        <c:axId val="-2142940056"/>
      </c:barChart>
      <c:lineChart>
        <c:grouping val="standard"/>
        <c:varyColors val="0"/>
        <c:ser>
          <c:idx val="4"/>
          <c:order val="4"/>
          <c:tx>
            <c:strRef>
              <c:f>Sheet1!$F$1</c:f>
              <c:strCache>
                <c:ptCount val="1"/>
                <c:pt idx="0">
                  <c:v>EMA approved</c:v>
                </c:pt>
              </c:strCache>
            </c:strRef>
          </c:tx>
          <c:spPr>
            <a:ln w="12700">
              <a:solidFill>
                <a:srgbClr val="FF0000"/>
              </a:solidFill>
              <a:prstDash val="lgDash"/>
            </a:ln>
          </c:spPr>
          <c:marker>
            <c:symbol val="none"/>
          </c:marker>
          <c:cat>
            <c:strRef>
              <c:f>Sheet1!$A$2:$A$29</c:f>
              <c:strCache>
                <c:ptCount val="28"/>
                <c:pt idx="0">
                  <c:v>Macedonia</c:v>
                </c:pt>
                <c:pt idx="1">
                  <c:v>Serbia</c:v>
                </c:pt>
                <c:pt idx="2">
                  <c:v>Croatia</c:v>
                </c:pt>
                <c:pt idx="3">
                  <c:v>Lithuania</c:v>
                </c:pt>
                <c:pt idx="4">
                  <c:v>Turkey</c:v>
                </c:pt>
                <c:pt idx="5">
                  <c:v>Poland</c:v>
                </c:pt>
                <c:pt idx="6">
                  <c:v>Bulgaria</c:v>
                </c:pt>
                <c:pt idx="7">
                  <c:v>Estonia</c:v>
                </c:pt>
                <c:pt idx="8">
                  <c:v>Hungary</c:v>
                </c:pt>
                <c:pt idx="9">
                  <c:v>Norway</c:v>
                </c:pt>
                <c:pt idx="10">
                  <c:v>Iceland</c:v>
                </c:pt>
                <c:pt idx="11">
                  <c:v>Ireland</c:v>
                </c:pt>
                <c:pt idx="12">
                  <c:v>Portugal</c:v>
                </c:pt>
                <c:pt idx="13">
                  <c:v>Slovenia</c:v>
                </c:pt>
                <c:pt idx="14">
                  <c:v>Belgium</c:v>
                </c:pt>
                <c:pt idx="15">
                  <c:v>France</c:v>
                </c:pt>
                <c:pt idx="16">
                  <c:v>Finland</c:v>
                </c:pt>
                <c:pt idx="17">
                  <c:v>Greece</c:v>
                </c:pt>
                <c:pt idx="18">
                  <c:v>Spain</c:v>
                </c:pt>
                <c:pt idx="19">
                  <c:v>Sweden</c:v>
                </c:pt>
                <c:pt idx="20">
                  <c:v>Switzerland </c:v>
                </c:pt>
                <c:pt idx="21">
                  <c:v>Netherlands</c:v>
                </c:pt>
                <c:pt idx="22">
                  <c:v>Germany</c:v>
                </c:pt>
                <c:pt idx="23">
                  <c:v>Italy</c:v>
                </c:pt>
                <c:pt idx="24">
                  <c:v>Denmark</c:v>
                </c:pt>
                <c:pt idx="25">
                  <c:v>Austria</c:v>
                </c:pt>
                <c:pt idx="26">
                  <c:v>UK</c:v>
                </c:pt>
                <c:pt idx="27">
                  <c:v>EUROPE</c:v>
                </c:pt>
              </c:strCache>
            </c:strRef>
          </c:cat>
          <c:val>
            <c:numRef>
              <c:f>Sheet1!$F$2:$F$29</c:f>
              <c:numCache>
                <c:formatCode>General</c:formatCode>
                <c:ptCount val="28"/>
                <c:pt idx="0">
                  <c:v>127.0</c:v>
                </c:pt>
                <c:pt idx="1">
                  <c:v>127.0</c:v>
                </c:pt>
                <c:pt idx="2">
                  <c:v>127.0</c:v>
                </c:pt>
                <c:pt idx="3">
                  <c:v>127.0</c:v>
                </c:pt>
                <c:pt idx="4">
                  <c:v>127.0</c:v>
                </c:pt>
                <c:pt idx="5">
                  <c:v>127.0</c:v>
                </c:pt>
                <c:pt idx="6">
                  <c:v>127.0</c:v>
                </c:pt>
                <c:pt idx="7">
                  <c:v>127.0</c:v>
                </c:pt>
                <c:pt idx="8">
                  <c:v>127.0</c:v>
                </c:pt>
                <c:pt idx="9">
                  <c:v>127.0</c:v>
                </c:pt>
                <c:pt idx="10">
                  <c:v>127.0</c:v>
                </c:pt>
                <c:pt idx="11">
                  <c:v>127.0</c:v>
                </c:pt>
                <c:pt idx="12">
                  <c:v>127.0</c:v>
                </c:pt>
                <c:pt idx="13">
                  <c:v>127.0</c:v>
                </c:pt>
                <c:pt idx="14">
                  <c:v>127.0</c:v>
                </c:pt>
                <c:pt idx="15">
                  <c:v>127.0</c:v>
                </c:pt>
                <c:pt idx="16">
                  <c:v>127.0</c:v>
                </c:pt>
                <c:pt idx="17">
                  <c:v>127.0</c:v>
                </c:pt>
                <c:pt idx="18">
                  <c:v>127.0</c:v>
                </c:pt>
                <c:pt idx="19">
                  <c:v>127.0</c:v>
                </c:pt>
                <c:pt idx="20">
                  <c:v>127.0</c:v>
                </c:pt>
                <c:pt idx="21">
                  <c:v>127.0</c:v>
                </c:pt>
                <c:pt idx="22">
                  <c:v>127.0</c:v>
                </c:pt>
                <c:pt idx="23">
                  <c:v>127.0</c:v>
                </c:pt>
                <c:pt idx="24">
                  <c:v>127.0</c:v>
                </c:pt>
                <c:pt idx="25">
                  <c:v>127.0</c:v>
                </c:pt>
                <c:pt idx="26">
                  <c:v>127.0</c:v>
                </c:pt>
                <c:pt idx="27">
                  <c:v>127.0</c:v>
                </c:pt>
              </c:numCache>
            </c:numRef>
          </c:val>
          <c:smooth val="0"/>
          <c:extLst xmlns:c16r2="http://schemas.microsoft.com/office/drawing/2015/06/chart">
            <c:ext xmlns:c16="http://schemas.microsoft.com/office/drawing/2014/chart" uri="{C3380CC4-5D6E-409C-BE32-E72D297353CC}">
              <c16:uniqueId val="{00000002-5E49-4FB7-BD2C-5A3A3A20FC18}"/>
            </c:ext>
          </c:extLst>
        </c:ser>
        <c:dLbls>
          <c:showLegendKey val="0"/>
          <c:showVal val="0"/>
          <c:showCatName val="0"/>
          <c:showSerName val="0"/>
          <c:showPercent val="0"/>
          <c:showBubbleSize val="0"/>
        </c:dLbls>
        <c:marker val="1"/>
        <c:smooth val="0"/>
        <c:axId val="-2142943336"/>
        <c:axId val="-2142940056"/>
      </c:lineChart>
      <c:catAx>
        <c:axId val="-2142943336"/>
        <c:scaling>
          <c:orientation val="minMax"/>
        </c:scaling>
        <c:delete val="0"/>
        <c:axPos val="b"/>
        <c:numFmt formatCode="General" sourceLinked="1"/>
        <c:majorTickMark val="out"/>
        <c:minorTickMark val="none"/>
        <c:tickLblPos val="nextTo"/>
        <c:spPr>
          <a:ln w="1399">
            <a:solidFill>
              <a:srgbClr val="808080"/>
            </a:solidFill>
            <a:prstDash val="solid"/>
          </a:ln>
        </c:spPr>
        <c:txPr>
          <a:bodyPr rot="-2700000" vert="horz"/>
          <a:lstStyle/>
          <a:p>
            <a:pPr>
              <a:defRPr sz="1000" b="0" i="0" u="none" strike="noStrike" baseline="0">
                <a:solidFill>
                  <a:srgbClr val="808080"/>
                </a:solidFill>
                <a:latin typeface="+mj-lt"/>
                <a:ea typeface="Calibri"/>
                <a:cs typeface="Calibri"/>
              </a:defRPr>
            </a:pPr>
            <a:endParaRPr lang="en-US"/>
          </a:p>
        </c:txPr>
        <c:crossAx val="-2142940056"/>
        <c:crosses val="autoZero"/>
        <c:auto val="1"/>
        <c:lblAlgn val="ctr"/>
        <c:lblOffset val="100"/>
        <c:noMultiLvlLbl val="0"/>
      </c:catAx>
      <c:valAx>
        <c:axId val="-2142940056"/>
        <c:scaling>
          <c:orientation val="minMax"/>
        </c:scaling>
        <c:delete val="0"/>
        <c:axPos val="l"/>
        <c:title>
          <c:tx>
            <c:rich>
              <a:bodyPr/>
              <a:lstStyle/>
              <a:p>
                <a:pPr>
                  <a:defRPr sz="1407" b="1" i="0" u="none" strike="noStrike" baseline="0">
                    <a:solidFill>
                      <a:srgbClr val="808080"/>
                    </a:solidFill>
                    <a:latin typeface="Calibri"/>
                    <a:ea typeface="Calibri"/>
                    <a:cs typeface="Calibri"/>
                  </a:defRPr>
                </a:pPr>
                <a:r>
                  <a:rPr lang="en-GB"/>
                  <a:t>Rate of Availability</a:t>
                </a:r>
              </a:p>
            </c:rich>
          </c:tx>
          <c:layout>
            <c:manualLayout>
              <c:xMode val="edge"/>
              <c:yMode val="edge"/>
              <c:x val="0.00677297913518386"/>
              <c:y val="0.232719483853065"/>
            </c:manualLayout>
          </c:layout>
          <c:overlay val="0"/>
          <c:spPr>
            <a:noFill/>
            <a:ln w="11192">
              <a:noFill/>
            </a:ln>
          </c:spPr>
        </c:title>
        <c:numFmt formatCode="General" sourceLinked="1"/>
        <c:majorTickMark val="out"/>
        <c:minorTickMark val="none"/>
        <c:tickLblPos val="nextTo"/>
        <c:spPr>
          <a:ln w="1399">
            <a:solidFill>
              <a:srgbClr val="808080"/>
            </a:solidFill>
            <a:prstDash val="solid"/>
          </a:ln>
        </c:spPr>
        <c:txPr>
          <a:bodyPr rot="0" vert="horz"/>
          <a:lstStyle/>
          <a:p>
            <a:pPr>
              <a:defRPr sz="794" b="0" i="0" u="none" strike="noStrike" baseline="0">
                <a:solidFill>
                  <a:srgbClr val="808080"/>
                </a:solidFill>
                <a:latin typeface="Calibri"/>
                <a:ea typeface="Calibri"/>
                <a:cs typeface="Calibri"/>
              </a:defRPr>
            </a:pPr>
            <a:endParaRPr lang="en-US"/>
          </a:p>
        </c:txPr>
        <c:crossAx val="-2142943336"/>
        <c:crosses val="autoZero"/>
        <c:crossBetween val="between"/>
      </c:valAx>
      <c:spPr>
        <a:noFill/>
        <a:ln w="11201">
          <a:noFill/>
        </a:ln>
      </c:spPr>
    </c:plotArea>
    <c:legend>
      <c:legendPos val="b"/>
      <c:layout/>
      <c:overlay val="0"/>
      <c:spPr>
        <a:noFill/>
        <a:ln w="11192">
          <a:noFill/>
        </a:ln>
      </c:spPr>
      <c:txPr>
        <a:bodyPr/>
        <a:lstStyle/>
        <a:p>
          <a:pPr>
            <a:defRPr sz="1100" b="0" i="0" u="none" strike="noStrike" baseline="0">
              <a:solidFill>
                <a:srgbClr val="808080"/>
              </a:solidFill>
              <a:latin typeface="Calibri"/>
              <a:ea typeface="Calibri"/>
              <a:cs typeface="Calibri"/>
            </a:defRPr>
          </a:pPr>
          <a:endParaRPr lang="en-US"/>
        </a:p>
      </c:txPr>
    </c:legend>
    <c:plotVisOnly val="1"/>
    <c:dispBlanksAs val="gap"/>
    <c:showDLblsOverMax val="0"/>
  </c:chart>
  <c:spPr>
    <a:noFill/>
    <a:ln>
      <a:noFill/>
    </a:ln>
  </c:spPr>
  <c:txPr>
    <a:bodyPr/>
    <a:lstStyle/>
    <a:p>
      <a:pPr>
        <a:defRPr sz="1259" b="0" i="0" u="none" strike="noStrike" baseline="0">
          <a:solidFill>
            <a:srgbClr val="000000"/>
          </a:solidFill>
          <a:latin typeface="Calibri"/>
          <a:ea typeface="Calibri"/>
          <a:cs typeface="Calibri"/>
        </a:defRPr>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782710460340454"/>
          <c:y val="0.0307347166575478"/>
          <c:w val="0.906269048334878"/>
          <c:h val="0.718063363156475"/>
        </c:manualLayout>
      </c:layout>
      <c:barChart>
        <c:barDir val="col"/>
        <c:grouping val="stacked"/>
        <c:varyColors val="0"/>
        <c:ser>
          <c:idx val="0"/>
          <c:order val="0"/>
          <c:tx>
            <c:strRef>
              <c:f>Sheet1!$B$1</c:f>
              <c:strCache>
                <c:ptCount val="1"/>
                <c:pt idx="0">
                  <c:v>Available</c:v>
                </c:pt>
              </c:strCache>
            </c:strRef>
          </c:tx>
          <c:spPr>
            <a:solidFill>
              <a:schemeClr val="accent3"/>
            </a:solidFill>
            <a:ln w="1273">
              <a:solidFill>
                <a:schemeClr val="accent3"/>
              </a:solidFill>
              <a:prstDash val="solid"/>
            </a:ln>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4EF-427E-9694-99E61032E87B}"/>
                </c:ext>
              </c:extLst>
            </c:dLbl>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4EF-427E-9694-99E61032E87B}"/>
                </c:ext>
              </c:extLst>
            </c:dLbl>
            <c:dLbl>
              <c:idx val="3"/>
              <c:layout>
                <c:manualLayout>
                  <c:x val="-0.00378668349637109"/>
                  <c:y val="0.0037269315409629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F9B6-42D4-A3E6-4D8052F249BA}"/>
                </c:ext>
              </c:extLst>
            </c:dLbl>
            <c:dLbl>
              <c:idx val="4"/>
              <c:layout>
                <c:manualLayout>
                  <c:x val="0.0"/>
                  <c:y val="-0.0074538630819258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F9B6-42D4-A3E6-4D8052F249BA}"/>
                </c:ext>
              </c:extLst>
            </c:dLbl>
            <c:dLbl>
              <c:idx val="6"/>
              <c:layout>
                <c:manualLayout>
                  <c:x val="-4.62811525340456E-17"/>
                  <c:y val="-0.026088520786740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F9B6-42D4-A3E6-4D8052F249BA}"/>
                </c:ext>
              </c:extLst>
            </c:dLbl>
            <c:dLbl>
              <c:idx val="7"/>
              <c:layout>
                <c:manualLayout>
                  <c:x val="-4.62811525340456E-17"/>
                  <c:y val="-0.029815452327703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F9B6-42D4-A3E6-4D8052F249BA}"/>
                </c:ext>
              </c:extLst>
            </c:dLbl>
            <c:spPr>
              <a:solidFill>
                <a:srgbClr val="FFFFFF"/>
              </a:solidFill>
              <a:ln w="3175">
                <a:solidFill>
                  <a:srgbClr val="808080"/>
                </a:solidFill>
                <a:prstDash val="sysDot"/>
              </a:ln>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Croatia</c:v>
                </c:pt>
                <c:pt idx="3">
                  <c:v>Lithuania</c:v>
                </c:pt>
                <c:pt idx="4">
                  <c:v>Turkey</c:v>
                </c:pt>
                <c:pt idx="5">
                  <c:v>Poland</c:v>
                </c:pt>
                <c:pt idx="6">
                  <c:v>Bulgaria</c:v>
                </c:pt>
                <c:pt idx="7">
                  <c:v>Estonia</c:v>
                </c:pt>
                <c:pt idx="8">
                  <c:v>Hungary</c:v>
                </c:pt>
                <c:pt idx="9">
                  <c:v>Norway</c:v>
                </c:pt>
                <c:pt idx="10">
                  <c:v>Iceland</c:v>
                </c:pt>
                <c:pt idx="11">
                  <c:v>Ireland</c:v>
                </c:pt>
                <c:pt idx="12">
                  <c:v>Portugal</c:v>
                </c:pt>
                <c:pt idx="13">
                  <c:v>Slovenia</c:v>
                </c:pt>
                <c:pt idx="14">
                  <c:v>Belgium</c:v>
                </c:pt>
                <c:pt idx="15">
                  <c:v>France</c:v>
                </c:pt>
                <c:pt idx="16">
                  <c:v>Finland</c:v>
                </c:pt>
                <c:pt idx="17">
                  <c:v>Greece</c:v>
                </c:pt>
                <c:pt idx="18">
                  <c:v>Spain</c:v>
                </c:pt>
                <c:pt idx="19">
                  <c:v>Sweden</c:v>
                </c:pt>
                <c:pt idx="20">
                  <c:v>Switzerland </c:v>
                </c:pt>
                <c:pt idx="21">
                  <c:v>Netherlands</c:v>
                </c:pt>
                <c:pt idx="22">
                  <c:v>Germany</c:v>
                </c:pt>
                <c:pt idx="23">
                  <c:v>Italy</c:v>
                </c:pt>
                <c:pt idx="24">
                  <c:v>Denmark</c:v>
                </c:pt>
                <c:pt idx="25">
                  <c:v>Austria</c:v>
                </c:pt>
                <c:pt idx="26">
                  <c:v>UK</c:v>
                </c:pt>
              </c:strCache>
            </c:strRef>
          </c:cat>
          <c:val>
            <c:numRef>
              <c:f>Sheet1!$B$2:$B$28</c:f>
              <c:numCache>
                <c:formatCode>0%</c:formatCode>
                <c:ptCount val="27"/>
                <c:pt idx="0">
                  <c:v>0.0</c:v>
                </c:pt>
                <c:pt idx="1">
                  <c:v>0.09</c:v>
                </c:pt>
                <c:pt idx="2">
                  <c:v>0.16</c:v>
                </c:pt>
                <c:pt idx="3">
                  <c:v>0.2</c:v>
                </c:pt>
                <c:pt idx="4">
                  <c:v>0.22</c:v>
                </c:pt>
                <c:pt idx="5">
                  <c:v>0.3</c:v>
                </c:pt>
                <c:pt idx="6">
                  <c:v>0.32</c:v>
                </c:pt>
                <c:pt idx="7">
                  <c:v>0.33</c:v>
                </c:pt>
                <c:pt idx="8">
                  <c:v>0.34</c:v>
                </c:pt>
                <c:pt idx="9">
                  <c:v>0.37</c:v>
                </c:pt>
                <c:pt idx="10">
                  <c:v>0.44</c:v>
                </c:pt>
                <c:pt idx="11">
                  <c:v>0.57</c:v>
                </c:pt>
                <c:pt idx="12">
                  <c:v>0.57</c:v>
                </c:pt>
                <c:pt idx="13">
                  <c:v>0.61</c:v>
                </c:pt>
                <c:pt idx="14">
                  <c:v>0.62</c:v>
                </c:pt>
                <c:pt idx="15">
                  <c:v>0.64</c:v>
                </c:pt>
                <c:pt idx="16">
                  <c:v>0.66</c:v>
                </c:pt>
                <c:pt idx="17">
                  <c:v>0.67</c:v>
                </c:pt>
                <c:pt idx="18">
                  <c:v>0.72</c:v>
                </c:pt>
                <c:pt idx="19">
                  <c:v>0.72</c:v>
                </c:pt>
                <c:pt idx="20">
                  <c:v>0.79</c:v>
                </c:pt>
                <c:pt idx="21">
                  <c:v>0.81</c:v>
                </c:pt>
                <c:pt idx="22">
                  <c:v>0.85</c:v>
                </c:pt>
                <c:pt idx="23">
                  <c:v>0.86</c:v>
                </c:pt>
                <c:pt idx="24">
                  <c:v>0.87</c:v>
                </c:pt>
                <c:pt idx="25">
                  <c:v>0.89</c:v>
                </c:pt>
                <c:pt idx="26">
                  <c:v>0.91</c:v>
                </c:pt>
              </c:numCache>
            </c:numRef>
          </c:val>
          <c:extLst xmlns:c16r2="http://schemas.microsoft.com/office/drawing/2015/06/chart">
            <c:ext xmlns:c16="http://schemas.microsoft.com/office/drawing/2014/chart" uri="{C3380CC4-5D6E-409C-BE32-E72D297353CC}">
              <c16:uniqueId val="{00000000-EE43-434B-A357-7FF8E918E53B}"/>
            </c:ext>
          </c:extLst>
        </c:ser>
        <c:ser>
          <c:idx val="1"/>
          <c:order val="1"/>
          <c:tx>
            <c:strRef>
              <c:f>Sheet1!$C$1</c:f>
              <c:strCache>
                <c:ptCount val="1"/>
                <c:pt idx="0">
                  <c:v>Not Available</c:v>
                </c:pt>
              </c:strCache>
            </c:strRef>
          </c:tx>
          <c:spPr>
            <a:solidFill>
              <a:srgbClr val="990000"/>
            </a:solidFill>
            <a:ln w="1273">
              <a:solidFill>
                <a:srgbClr val="990000"/>
              </a:solidFill>
              <a:prstDash val="solid"/>
            </a:ln>
          </c:spPr>
          <c:invertIfNegative val="0"/>
          <c:dLbls>
            <c:spPr>
              <a:solidFill>
                <a:schemeClr val="bg1"/>
              </a:solidFill>
              <a:ln w="3175">
                <a:solidFill>
                  <a:schemeClr val="tx2"/>
                </a:solidFill>
                <a:prstDash val="sysDot"/>
              </a:ln>
              <a:effectLst/>
            </c:spPr>
            <c:txPr>
              <a:bodyPr wrap="square" lIns="38100" tIns="19050" rIns="38100" bIns="19050" anchor="ctr">
                <a:spAutoFit/>
              </a:bodyPr>
              <a:lstStyle/>
              <a:p>
                <a:pPr>
                  <a:defRPr sz="800"/>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Croatia</c:v>
                </c:pt>
                <c:pt idx="3">
                  <c:v>Lithuania</c:v>
                </c:pt>
                <c:pt idx="4">
                  <c:v>Turkey</c:v>
                </c:pt>
                <c:pt idx="5">
                  <c:v>Poland</c:v>
                </c:pt>
                <c:pt idx="6">
                  <c:v>Bulgaria</c:v>
                </c:pt>
                <c:pt idx="7">
                  <c:v>Estonia</c:v>
                </c:pt>
                <c:pt idx="8">
                  <c:v>Hungary</c:v>
                </c:pt>
                <c:pt idx="9">
                  <c:v>Norway</c:v>
                </c:pt>
                <c:pt idx="10">
                  <c:v>Iceland</c:v>
                </c:pt>
                <c:pt idx="11">
                  <c:v>Ireland</c:v>
                </c:pt>
                <c:pt idx="12">
                  <c:v>Portugal</c:v>
                </c:pt>
                <c:pt idx="13">
                  <c:v>Slovenia</c:v>
                </c:pt>
                <c:pt idx="14">
                  <c:v>Belgium</c:v>
                </c:pt>
                <c:pt idx="15">
                  <c:v>France</c:v>
                </c:pt>
                <c:pt idx="16">
                  <c:v>Finland</c:v>
                </c:pt>
                <c:pt idx="17">
                  <c:v>Greece</c:v>
                </c:pt>
                <c:pt idx="18">
                  <c:v>Spain</c:v>
                </c:pt>
                <c:pt idx="19">
                  <c:v>Sweden</c:v>
                </c:pt>
                <c:pt idx="20">
                  <c:v>Switzerland </c:v>
                </c:pt>
                <c:pt idx="21">
                  <c:v>Netherlands</c:v>
                </c:pt>
                <c:pt idx="22">
                  <c:v>Germany</c:v>
                </c:pt>
                <c:pt idx="23">
                  <c:v>Italy</c:v>
                </c:pt>
                <c:pt idx="24">
                  <c:v>Denmark</c:v>
                </c:pt>
                <c:pt idx="25">
                  <c:v>Austria</c:v>
                </c:pt>
                <c:pt idx="26">
                  <c:v>UK</c:v>
                </c:pt>
              </c:strCache>
            </c:strRef>
          </c:cat>
          <c:val>
            <c:numRef>
              <c:f>Sheet1!$C$2:$C$28</c:f>
              <c:numCache>
                <c:formatCode>0%</c:formatCode>
                <c:ptCount val="27"/>
                <c:pt idx="0">
                  <c:v>1.0</c:v>
                </c:pt>
                <c:pt idx="1">
                  <c:v>0.33</c:v>
                </c:pt>
                <c:pt idx="2">
                  <c:v>0.12</c:v>
                </c:pt>
                <c:pt idx="3">
                  <c:v>0.8</c:v>
                </c:pt>
                <c:pt idx="4">
                  <c:v>0.78</c:v>
                </c:pt>
                <c:pt idx="5">
                  <c:v>0.7</c:v>
                </c:pt>
                <c:pt idx="6">
                  <c:v>0.68</c:v>
                </c:pt>
                <c:pt idx="7">
                  <c:v>0.67</c:v>
                </c:pt>
                <c:pt idx="8">
                  <c:v>0.66</c:v>
                </c:pt>
                <c:pt idx="9">
                  <c:v>0.63</c:v>
                </c:pt>
                <c:pt idx="10">
                  <c:v>0.56</c:v>
                </c:pt>
                <c:pt idx="11">
                  <c:v>0.43</c:v>
                </c:pt>
                <c:pt idx="12">
                  <c:v>0.43</c:v>
                </c:pt>
                <c:pt idx="13">
                  <c:v>0.39</c:v>
                </c:pt>
                <c:pt idx="14">
                  <c:v>0.38</c:v>
                </c:pt>
                <c:pt idx="15">
                  <c:v>0.36</c:v>
                </c:pt>
                <c:pt idx="16">
                  <c:v>0.34</c:v>
                </c:pt>
                <c:pt idx="17">
                  <c:v>0.33</c:v>
                </c:pt>
                <c:pt idx="18">
                  <c:v>0.28</c:v>
                </c:pt>
                <c:pt idx="19">
                  <c:v>0.27</c:v>
                </c:pt>
                <c:pt idx="20">
                  <c:v>0.21</c:v>
                </c:pt>
                <c:pt idx="21">
                  <c:v>0.19</c:v>
                </c:pt>
                <c:pt idx="22">
                  <c:v>0.15</c:v>
                </c:pt>
                <c:pt idx="23">
                  <c:v>0.14</c:v>
                </c:pt>
                <c:pt idx="24">
                  <c:v>0.13</c:v>
                </c:pt>
                <c:pt idx="25">
                  <c:v>0.11</c:v>
                </c:pt>
                <c:pt idx="26">
                  <c:v>0.09</c:v>
                </c:pt>
              </c:numCache>
            </c:numRef>
          </c:val>
          <c:extLst xmlns:c16r2="http://schemas.microsoft.com/office/drawing/2015/06/chart">
            <c:ext xmlns:c16="http://schemas.microsoft.com/office/drawing/2014/chart" uri="{C3380CC4-5D6E-409C-BE32-E72D297353CC}">
              <c16:uniqueId val="{00000001-EE43-434B-A357-7FF8E918E53B}"/>
            </c:ext>
          </c:extLst>
        </c:ser>
        <c:ser>
          <c:idx val="2"/>
          <c:order val="2"/>
          <c:tx>
            <c:strRef>
              <c:f>Sheet1!$D$1</c:f>
              <c:strCache>
                <c:ptCount val="1"/>
                <c:pt idx="0">
                  <c:v>Data N/A</c:v>
                </c:pt>
              </c:strCache>
            </c:strRef>
          </c:tx>
          <c:spPr>
            <a:solidFill>
              <a:schemeClr val="bg1">
                <a:lumMod val="65000"/>
              </a:schemeClr>
            </a:solidFill>
            <a:ln>
              <a:solidFill>
                <a:schemeClr val="bg1">
                  <a:lumMod val="65000"/>
                </a:schemeClr>
              </a:solidFill>
            </a:ln>
          </c:spPr>
          <c:invertIfNegative val="0"/>
          <c:cat>
            <c:strRef>
              <c:f>Sheet1!$A$2:$A$28</c:f>
              <c:strCache>
                <c:ptCount val="27"/>
                <c:pt idx="0">
                  <c:v>Macedonia</c:v>
                </c:pt>
                <c:pt idx="1">
                  <c:v>Serbia</c:v>
                </c:pt>
                <c:pt idx="2">
                  <c:v>Croatia</c:v>
                </c:pt>
                <c:pt idx="3">
                  <c:v>Lithuania</c:v>
                </c:pt>
                <c:pt idx="4">
                  <c:v>Turkey</c:v>
                </c:pt>
                <c:pt idx="5">
                  <c:v>Poland</c:v>
                </c:pt>
                <c:pt idx="6">
                  <c:v>Bulgaria</c:v>
                </c:pt>
                <c:pt idx="7">
                  <c:v>Estonia</c:v>
                </c:pt>
                <c:pt idx="8">
                  <c:v>Hungary</c:v>
                </c:pt>
                <c:pt idx="9">
                  <c:v>Norway</c:v>
                </c:pt>
                <c:pt idx="10">
                  <c:v>Iceland</c:v>
                </c:pt>
                <c:pt idx="11">
                  <c:v>Ireland</c:v>
                </c:pt>
                <c:pt idx="12">
                  <c:v>Portugal</c:v>
                </c:pt>
                <c:pt idx="13">
                  <c:v>Slovenia</c:v>
                </c:pt>
                <c:pt idx="14">
                  <c:v>Belgium</c:v>
                </c:pt>
                <c:pt idx="15">
                  <c:v>France</c:v>
                </c:pt>
                <c:pt idx="16">
                  <c:v>Finland</c:v>
                </c:pt>
                <c:pt idx="17">
                  <c:v>Greece</c:v>
                </c:pt>
                <c:pt idx="18">
                  <c:v>Spain</c:v>
                </c:pt>
                <c:pt idx="19">
                  <c:v>Sweden</c:v>
                </c:pt>
                <c:pt idx="20">
                  <c:v>Switzerland </c:v>
                </c:pt>
                <c:pt idx="21">
                  <c:v>Netherlands</c:v>
                </c:pt>
                <c:pt idx="22">
                  <c:v>Germany</c:v>
                </c:pt>
                <c:pt idx="23">
                  <c:v>Italy</c:v>
                </c:pt>
                <c:pt idx="24">
                  <c:v>Denmark</c:v>
                </c:pt>
                <c:pt idx="25">
                  <c:v>Austria</c:v>
                </c:pt>
                <c:pt idx="26">
                  <c:v>UK</c:v>
                </c:pt>
              </c:strCache>
            </c:strRef>
          </c:cat>
          <c:val>
            <c:numRef>
              <c:f>Sheet1!$D$2:$D$28</c:f>
              <c:numCache>
                <c:formatCode>0%</c:formatCode>
                <c:ptCount val="27"/>
                <c:pt idx="0">
                  <c:v>0.0</c:v>
                </c:pt>
                <c:pt idx="1">
                  <c:v>0.58</c:v>
                </c:pt>
                <c:pt idx="2">
                  <c:v>0.72</c:v>
                </c:pt>
                <c:pt idx="3">
                  <c:v>0.0</c:v>
                </c:pt>
                <c:pt idx="4">
                  <c:v>0.0</c:v>
                </c:pt>
                <c:pt idx="5">
                  <c:v>0.0</c:v>
                </c:pt>
                <c:pt idx="6">
                  <c:v>0.0</c:v>
                </c:pt>
                <c:pt idx="7">
                  <c:v>0.0</c:v>
                </c:pt>
                <c:pt idx="8">
                  <c:v>0.0</c:v>
                </c:pt>
                <c:pt idx="9">
                  <c:v>0.0</c:v>
                </c:pt>
                <c:pt idx="10">
                  <c:v>0.0</c:v>
                </c:pt>
                <c:pt idx="11">
                  <c:v>0.0</c:v>
                </c:pt>
                <c:pt idx="12">
                  <c:v>0.0</c:v>
                </c:pt>
                <c:pt idx="13">
                  <c:v>0.0</c:v>
                </c:pt>
                <c:pt idx="14">
                  <c:v>0.0</c:v>
                </c:pt>
                <c:pt idx="15">
                  <c:v>0.0</c:v>
                </c:pt>
                <c:pt idx="16">
                  <c:v>0.0</c:v>
                </c:pt>
                <c:pt idx="17">
                  <c:v>0.0</c:v>
                </c:pt>
                <c:pt idx="18">
                  <c:v>0.0</c:v>
                </c:pt>
                <c:pt idx="19">
                  <c:v>0.01</c:v>
                </c:pt>
                <c:pt idx="20">
                  <c:v>0.0</c:v>
                </c:pt>
                <c:pt idx="21">
                  <c:v>0.0</c:v>
                </c:pt>
                <c:pt idx="22">
                  <c:v>0.0</c:v>
                </c:pt>
                <c:pt idx="23">
                  <c:v>0.0</c:v>
                </c:pt>
                <c:pt idx="24">
                  <c:v>0.0</c:v>
                </c:pt>
                <c:pt idx="25">
                  <c:v>0.0</c:v>
                </c:pt>
                <c:pt idx="26">
                  <c:v>0.0</c:v>
                </c:pt>
              </c:numCache>
            </c:numRef>
          </c:val>
          <c:extLst xmlns:c16r2="http://schemas.microsoft.com/office/drawing/2015/06/chart">
            <c:ext xmlns:c16="http://schemas.microsoft.com/office/drawing/2014/chart" uri="{C3380CC4-5D6E-409C-BE32-E72D297353CC}">
              <c16:uniqueId val="{00000002-EE43-434B-A357-7FF8E918E53B}"/>
            </c:ext>
          </c:extLst>
        </c:ser>
        <c:dLbls>
          <c:showLegendKey val="0"/>
          <c:showVal val="0"/>
          <c:showCatName val="0"/>
          <c:showSerName val="0"/>
          <c:showPercent val="0"/>
          <c:showBubbleSize val="0"/>
        </c:dLbls>
        <c:gapWidth val="150"/>
        <c:overlap val="100"/>
        <c:axId val="-2143035752"/>
        <c:axId val="-2143043800"/>
      </c:barChart>
      <c:catAx>
        <c:axId val="-2143035752"/>
        <c:scaling>
          <c:orientation val="minMax"/>
        </c:scaling>
        <c:delete val="0"/>
        <c:axPos val="b"/>
        <c:numFmt formatCode="General"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3043800"/>
        <c:crosses val="autoZero"/>
        <c:auto val="1"/>
        <c:lblAlgn val="ctr"/>
        <c:lblOffset val="100"/>
        <c:noMultiLvlLbl val="0"/>
      </c:catAx>
      <c:valAx>
        <c:axId val="-2143043800"/>
        <c:scaling>
          <c:orientation val="minMax"/>
          <c:max val="1.0"/>
        </c:scaling>
        <c:delete val="0"/>
        <c:axPos val="l"/>
        <c:title>
          <c:tx>
            <c:rich>
              <a:bodyPr/>
              <a:lstStyle/>
              <a:p>
                <a:pPr>
                  <a:defRPr sz="958" b="1" i="0" u="none" strike="noStrike" baseline="0">
                    <a:solidFill>
                      <a:srgbClr val="808080"/>
                    </a:solidFill>
                    <a:latin typeface="Calibri"/>
                    <a:ea typeface="Calibri"/>
                    <a:cs typeface="Calibri"/>
                  </a:defRPr>
                </a:pPr>
                <a:r>
                  <a:rPr lang="en-GB"/>
                  <a:t>Rate of Availability</a:t>
                </a:r>
              </a:p>
            </c:rich>
          </c:tx>
          <c:layout>
            <c:manualLayout>
              <c:xMode val="edge"/>
              <c:yMode val="edge"/>
              <c:x val="0.0067729855567362"/>
              <c:y val="0.232719393682347"/>
            </c:manualLayout>
          </c:layout>
          <c:overlay val="0"/>
          <c:spPr>
            <a:noFill/>
            <a:ln w="10182">
              <a:noFill/>
            </a:ln>
          </c:spPr>
        </c:title>
        <c:numFmt formatCode="0%"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3035752"/>
        <c:crosses val="autoZero"/>
        <c:crossBetween val="between"/>
      </c:valAx>
      <c:spPr>
        <a:noFill/>
        <a:ln w="10183">
          <a:noFill/>
        </a:ln>
      </c:spPr>
    </c:plotArea>
    <c:legend>
      <c:legendPos val="b"/>
      <c:layout>
        <c:manualLayout>
          <c:xMode val="edge"/>
          <c:yMode val="edge"/>
          <c:x val="0.305503661206123"/>
          <c:y val="0.912170639899624"/>
          <c:w val="0.385778170912606"/>
          <c:h val="0.0656412420483568"/>
        </c:manualLayout>
      </c:layout>
      <c:overlay val="0"/>
      <c:spPr>
        <a:noFill/>
        <a:ln w="10182">
          <a:noFill/>
        </a:ln>
      </c:spPr>
      <c:txPr>
        <a:bodyPr/>
        <a:lstStyle/>
        <a:p>
          <a:pPr>
            <a:defRPr sz="1050">
              <a:solidFill>
                <a:srgbClr val="7F7F7F"/>
              </a:solidFill>
            </a:defRPr>
          </a:pPr>
          <a:endParaRPr lang="en-US"/>
        </a:p>
      </c:txPr>
    </c:legend>
    <c:plotVisOnly val="1"/>
    <c:dispBlanksAs val="gap"/>
    <c:showDLblsOverMax val="0"/>
  </c:chart>
  <c:spPr>
    <a:noFill/>
    <a:ln>
      <a:noFill/>
    </a:ln>
  </c:spPr>
  <c:txPr>
    <a:bodyPr/>
    <a:lstStyle/>
    <a:p>
      <a:pPr>
        <a:defRPr sz="72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02498192688693"/>
          <c:y val="0.0238791542035651"/>
          <c:w val="0.857191535921533"/>
          <c:h val="0.68025359065202"/>
        </c:manualLayout>
      </c:layout>
      <c:barChart>
        <c:barDir val="col"/>
        <c:grouping val="clustered"/>
        <c:varyColors val="0"/>
        <c:ser>
          <c:idx val="0"/>
          <c:order val="0"/>
          <c:tx>
            <c:strRef>
              <c:f>Sheet1!$B$1</c:f>
              <c:strCache>
                <c:ptCount val="1"/>
                <c:pt idx="0">
                  <c:v>Average</c:v>
                </c:pt>
              </c:strCache>
            </c:strRef>
          </c:tx>
          <c:spPr>
            <a:solidFill>
              <a:srgbClr val="990000"/>
            </a:solidFill>
            <a:ln w="11442">
              <a:noFill/>
            </a:ln>
          </c:spPr>
          <c:invertIfNegative val="0"/>
          <c:dPt>
            <c:idx val="13"/>
            <c:invertIfNegative val="0"/>
            <c:bubble3D val="0"/>
            <c:spPr>
              <a:pattFill prst="pct50">
                <a:fgClr>
                  <a:srgbClr val="990000"/>
                </a:fgClr>
                <a:bgClr>
                  <a:schemeClr val="bg1"/>
                </a:bgClr>
              </a:pattFill>
              <a:ln w="11442">
                <a:noFill/>
              </a:ln>
            </c:spPr>
            <c:extLst xmlns:c16r2="http://schemas.microsoft.com/office/drawing/2015/06/chart">
              <c:ext xmlns:c16="http://schemas.microsoft.com/office/drawing/2014/chart" uri="{C3380CC4-5D6E-409C-BE32-E72D297353CC}">
                <c16:uniqueId val="{0000000F-B1D8-4300-99DE-3C60225774A5}"/>
              </c:ext>
            </c:extLst>
          </c:dPt>
          <c:dPt>
            <c:idx val="15"/>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0-A1E7-472C-A12B-7C79ABEE4250}"/>
              </c:ext>
            </c:extLst>
          </c:dPt>
          <c:dPt>
            <c:idx val="16"/>
            <c:invertIfNegative val="0"/>
            <c:bubble3D val="0"/>
            <c:extLst xmlns:c16r2="http://schemas.microsoft.com/office/drawing/2015/06/chart">
              <c:ext xmlns:c16="http://schemas.microsoft.com/office/drawing/2014/chart" uri="{C3380CC4-5D6E-409C-BE32-E72D297353CC}">
                <c16:uniqueId val="{00000000-7A60-4272-B368-5FCFF6DDBDC7}"/>
              </c:ext>
            </c:extLst>
          </c:dPt>
          <c:dPt>
            <c:idx val="17"/>
            <c:invertIfNegative val="0"/>
            <c:bubble3D val="0"/>
            <c:extLst xmlns:c16r2="http://schemas.microsoft.com/office/drawing/2015/06/chart">
              <c:ext xmlns:c16="http://schemas.microsoft.com/office/drawing/2014/chart" uri="{C3380CC4-5D6E-409C-BE32-E72D297353CC}">
                <c16:uniqueId val="{00000001-7A60-4272-B368-5FCFF6DDBDC7}"/>
              </c:ext>
            </c:extLst>
          </c:dPt>
          <c:dPt>
            <c:idx val="18"/>
            <c:invertIfNegative val="0"/>
            <c:bubble3D val="0"/>
            <c:extLst xmlns:c16r2="http://schemas.microsoft.com/office/drawing/2015/06/chart">
              <c:ext xmlns:c16="http://schemas.microsoft.com/office/drawing/2014/chart" uri="{C3380CC4-5D6E-409C-BE32-E72D297353CC}">
                <c16:uniqueId val="{00000002-7A60-4272-B368-5FCFF6DDBDC7}"/>
              </c:ext>
            </c:extLst>
          </c:dPt>
          <c:dPt>
            <c:idx val="19"/>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3-7A60-4272-B368-5FCFF6DDBDC7}"/>
              </c:ext>
            </c:extLst>
          </c:dPt>
          <c:dPt>
            <c:idx val="20"/>
            <c:invertIfNegative val="0"/>
            <c:bubble3D val="0"/>
            <c:extLst xmlns:c16r2="http://schemas.microsoft.com/office/drawing/2015/06/chart">
              <c:ext xmlns:c16="http://schemas.microsoft.com/office/drawing/2014/chart" uri="{C3380CC4-5D6E-409C-BE32-E72D297353CC}">
                <c16:uniqueId val="{00000004-7A60-4272-B368-5FCFF6DDBDC7}"/>
              </c:ext>
            </c:extLst>
          </c:dPt>
          <c:dPt>
            <c:idx val="21"/>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5-7A60-4272-B368-5FCFF6DDBDC7}"/>
              </c:ext>
            </c:extLst>
          </c:dPt>
          <c:dPt>
            <c:idx val="22"/>
            <c:invertIfNegative val="0"/>
            <c:bubble3D val="0"/>
            <c:extLst xmlns:c16r2="http://schemas.microsoft.com/office/drawing/2015/06/chart">
              <c:ext xmlns:c16="http://schemas.microsoft.com/office/drawing/2014/chart" uri="{C3380CC4-5D6E-409C-BE32-E72D297353CC}">
                <c16:uniqueId val="{00000006-7A60-4272-B368-5FCFF6DDBDC7}"/>
              </c:ext>
            </c:extLst>
          </c:dPt>
          <c:dPt>
            <c:idx val="23"/>
            <c:invertIfNegative val="0"/>
            <c:bubble3D val="0"/>
            <c:extLst xmlns:c16r2="http://schemas.microsoft.com/office/drawing/2015/06/chart">
              <c:ext xmlns:c16="http://schemas.microsoft.com/office/drawing/2014/chart" uri="{C3380CC4-5D6E-409C-BE32-E72D297353CC}">
                <c16:uniqueId val="{0000000B-F0E8-4FDE-AB13-77FCDD4BB40B}"/>
              </c:ext>
            </c:extLst>
          </c:dPt>
          <c:dPt>
            <c:idx val="24"/>
            <c:invertIfNegative val="0"/>
            <c:bubble3D val="0"/>
            <c:extLst xmlns:c16r2="http://schemas.microsoft.com/office/drawing/2015/06/chart">
              <c:ext xmlns:c16="http://schemas.microsoft.com/office/drawing/2014/chart" uri="{C3380CC4-5D6E-409C-BE32-E72D297353CC}">
                <c16:uniqueId val="{00000000-7D92-41A6-B53A-C15E98DB1074}"/>
              </c:ext>
            </c:extLst>
          </c:dPt>
          <c:dPt>
            <c:idx val="25"/>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10-255D-47D4-B413-E5ADC02A14A6}"/>
              </c:ext>
            </c:extLst>
          </c:dPt>
          <c:dLbls>
            <c:numFmt formatCode="#,##0" sourceLinked="0"/>
            <c:spPr>
              <a:noFill/>
              <a:ln w="1144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Serbia</c:v>
                </c:pt>
                <c:pt idx="1">
                  <c:v>Lithuania</c:v>
                </c:pt>
                <c:pt idx="2">
                  <c:v>Poland</c:v>
                </c:pt>
                <c:pt idx="3">
                  <c:v>Portugal</c:v>
                </c:pt>
                <c:pt idx="4">
                  <c:v>Estonia</c:v>
                </c:pt>
                <c:pt idx="5">
                  <c:v>Bulgaria</c:v>
                </c:pt>
                <c:pt idx="6">
                  <c:v>France</c:v>
                </c:pt>
                <c:pt idx="7">
                  <c:v>Slovenia</c:v>
                </c:pt>
                <c:pt idx="8">
                  <c:v>Hungary</c:v>
                </c:pt>
                <c:pt idx="9">
                  <c:v>Croatia</c:v>
                </c:pt>
                <c:pt idx="10">
                  <c:v>Ireland</c:v>
                </c:pt>
                <c:pt idx="11">
                  <c:v>Greece</c:v>
                </c:pt>
                <c:pt idx="12">
                  <c:v>Italy</c:v>
                </c:pt>
                <c:pt idx="13">
                  <c:v>EU26 average*</c:v>
                </c:pt>
                <c:pt idx="14">
                  <c:v>Belgium</c:v>
                </c:pt>
                <c:pt idx="15">
                  <c:v>Norway</c:v>
                </c:pt>
                <c:pt idx="16">
                  <c:v>Iceland</c:v>
                </c:pt>
                <c:pt idx="17">
                  <c:v>Spain</c:v>
                </c:pt>
                <c:pt idx="18">
                  <c:v>Turkey</c:v>
                </c:pt>
                <c:pt idx="19">
                  <c:v>Finland</c:v>
                </c:pt>
                <c:pt idx="20">
                  <c:v>Austria</c:v>
                </c:pt>
                <c:pt idx="21">
                  <c:v>Sweden</c:v>
                </c:pt>
                <c:pt idx="22">
                  <c:v>UK</c:v>
                </c:pt>
                <c:pt idx="23">
                  <c:v>Netherlands</c:v>
                </c:pt>
                <c:pt idx="24">
                  <c:v>Switzerland </c:v>
                </c:pt>
                <c:pt idx="25">
                  <c:v>Denmark</c:v>
                </c:pt>
                <c:pt idx="26">
                  <c:v>Germany</c:v>
                </c:pt>
              </c:strCache>
            </c:strRef>
          </c:cat>
          <c:val>
            <c:numRef>
              <c:f>Sheet1!$B$2:$B$28</c:f>
              <c:numCache>
                <c:formatCode>0</c:formatCode>
                <c:ptCount val="27"/>
                <c:pt idx="0">
                  <c:v>1099.0</c:v>
                </c:pt>
                <c:pt idx="1">
                  <c:v>910.0</c:v>
                </c:pt>
                <c:pt idx="2">
                  <c:v>770.0</c:v>
                </c:pt>
                <c:pt idx="3">
                  <c:v>707.0</c:v>
                </c:pt>
                <c:pt idx="4">
                  <c:v>693.0</c:v>
                </c:pt>
                <c:pt idx="5">
                  <c:v>692.0</c:v>
                </c:pt>
                <c:pt idx="6">
                  <c:v>561.0</c:v>
                </c:pt>
                <c:pt idx="7">
                  <c:v>547.0</c:v>
                </c:pt>
                <c:pt idx="8">
                  <c:v>539.0</c:v>
                </c:pt>
                <c:pt idx="9">
                  <c:v>528.0</c:v>
                </c:pt>
                <c:pt idx="10">
                  <c:v>519.0</c:v>
                </c:pt>
                <c:pt idx="11">
                  <c:v>513.0</c:v>
                </c:pt>
                <c:pt idx="12">
                  <c:v>490.0</c:v>
                </c:pt>
                <c:pt idx="13">
                  <c:v>486.0</c:v>
                </c:pt>
                <c:pt idx="14">
                  <c:v>470.0</c:v>
                </c:pt>
                <c:pt idx="15">
                  <c:v>453.0</c:v>
                </c:pt>
                <c:pt idx="16">
                  <c:v>453.0</c:v>
                </c:pt>
                <c:pt idx="17">
                  <c:v>429.0</c:v>
                </c:pt>
                <c:pt idx="18">
                  <c:v>365.0</c:v>
                </c:pt>
                <c:pt idx="19">
                  <c:v>335.0</c:v>
                </c:pt>
                <c:pt idx="20">
                  <c:v>326.0</c:v>
                </c:pt>
                <c:pt idx="21">
                  <c:v>297.0</c:v>
                </c:pt>
                <c:pt idx="22">
                  <c:v>250.0</c:v>
                </c:pt>
                <c:pt idx="23" formatCode="General">
                  <c:v>250.0</c:v>
                </c:pt>
                <c:pt idx="24" formatCode="General">
                  <c:v>160.0</c:v>
                </c:pt>
                <c:pt idx="25" formatCode="General">
                  <c:v>157.0</c:v>
                </c:pt>
                <c:pt idx="26" formatCode="General">
                  <c:v>123.0</c:v>
                </c:pt>
              </c:numCache>
            </c:numRef>
          </c:val>
          <c:extLst xmlns:c16r2="http://schemas.microsoft.com/office/drawing/2015/06/chart">
            <c:ext xmlns:c16="http://schemas.microsoft.com/office/drawing/2014/chart" uri="{C3380CC4-5D6E-409C-BE32-E72D297353CC}">
              <c16:uniqueId val="{0000000A-7A60-4272-B368-5FCFF6DDBDC7}"/>
            </c:ext>
          </c:extLst>
        </c:ser>
        <c:dLbls>
          <c:showLegendKey val="0"/>
          <c:showVal val="0"/>
          <c:showCatName val="0"/>
          <c:showSerName val="0"/>
          <c:showPercent val="0"/>
          <c:showBubbleSize val="0"/>
        </c:dLbls>
        <c:gapWidth val="150"/>
        <c:axId val="2101244792"/>
        <c:axId val="2101248168"/>
      </c:barChart>
      <c:catAx>
        <c:axId val="2101244792"/>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101248168"/>
        <c:crosses val="autoZero"/>
        <c:auto val="1"/>
        <c:lblAlgn val="ctr"/>
        <c:lblOffset val="100"/>
        <c:noMultiLvlLbl val="0"/>
      </c:catAx>
      <c:valAx>
        <c:axId val="2101248168"/>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a:t>Average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101244792"/>
        <c:crosses val="autoZero"/>
        <c:crossBetween val="between"/>
      </c:valAx>
      <c:spPr>
        <a:noFill/>
        <a:ln w="11444">
          <a:noFill/>
        </a:ln>
      </c:spPr>
    </c:plotArea>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833385436001641"/>
          <c:y val="0.0294476844042013"/>
          <c:w val="0.830985273858798"/>
          <c:h val="0.692626103643829"/>
        </c:manualLayout>
      </c:layout>
      <c:barChart>
        <c:barDir val="col"/>
        <c:grouping val="clustered"/>
        <c:varyColors val="0"/>
        <c:ser>
          <c:idx val="0"/>
          <c:order val="0"/>
          <c:tx>
            <c:strRef>
              <c:f>Sheet1!$B$1</c:f>
              <c:strCache>
                <c:ptCount val="1"/>
                <c:pt idx="0">
                  <c:v># of Products with accessibility date</c:v>
                </c:pt>
              </c:strCache>
            </c:strRef>
          </c:tx>
          <c:spPr>
            <a:solidFill>
              <a:srgbClr val="D9D9D9"/>
            </a:solidFill>
            <a:ln w="12633">
              <a:noFill/>
            </a:ln>
          </c:spPr>
          <c:invertIfNegative val="0"/>
          <c:cat>
            <c:strRef>
              <c:f>Sheet1!$A$2:$A$27</c:f>
              <c:strCache>
                <c:ptCount val="26"/>
                <c:pt idx="0">
                  <c:v>Serbia</c:v>
                </c:pt>
                <c:pt idx="1">
                  <c:v>Lithuania</c:v>
                </c:pt>
                <c:pt idx="2">
                  <c:v>Poland</c:v>
                </c:pt>
                <c:pt idx="3">
                  <c:v>Portugal</c:v>
                </c:pt>
                <c:pt idx="4">
                  <c:v>Estonia</c:v>
                </c:pt>
                <c:pt idx="5">
                  <c:v>Bulgaria</c:v>
                </c:pt>
                <c:pt idx="6">
                  <c:v>France</c:v>
                </c:pt>
                <c:pt idx="7">
                  <c:v>Slovenia</c:v>
                </c:pt>
                <c:pt idx="8">
                  <c:v>Hungary</c:v>
                </c:pt>
                <c:pt idx="9">
                  <c:v>Croatia</c:v>
                </c:pt>
                <c:pt idx="10">
                  <c:v>Ireland</c:v>
                </c:pt>
                <c:pt idx="11">
                  <c:v>Greece</c:v>
                </c:pt>
                <c:pt idx="12">
                  <c:v>Italy</c:v>
                </c:pt>
                <c:pt idx="13">
                  <c:v>Belgium</c:v>
                </c:pt>
                <c:pt idx="14">
                  <c:v>Norway</c:v>
                </c:pt>
                <c:pt idx="15">
                  <c:v>Iceland</c:v>
                </c:pt>
                <c:pt idx="16">
                  <c:v>Spain</c:v>
                </c:pt>
                <c:pt idx="17">
                  <c:v>Turkey</c:v>
                </c:pt>
                <c:pt idx="18">
                  <c:v>Finland</c:v>
                </c:pt>
                <c:pt idx="19">
                  <c:v>Austria</c:v>
                </c:pt>
                <c:pt idx="20">
                  <c:v>Sweden</c:v>
                </c:pt>
                <c:pt idx="21">
                  <c:v>UK</c:v>
                </c:pt>
                <c:pt idx="22">
                  <c:v>Netherlands</c:v>
                </c:pt>
                <c:pt idx="23">
                  <c:v>Switzerland</c:v>
                </c:pt>
                <c:pt idx="24">
                  <c:v>Denmark</c:v>
                </c:pt>
                <c:pt idx="25">
                  <c:v>Germany</c:v>
                </c:pt>
              </c:strCache>
            </c:strRef>
          </c:cat>
          <c:val>
            <c:numRef>
              <c:f>Sheet1!$B$2:$B$27</c:f>
              <c:numCache>
                <c:formatCode>0</c:formatCode>
                <c:ptCount val="26"/>
                <c:pt idx="0">
                  <c:v>11.0</c:v>
                </c:pt>
                <c:pt idx="1">
                  <c:v>25.0</c:v>
                </c:pt>
                <c:pt idx="2">
                  <c:v>28.0</c:v>
                </c:pt>
                <c:pt idx="3">
                  <c:v>61.0</c:v>
                </c:pt>
                <c:pt idx="4">
                  <c:v>42.0</c:v>
                </c:pt>
                <c:pt idx="5">
                  <c:v>40.0</c:v>
                </c:pt>
                <c:pt idx="6">
                  <c:v>72.0</c:v>
                </c:pt>
                <c:pt idx="7">
                  <c:v>78.0</c:v>
                </c:pt>
                <c:pt idx="8">
                  <c:v>41.0</c:v>
                </c:pt>
                <c:pt idx="9">
                  <c:v>20.0</c:v>
                </c:pt>
                <c:pt idx="10">
                  <c:v>73.0</c:v>
                </c:pt>
                <c:pt idx="11">
                  <c:v>85.0</c:v>
                </c:pt>
                <c:pt idx="12">
                  <c:v>109.0</c:v>
                </c:pt>
                <c:pt idx="13">
                  <c:v>79.0</c:v>
                </c:pt>
                <c:pt idx="14">
                  <c:v>30.0</c:v>
                </c:pt>
                <c:pt idx="15">
                  <c:v>56.0</c:v>
                </c:pt>
                <c:pt idx="16">
                  <c:v>91.0</c:v>
                </c:pt>
                <c:pt idx="17">
                  <c:v>21.0</c:v>
                </c:pt>
                <c:pt idx="18">
                  <c:v>84.0</c:v>
                </c:pt>
                <c:pt idx="19">
                  <c:v>113.0</c:v>
                </c:pt>
                <c:pt idx="20">
                  <c:v>92.0</c:v>
                </c:pt>
                <c:pt idx="21">
                  <c:v>116.0</c:v>
                </c:pt>
                <c:pt idx="22">
                  <c:v>103.0</c:v>
                </c:pt>
                <c:pt idx="23">
                  <c:v>80.0</c:v>
                </c:pt>
                <c:pt idx="24">
                  <c:v>110.0</c:v>
                </c:pt>
                <c:pt idx="25">
                  <c:v>108.0</c:v>
                </c:pt>
              </c:numCache>
            </c:numRef>
          </c:val>
          <c:extLst xmlns:c16r2="http://schemas.microsoft.com/office/drawing/2015/06/chart">
            <c:ext xmlns:c16="http://schemas.microsoft.com/office/drawing/2014/chart" uri="{C3380CC4-5D6E-409C-BE32-E72D297353CC}">
              <c16:uniqueId val="{00000000-10BE-4314-831F-BB73894EFF12}"/>
            </c:ext>
          </c:extLst>
        </c:ser>
        <c:dLbls>
          <c:showLegendKey val="0"/>
          <c:showVal val="0"/>
          <c:showCatName val="0"/>
          <c:showSerName val="0"/>
          <c:showPercent val="0"/>
          <c:showBubbleSize val="0"/>
        </c:dLbls>
        <c:gapWidth val="150"/>
        <c:axId val="2102795272"/>
        <c:axId val="2122255960"/>
      </c:barChart>
      <c:stockChart>
        <c:ser>
          <c:idx val="1"/>
          <c:order val="1"/>
          <c:tx>
            <c:strRef>
              <c:f>Sheet1!$C$1</c:f>
              <c:strCache>
                <c:ptCount val="1"/>
                <c:pt idx="0">
                  <c:v>Maximum delay</c:v>
                </c:pt>
              </c:strCache>
            </c:strRef>
          </c:tx>
          <c:spPr>
            <a:ln w="15791">
              <a:noFill/>
            </a:ln>
          </c:spPr>
          <c:marker>
            <c:symbol val="dash"/>
            <c:size val="5"/>
            <c:spPr>
              <a:solidFill>
                <a:srgbClr val="800000"/>
              </a:solidFill>
              <a:ln w="3158">
                <a:noFill/>
              </a:ln>
            </c:spPr>
          </c:marker>
          <c:errBars>
            <c:errDir val="y"/>
            <c:errBarType val="both"/>
            <c:errValType val="fixedVal"/>
            <c:noEndCap val="1"/>
            <c:val val="10.0"/>
            <c:spPr>
              <a:ln w="1579">
                <a:solidFill>
                  <a:srgbClr val="000000"/>
                </a:solidFill>
                <a:prstDash val="solid"/>
              </a:ln>
            </c:spPr>
          </c:errBars>
          <c:cat>
            <c:strRef>
              <c:f>Sheet1!$A$2:$A$27</c:f>
              <c:strCache>
                <c:ptCount val="26"/>
                <c:pt idx="0">
                  <c:v>Serbia</c:v>
                </c:pt>
                <c:pt idx="1">
                  <c:v>Lithuania</c:v>
                </c:pt>
                <c:pt idx="2">
                  <c:v>Poland</c:v>
                </c:pt>
                <c:pt idx="3">
                  <c:v>Portugal</c:v>
                </c:pt>
                <c:pt idx="4">
                  <c:v>Estonia</c:v>
                </c:pt>
                <c:pt idx="5">
                  <c:v>Bulgaria</c:v>
                </c:pt>
                <c:pt idx="6">
                  <c:v>France</c:v>
                </c:pt>
                <c:pt idx="7">
                  <c:v>Slovenia</c:v>
                </c:pt>
                <c:pt idx="8">
                  <c:v>Hungary</c:v>
                </c:pt>
                <c:pt idx="9">
                  <c:v>Croatia</c:v>
                </c:pt>
                <c:pt idx="10">
                  <c:v>Ireland</c:v>
                </c:pt>
                <c:pt idx="11">
                  <c:v>Greece</c:v>
                </c:pt>
                <c:pt idx="12">
                  <c:v>Italy</c:v>
                </c:pt>
                <c:pt idx="13">
                  <c:v>Belgium</c:v>
                </c:pt>
                <c:pt idx="14">
                  <c:v>Norway</c:v>
                </c:pt>
                <c:pt idx="15">
                  <c:v>Iceland</c:v>
                </c:pt>
                <c:pt idx="16">
                  <c:v>Spain</c:v>
                </c:pt>
                <c:pt idx="17">
                  <c:v>Turkey</c:v>
                </c:pt>
                <c:pt idx="18">
                  <c:v>Finland</c:v>
                </c:pt>
                <c:pt idx="19">
                  <c:v>Austria</c:v>
                </c:pt>
                <c:pt idx="20">
                  <c:v>Sweden</c:v>
                </c:pt>
                <c:pt idx="21">
                  <c:v>UK</c:v>
                </c:pt>
                <c:pt idx="22">
                  <c:v>Netherlands</c:v>
                </c:pt>
                <c:pt idx="23">
                  <c:v>Switzerland</c:v>
                </c:pt>
                <c:pt idx="24">
                  <c:v>Denmark</c:v>
                </c:pt>
                <c:pt idx="25">
                  <c:v>Germany</c:v>
                </c:pt>
              </c:strCache>
            </c:strRef>
          </c:cat>
          <c:val>
            <c:numRef>
              <c:f>Sheet1!$C$2:$C$27</c:f>
              <c:numCache>
                <c:formatCode>0</c:formatCode>
                <c:ptCount val="26"/>
                <c:pt idx="0">
                  <c:v>1471.0</c:v>
                </c:pt>
                <c:pt idx="1">
                  <c:v>1749.0</c:v>
                </c:pt>
                <c:pt idx="2">
                  <c:v>1386.0</c:v>
                </c:pt>
                <c:pt idx="3">
                  <c:v>1370.0</c:v>
                </c:pt>
                <c:pt idx="4">
                  <c:v>1502.0</c:v>
                </c:pt>
                <c:pt idx="5">
                  <c:v>1349.0</c:v>
                </c:pt>
                <c:pt idx="6">
                  <c:v>1135.0</c:v>
                </c:pt>
                <c:pt idx="7">
                  <c:v>1596.0</c:v>
                </c:pt>
                <c:pt idx="8">
                  <c:v>1607.0</c:v>
                </c:pt>
                <c:pt idx="9">
                  <c:v>1224.0</c:v>
                </c:pt>
                <c:pt idx="10">
                  <c:v>1464.0</c:v>
                </c:pt>
                <c:pt idx="11">
                  <c:v>1332.0</c:v>
                </c:pt>
                <c:pt idx="12">
                  <c:v>1349.0</c:v>
                </c:pt>
                <c:pt idx="13">
                  <c:v>1444.0</c:v>
                </c:pt>
                <c:pt idx="14">
                  <c:v>1209.0</c:v>
                </c:pt>
                <c:pt idx="15">
                  <c:v>1283.0</c:v>
                </c:pt>
                <c:pt idx="16">
                  <c:v>1464.0</c:v>
                </c:pt>
                <c:pt idx="17">
                  <c:v>1096.0</c:v>
                </c:pt>
                <c:pt idx="18">
                  <c:v>1312.0</c:v>
                </c:pt>
                <c:pt idx="19">
                  <c:v>1470.0</c:v>
                </c:pt>
                <c:pt idx="20">
                  <c:v>1092.0</c:v>
                </c:pt>
                <c:pt idx="21">
                  <c:v>1349.0</c:v>
                </c:pt>
                <c:pt idx="22">
                  <c:v>1259.0</c:v>
                </c:pt>
                <c:pt idx="23" formatCode="General">
                  <c:v>1097.0</c:v>
                </c:pt>
                <c:pt idx="24">
                  <c:v>942.0</c:v>
                </c:pt>
                <c:pt idx="25">
                  <c:v>1012.0</c:v>
                </c:pt>
              </c:numCache>
            </c:numRef>
          </c:val>
          <c:smooth val="0"/>
          <c:extLst xmlns:c16r2="http://schemas.microsoft.com/office/drawing/2015/06/chart">
            <c:ext xmlns:c16="http://schemas.microsoft.com/office/drawing/2014/chart" uri="{C3380CC4-5D6E-409C-BE32-E72D297353CC}">
              <c16:uniqueId val="{00000001-10BE-4314-831F-BB73894EFF12}"/>
            </c:ext>
          </c:extLst>
        </c:ser>
        <c:ser>
          <c:idx val="2"/>
          <c:order val="2"/>
          <c:tx>
            <c:strRef>
              <c:f>Sheet1!$D$1</c:f>
              <c:strCache>
                <c:ptCount val="1"/>
                <c:pt idx="0">
                  <c:v>Minimum delay</c:v>
                </c:pt>
              </c:strCache>
            </c:strRef>
          </c:tx>
          <c:spPr>
            <a:ln w="15791">
              <a:noFill/>
            </a:ln>
          </c:spPr>
          <c:marker>
            <c:symbol val="dash"/>
            <c:size val="5"/>
            <c:spPr>
              <a:solidFill>
                <a:srgbClr val="800000"/>
              </a:solidFill>
              <a:ln w="3158">
                <a:noFill/>
              </a:ln>
            </c:spPr>
          </c:marker>
          <c:cat>
            <c:strRef>
              <c:f>Sheet1!$A$2:$A$27</c:f>
              <c:strCache>
                <c:ptCount val="26"/>
                <c:pt idx="0">
                  <c:v>Serbia</c:v>
                </c:pt>
                <c:pt idx="1">
                  <c:v>Lithuania</c:v>
                </c:pt>
                <c:pt idx="2">
                  <c:v>Poland</c:v>
                </c:pt>
                <c:pt idx="3">
                  <c:v>Portugal</c:v>
                </c:pt>
                <c:pt idx="4">
                  <c:v>Estonia</c:v>
                </c:pt>
                <c:pt idx="5">
                  <c:v>Bulgaria</c:v>
                </c:pt>
                <c:pt idx="6">
                  <c:v>France</c:v>
                </c:pt>
                <c:pt idx="7">
                  <c:v>Slovenia</c:v>
                </c:pt>
                <c:pt idx="8">
                  <c:v>Hungary</c:v>
                </c:pt>
                <c:pt idx="9">
                  <c:v>Croatia</c:v>
                </c:pt>
                <c:pt idx="10">
                  <c:v>Ireland</c:v>
                </c:pt>
                <c:pt idx="11">
                  <c:v>Greece</c:v>
                </c:pt>
                <c:pt idx="12">
                  <c:v>Italy</c:v>
                </c:pt>
                <c:pt idx="13">
                  <c:v>Belgium</c:v>
                </c:pt>
                <c:pt idx="14">
                  <c:v>Norway</c:v>
                </c:pt>
                <c:pt idx="15">
                  <c:v>Iceland</c:v>
                </c:pt>
                <c:pt idx="16">
                  <c:v>Spain</c:v>
                </c:pt>
                <c:pt idx="17">
                  <c:v>Turkey</c:v>
                </c:pt>
                <c:pt idx="18">
                  <c:v>Finland</c:v>
                </c:pt>
                <c:pt idx="19">
                  <c:v>Austria</c:v>
                </c:pt>
                <c:pt idx="20">
                  <c:v>Sweden</c:v>
                </c:pt>
                <c:pt idx="21">
                  <c:v>UK</c:v>
                </c:pt>
                <c:pt idx="22">
                  <c:v>Netherlands</c:v>
                </c:pt>
                <c:pt idx="23">
                  <c:v>Switzerland</c:v>
                </c:pt>
                <c:pt idx="24">
                  <c:v>Denmark</c:v>
                </c:pt>
                <c:pt idx="25">
                  <c:v>Germany</c:v>
                </c:pt>
              </c:strCache>
            </c:strRef>
          </c:cat>
          <c:val>
            <c:numRef>
              <c:f>Sheet1!$D$2:$D$27</c:f>
              <c:numCache>
                <c:formatCode>0</c:formatCode>
                <c:ptCount val="26"/>
                <c:pt idx="0">
                  <c:v>519.0</c:v>
                </c:pt>
                <c:pt idx="1">
                  <c:v>256.0</c:v>
                </c:pt>
                <c:pt idx="2">
                  <c:v>167.0</c:v>
                </c:pt>
                <c:pt idx="3">
                  <c:v>65.0</c:v>
                </c:pt>
                <c:pt idx="4">
                  <c:v>76.0</c:v>
                </c:pt>
                <c:pt idx="5">
                  <c:v>163.0</c:v>
                </c:pt>
                <c:pt idx="6">
                  <c:v>168.0</c:v>
                </c:pt>
                <c:pt idx="7">
                  <c:v>84.0</c:v>
                </c:pt>
                <c:pt idx="8">
                  <c:v>34.0</c:v>
                </c:pt>
                <c:pt idx="9">
                  <c:v>192.0</c:v>
                </c:pt>
                <c:pt idx="10">
                  <c:v>0.0</c:v>
                </c:pt>
                <c:pt idx="11">
                  <c:v>88.0</c:v>
                </c:pt>
                <c:pt idx="12">
                  <c:v>113.0</c:v>
                </c:pt>
                <c:pt idx="13">
                  <c:v>163.0</c:v>
                </c:pt>
                <c:pt idx="14">
                  <c:v>75.0</c:v>
                </c:pt>
                <c:pt idx="15">
                  <c:v>72.0</c:v>
                </c:pt>
                <c:pt idx="16">
                  <c:v>41.0</c:v>
                </c:pt>
                <c:pt idx="17">
                  <c:v>93.0</c:v>
                </c:pt>
                <c:pt idx="18">
                  <c:v>0.0</c:v>
                </c:pt>
                <c:pt idx="19">
                  <c:v>34.0</c:v>
                </c:pt>
                <c:pt idx="20">
                  <c:v>14.0</c:v>
                </c:pt>
                <c:pt idx="21">
                  <c:v>0.0</c:v>
                </c:pt>
                <c:pt idx="22">
                  <c:v>37.0</c:v>
                </c:pt>
                <c:pt idx="23">
                  <c:v>18.0</c:v>
                </c:pt>
                <c:pt idx="24">
                  <c:v>21.0</c:v>
                </c:pt>
                <c:pt idx="25">
                  <c:v>6.0</c:v>
                </c:pt>
              </c:numCache>
            </c:numRef>
          </c:val>
          <c:smooth val="0"/>
          <c:extLst xmlns:c16r2="http://schemas.microsoft.com/office/drawing/2015/06/chart">
            <c:ext xmlns:c16="http://schemas.microsoft.com/office/drawing/2014/chart" uri="{C3380CC4-5D6E-409C-BE32-E72D297353CC}">
              <c16:uniqueId val="{00000002-10BE-4314-831F-BB73894EFF12}"/>
            </c:ext>
          </c:extLst>
        </c:ser>
        <c:ser>
          <c:idx val="3"/>
          <c:order val="3"/>
          <c:tx>
            <c:strRef>
              <c:f>Sheet1!$E$1</c:f>
              <c:strCache>
                <c:ptCount val="1"/>
                <c:pt idx="0">
                  <c:v>Average</c:v>
                </c:pt>
              </c:strCache>
            </c:strRef>
          </c:tx>
          <c:spPr>
            <a:ln w="15791">
              <a:noFill/>
            </a:ln>
          </c:spPr>
          <c:marker>
            <c:symbol val="circle"/>
            <c:size val="2"/>
            <c:spPr>
              <a:solidFill>
                <a:srgbClr val="800000"/>
              </a:solidFill>
              <a:ln>
                <a:solidFill>
                  <a:srgbClr val="900000"/>
                </a:solidFill>
                <a:prstDash val="solid"/>
              </a:ln>
            </c:spPr>
          </c:marker>
          <c:dPt>
            <c:idx val="15"/>
            <c:bubble3D val="0"/>
            <c:extLst xmlns:c16r2="http://schemas.microsoft.com/office/drawing/2015/06/chart">
              <c:ext xmlns:c16="http://schemas.microsoft.com/office/drawing/2014/chart" uri="{C3380CC4-5D6E-409C-BE32-E72D297353CC}">
                <c16:uniqueId val="{00000000-99DA-476E-854C-12BD69BC846A}"/>
              </c:ext>
            </c:extLst>
          </c:dPt>
          <c:dPt>
            <c:idx val="17"/>
            <c:marker>
              <c:spPr>
                <a:solidFill>
                  <a:srgbClr val="9ACA3C"/>
                </a:solidFill>
                <a:ln>
                  <a:solidFill>
                    <a:srgbClr val="900000"/>
                  </a:solidFill>
                  <a:prstDash val="solid"/>
                </a:ln>
              </c:spPr>
            </c:marker>
            <c:bubble3D val="0"/>
            <c:extLst xmlns:c16r2="http://schemas.microsoft.com/office/drawing/2015/06/chart">
              <c:ext xmlns:c16="http://schemas.microsoft.com/office/drawing/2014/chart" uri="{C3380CC4-5D6E-409C-BE32-E72D297353CC}">
                <c16:uniqueId val="{00000001-99DA-476E-854C-12BD69BC846A}"/>
              </c:ext>
            </c:extLst>
          </c:dPt>
          <c:dPt>
            <c:idx val="18"/>
            <c:marker>
              <c:spPr>
                <a:solidFill>
                  <a:srgbClr val="9ACA3C"/>
                </a:solidFill>
                <a:ln>
                  <a:solidFill>
                    <a:srgbClr val="900000"/>
                  </a:solidFill>
                  <a:prstDash val="solid"/>
                </a:ln>
              </c:spPr>
            </c:marker>
            <c:bubble3D val="0"/>
            <c:extLst xmlns:c16r2="http://schemas.microsoft.com/office/drawing/2015/06/chart">
              <c:ext xmlns:c16="http://schemas.microsoft.com/office/drawing/2014/chart" uri="{C3380CC4-5D6E-409C-BE32-E72D297353CC}">
                <c16:uniqueId val="{00000006-10BE-4314-831F-BB73894EFF12}"/>
              </c:ext>
            </c:extLst>
          </c:dPt>
          <c:dPt>
            <c:idx val="19"/>
            <c:marker>
              <c:spPr>
                <a:solidFill>
                  <a:srgbClr val="9ACA3C"/>
                </a:solidFill>
                <a:ln>
                  <a:solidFill>
                    <a:srgbClr val="900000"/>
                  </a:solidFill>
                  <a:prstDash val="solid"/>
                </a:ln>
              </c:spPr>
            </c:marker>
            <c:bubble3D val="0"/>
            <c:extLst xmlns:c16r2="http://schemas.microsoft.com/office/drawing/2015/06/chart">
              <c:ext xmlns:c16="http://schemas.microsoft.com/office/drawing/2014/chart" uri="{C3380CC4-5D6E-409C-BE32-E72D297353CC}">
                <c16:uniqueId val="{00000008-10BE-4314-831F-BB73894EFF12}"/>
              </c:ext>
            </c:extLst>
          </c:dPt>
          <c:dPt>
            <c:idx val="20"/>
            <c:bubble3D val="0"/>
            <c:extLst xmlns:c16r2="http://schemas.microsoft.com/office/drawing/2015/06/chart">
              <c:ext xmlns:c16="http://schemas.microsoft.com/office/drawing/2014/chart" uri="{C3380CC4-5D6E-409C-BE32-E72D297353CC}">
                <c16:uniqueId val="{0000000A-10BE-4314-831F-BB73894EFF12}"/>
              </c:ext>
            </c:extLst>
          </c:dPt>
          <c:dPt>
            <c:idx val="21"/>
            <c:bubble3D val="0"/>
            <c:extLst xmlns:c16r2="http://schemas.microsoft.com/office/drawing/2015/06/chart">
              <c:ext xmlns:c16="http://schemas.microsoft.com/office/drawing/2014/chart" uri="{C3380CC4-5D6E-409C-BE32-E72D297353CC}">
                <c16:uniqueId val="{0000000C-10BE-4314-831F-BB73894EFF12}"/>
              </c:ext>
            </c:extLst>
          </c:dPt>
          <c:dLbls>
            <c:spPr>
              <a:noFill/>
              <a:ln w="12633">
                <a:noFill/>
              </a:ln>
            </c:sp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Sheet1!$A$2:$A$27</c:f>
              <c:strCache>
                <c:ptCount val="26"/>
                <c:pt idx="0">
                  <c:v>Serbia</c:v>
                </c:pt>
                <c:pt idx="1">
                  <c:v>Lithuania</c:v>
                </c:pt>
                <c:pt idx="2">
                  <c:v>Poland</c:v>
                </c:pt>
                <c:pt idx="3">
                  <c:v>Portugal</c:v>
                </c:pt>
                <c:pt idx="4">
                  <c:v>Estonia</c:v>
                </c:pt>
                <c:pt idx="5">
                  <c:v>Bulgaria</c:v>
                </c:pt>
                <c:pt idx="6">
                  <c:v>France</c:v>
                </c:pt>
                <c:pt idx="7">
                  <c:v>Slovenia</c:v>
                </c:pt>
                <c:pt idx="8">
                  <c:v>Hungary</c:v>
                </c:pt>
                <c:pt idx="9">
                  <c:v>Croatia</c:v>
                </c:pt>
                <c:pt idx="10">
                  <c:v>Ireland</c:v>
                </c:pt>
                <c:pt idx="11">
                  <c:v>Greece</c:v>
                </c:pt>
                <c:pt idx="12">
                  <c:v>Italy</c:v>
                </c:pt>
                <c:pt idx="13">
                  <c:v>Belgium</c:v>
                </c:pt>
                <c:pt idx="14">
                  <c:v>Norway</c:v>
                </c:pt>
                <c:pt idx="15">
                  <c:v>Iceland</c:v>
                </c:pt>
                <c:pt idx="16">
                  <c:v>Spain</c:v>
                </c:pt>
                <c:pt idx="17">
                  <c:v>Turkey</c:v>
                </c:pt>
                <c:pt idx="18">
                  <c:v>Finland</c:v>
                </c:pt>
                <c:pt idx="19">
                  <c:v>Austria</c:v>
                </c:pt>
                <c:pt idx="20">
                  <c:v>Sweden</c:v>
                </c:pt>
                <c:pt idx="21">
                  <c:v>UK</c:v>
                </c:pt>
                <c:pt idx="22">
                  <c:v>Netherlands</c:v>
                </c:pt>
                <c:pt idx="23">
                  <c:v>Switzerland</c:v>
                </c:pt>
                <c:pt idx="24">
                  <c:v>Denmark</c:v>
                </c:pt>
                <c:pt idx="25">
                  <c:v>Germany</c:v>
                </c:pt>
              </c:strCache>
            </c:strRef>
          </c:cat>
          <c:val>
            <c:numRef>
              <c:f>Sheet1!$E$2:$E$27</c:f>
              <c:numCache>
                <c:formatCode>0</c:formatCode>
                <c:ptCount val="26"/>
                <c:pt idx="0">
                  <c:v>1099.0</c:v>
                </c:pt>
                <c:pt idx="1">
                  <c:v>910.0</c:v>
                </c:pt>
                <c:pt idx="2">
                  <c:v>770.0</c:v>
                </c:pt>
                <c:pt idx="3">
                  <c:v>707.0</c:v>
                </c:pt>
                <c:pt idx="4">
                  <c:v>693.0</c:v>
                </c:pt>
                <c:pt idx="5">
                  <c:v>692.0</c:v>
                </c:pt>
                <c:pt idx="6">
                  <c:v>561.0</c:v>
                </c:pt>
                <c:pt idx="7">
                  <c:v>547.0</c:v>
                </c:pt>
                <c:pt idx="8">
                  <c:v>539.0</c:v>
                </c:pt>
                <c:pt idx="9">
                  <c:v>528.0</c:v>
                </c:pt>
                <c:pt idx="10">
                  <c:v>519.0</c:v>
                </c:pt>
                <c:pt idx="11">
                  <c:v>513.0</c:v>
                </c:pt>
                <c:pt idx="12">
                  <c:v>490.0</c:v>
                </c:pt>
                <c:pt idx="13">
                  <c:v>470.0</c:v>
                </c:pt>
                <c:pt idx="14">
                  <c:v>453.0</c:v>
                </c:pt>
                <c:pt idx="15">
                  <c:v>453.0</c:v>
                </c:pt>
                <c:pt idx="16">
                  <c:v>429.0</c:v>
                </c:pt>
                <c:pt idx="17">
                  <c:v>365.0</c:v>
                </c:pt>
                <c:pt idx="18">
                  <c:v>335.0</c:v>
                </c:pt>
                <c:pt idx="19">
                  <c:v>326.0</c:v>
                </c:pt>
                <c:pt idx="20">
                  <c:v>297.0</c:v>
                </c:pt>
                <c:pt idx="21">
                  <c:v>250.0</c:v>
                </c:pt>
                <c:pt idx="22">
                  <c:v>250.0</c:v>
                </c:pt>
                <c:pt idx="23">
                  <c:v>160.0</c:v>
                </c:pt>
                <c:pt idx="24">
                  <c:v>157.0</c:v>
                </c:pt>
                <c:pt idx="25">
                  <c:v>123.0</c:v>
                </c:pt>
              </c:numCache>
            </c:numRef>
          </c:val>
          <c:smooth val="0"/>
          <c:extLst xmlns:c16r2="http://schemas.microsoft.com/office/drawing/2015/06/chart">
            <c:ext xmlns:c16="http://schemas.microsoft.com/office/drawing/2014/chart" uri="{C3380CC4-5D6E-409C-BE32-E72D297353CC}">
              <c16:uniqueId val="{00000011-10BE-4314-831F-BB73894EFF12}"/>
            </c:ext>
          </c:extLst>
        </c:ser>
        <c:dLbls>
          <c:showLegendKey val="0"/>
          <c:showVal val="0"/>
          <c:showCatName val="0"/>
          <c:showSerName val="0"/>
          <c:showPercent val="0"/>
          <c:showBubbleSize val="0"/>
        </c:dLbls>
        <c:hiLowLines>
          <c:spPr>
            <a:ln w="1579">
              <a:solidFill>
                <a:srgbClr val="000000"/>
              </a:solidFill>
              <a:prstDash val="solid"/>
            </a:ln>
          </c:spPr>
        </c:hiLowLines>
        <c:axId val="2121479224"/>
        <c:axId val="2104105720"/>
      </c:stockChart>
      <c:catAx>
        <c:axId val="2102795272"/>
        <c:scaling>
          <c:orientation val="minMax"/>
        </c:scaling>
        <c:delete val="0"/>
        <c:axPos val="b"/>
        <c:numFmt formatCode="General" sourceLinked="1"/>
        <c:majorTickMark val="out"/>
        <c:minorTickMark val="none"/>
        <c:tickLblPos val="nextTo"/>
        <c:spPr>
          <a:ln w="1579">
            <a:solidFill>
              <a:srgbClr val="808080"/>
            </a:solidFill>
            <a:prstDash val="solid"/>
          </a:ln>
        </c:spPr>
        <c:txPr>
          <a:bodyPr/>
          <a:lstStyle/>
          <a:p>
            <a:pPr>
              <a:defRPr sz="1050">
                <a:solidFill>
                  <a:srgbClr val="7F7F7F"/>
                </a:solidFill>
              </a:defRPr>
            </a:pPr>
            <a:endParaRPr lang="en-US"/>
          </a:p>
        </c:txPr>
        <c:crossAx val="2122255960"/>
        <c:crosses val="autoZero"/>
        <c:auto val="1"/>
        <c:lblAlgn val="ctr"/>
        <c:lblOffset val="100"/>
        <c:noMultiLvlLbl val="0"/>
      </c:catAx>
      <c:valAx>
        <c:axId val="2122255960"/>
        <c:scaling>
          <c:orientation val="minMax"/>
        </c:scaling>
        <c:delete val="0"/>
        <c:axPos val="l"/>
        <c:title>
          <c:tx>
            <c:rich>
              <a:bodyPr/>
              <a:lstStyle/>
              <a:p>
                <a:pPr>
                  <a:defRPr sz="1091" b="1" i="0" u="none" strike="noStrike" baseline="0">
                    <a:solidFill>
                      <a:srgbClr val="808080"/>
                    </a:solidFill>
                    <a:latin typeface="Calibri"/>
                    <a:ea typeface="Calibri"/>
                    <a:cs typeface="Calibri"/>
                  </a:defRPr>
                </a:pPr>
                <a:r>
                  <a:rPr lang="en-GB"/>
                  <a:t>No. of products in sample</a:t>
                </a:r>
              </a:p>
            </c:rich>
          </c:tx>
          <c:layout/>
          <c:overlay val="0"/>
          <c:spPr>
            <a:noFill/>
            <a:ln w="12633">
              <a:noFill/>
            </a:ln>
          </c:spPr>
        </c:title>
        <c:numFmt formatCode="0" sourceLinked="1"/>
        <c:majorTickMark val="out"/>
        <c:minorTickMark val="none"/>
        <c:tickLblPos val="nextTo"/>
        <c:spPr>
          <a:ln w="1579">
            <a:solidFill>
              <a:srgbClr val="808080"/>
            </a:solidFill>
            <a:prstDash val="solid"/>
          </a:ln>
        </c:spPr>
        <c:txPr>
          <a:bodyPr/>
          <a:lstStyle/>
          <a:p>
            <a:pPr>
              <a:defRPr sz="1094">
                <a:solidFill>
                  <a:srgbClr val="7F7F7F"/>
                </a:solidFill>
              </a:defRPr>
            </a:pPr>
            <a:endParaRPr lang="en-US"/>
          </a:p>
        </c:txPr>
        <c:crossAx val="2102795272"/>
        <c:crosses val="autoZero"/>
        <c:crossBetween val="between"/>
      </c:valAx>
      <c:catAx>
        <c:axId val="2121479224"/>
        <c:scaling>
          <c:orientation val="minMax"/>
        </c:scaling>
        <c:delete val="1"/>
        <c:axPos val="b"/>
        <c:numFmt formatCode="General" sourceLinked="1"/>
        <c:majorTickMark val="out"/>
        <c:minorTickMark val="none"/>
        <c:tickLblPos val="nextTo"/>
        <c:crossAx val="2104105720"/>
        <c:crosses val="autoZero"/>
        <c:auto val="1"/>
        <c:lblAlgn val="ctr"/>
        <c:lblOffset val="100"/>
        <c:noMultiLvlLbl val="0"/>
      </c:catAx>
      <c:valAx>
        <c:axId val="2104105720"/>
        <c:scaling>
          <c:orientation val="minMax"/>
        </c:scaling>
        <c:delete val="0"/>
        <c:axPos val="r"/>
        <c:title>
          <c:tx>
            <c:rich>
              <a:bodyPr rot="-5400000" vert="horz"/>
              <a:lstStyle/>
              <a:p>
                <a:pPr>
                  <a:defRPr/>
                </a:pPr>
                <a:r>
                  <a:rPr lang="en-US" sz="1094" dirty="0">
                    <a:solidFill>
                      <a:srgbClr val="7F7F7F"/>
                    </a:solidFill>
                  </a:rPr>
                  <a:t>Delay</a:t>
                </a:r>
                <a:r>
                  <a:rPr lang="en-US" sz="1094" baseline="0" dirty="0">
                    <a:solidFill>
                      <a:srgbClr val="7F7F7F"/>
                    </a:solidFill>
                  </a:rPr>
                  <a:t> (days)</a:t>
                </a:r>
                <a:endParaRPr lang="en-US" sz="2400" dirty="0">
                  <a:solidFill>
                    <a:srgbClr val="7F7F7F"/>
                  </a:solidFill>
                </a:endParaRPr>
              </a:p>
            </c:rich>
          </c:tx>
          <c:layout/>
          <c:overlay val="0"/>
          <c:spPr>
            <a:noFill/>
            <a:ln w="12633">
              <a:noFill/>
            </a:ln>
          </c:spPr>
        </c:title>
        <c:numFmt formatCode="0" sourceLinked="1"/>
        <c:majorTickMark val="out"/>
        <c:minorTickMark val="none"/>
        <c:tickLblPos val="nextTo"/>
        <c:spPr>
          <a:ln w="1579">
            <a:solidFill>
              <a:srgbClr val="808080"/>
            </a:solidFill>
            <a:prstDash val="solid"/>
          </a:ln>
        </c:spPr>
        <c:txPr>
          <a:bodyPr/>
          <a:lstStyle/>
          <a:p>
            <a:pPr>
              <a:defRPr sz="1094">
                <a:solidFill>
                  <a:srgbClr val="7F7F7F"/>
                </a:solidFill>
              </a:defRPr>
            </a:pPr>
            <a:endParaRPr lang="en-US"/>
          </a:p>
        </c:txPr>
        <c:crossAx val="2121479224"/>
        <c:crosses val="max"/>
        <c:crossBetween val="between"/>
      </c:valAx>
      <c:spPr>
        <a:noFill/>
        <a:ln w="12655">
          <a:noFill/>
        </a:ln>
      </c:spPr>
    </c:plotArea>
    <c:legend>
      <c:legendPos val="r"/>
      <c:layout>
        <c:manualLayout>
          <c:xMode val="edge"/>
          <c:yMode val="edge"/>
          <c:x val="0.0245901639344262"/>
          <c:y val="0.918444165621079"/>
          <c:w val="0.936885245901639"/>
          <c:h val="0.082810539523212"/>
        </c:manualLayout>
      </c:layout>
      <c:overlay val="0"/>
      <c:spPr>
        <a:noFill/>
        <a:ln w="12633">
          <a:noFill/>
        </a:ln>
      </c:spPr>
      <c:txPr>
        <a:bodyPr/>
        <a:lstStyle/>
        <a:p>
          <a:pPr>
            <a:defRPr sz="1094">
              <a:solidFill>
                <a:srgbClr val="7F7F7F"/>
              </a:solidFill>
            </a:defRPr>
          </a:pPr>
          <a:endParaRPr lang="en-US"/>
        </a:p>
      </c:txPr>
    </c:legend>
    <c:plotVisOnly val="1"/>
    <c:dispBlanksAs val="gap"/>
    <c:showDLblsOverMax val="0"/>
  </c:chart>
  <c:spPr>
    <a:noFill/>
    <a:ln>
      <a:noFill/>
    </a:ln>
  </c:spPr>
  <c:txPr>
    <a:bodyPr/>
    <a:lstStyle/>
    <a:p>
      <a:pPr>
        <a:defRPr sz="82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782710460340454"/>
          <c:y val="0.0307347166575478"/>
          <c:w val="0.906269048334878"/>
          <c:h val="0.718063363156475"/>
        </c:manualLayout>
      </c:layout>
      <c:barChart>
        <c:barDir val="col"/>
        <c:grouping val="stacked"/>
        <c:varyColors val="0"/>
        <c:ser>
          <c:idx val="0"/>
          <c:order val="0"/>
          <c:tx>
            <c:strRef>
              <c:f>Sheet1!$B$1</c:f>
              <c:strCache>
                <c:ptCount val="1"/>
                <c:pt idx="0">
                  <c:v>Available (LA)</c:v>
                </c:pt>
              </c:strCache>
            </c:strRef>
          </c:tx>
          <c:spPr>
            <a:solidFill>
              <a:srgbClr val="FE8A12">
                <a:alpha val="29020"/>
              </a:srgbClr>
            </a:solidFill>
            <a:ln w="1273">
              <a:solidFill>
                <a:schemeClr val="accent3"/>
              </a:solidFill>
              <a:prstDash val="solid"/>
            </a:ln>
          </c:spPr>
          <c:invertIfNegative val="0"/>
          <c:dLbls>
            <c:dLbl>
              <c:idx val="2"/>
              <c:layout>
                <c:manualLayout>
                  <c:x val="0.0"/>
                  <c:y val="0.00745386308192588"/>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F9B6-42D4-A3E6-4D8052F249BA}"/>
                </c:ext>
              </c:extLst>
            </c:dLbl>
            <c:dLbl>
              <c:idx val="3"/>
              <c:layout>
                <c:manualLayout>
                  <c:x val="0.0"/>
                  <c:y val="0.0149077261638518"/>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F9B6-42D4-A3E6-4D8052F249BA}"/>
                </c:ext>
              </c:extLst>
            </c:dLbl>
            <c:dLbl>
              <c:idx val="4"/>
              <c:layout>
                <c:manualLayout>
                  <c:x val="0.00126217813811456"/>
                  <c:y val="0.0298155990572917"/>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2.0706897279998408E-2"/>
                      <c:h val="4.2039787782061945E-2"/>
                    </c:manualLayout>
                  </c15:layout>
                </c:ext>
                <c:ext xmlns:c16="http://schemas.microsoft.com/office/drawing/2014/chart" uri="{C3380CC4-5D6E-409C-BE32-E72D297353CC}">
                  <c16:uniqueId val="{0000000B-F9B6-42D4-A3E6-4D8052F249BA}"/>
                </c:ext>
              </c:extLst>
            </c:dLbl>
            <c:dLbl>
              <c:idx val="6"/>
              <c:layout>
                <c:manualLayout>
                  <c:x val="4.96940091387283E-8"/>
                  <c:y val="-0.0298153055981153"/>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2.0706897279998408E-2"/>
                      <c:h val="4.2039787782061945E-2"/>
                    </c:manualLayout>
                  </c15:layout>
                </c:ext>
                <c:ext xmlns:c16="http://schemas.microsoft.com/office/drawing/2014/chart" uri="{C3380CC4-5D6E-409C-BE32-E72D297353CC}">
                  <c16:uniqueId val="{00000009-F9B6-42D4-A3E6-4D8052F249BA}"/>
                </c:ext>
              </c:extLst>
            </c:dLbl>
            <c:dLbl>
              <c:idx val="7"/>
              <c:layout>
                <c:manualLayout>
                  <c:x val="-4.62811525340456E-17"/>
                  <c:y val="-0.033542383868666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F9B6-42D4-A3E6-4D8052F249BA}"/>
                </c:ext>
              </c:extLst>
            </c:dLbl>
            <c:dLbl>
              <c:idx val="9"/>
              <c:layout>
                <c:manualLayout>
                  <c:x val="0.0"/>
                  <c:y val="-0.029815452327703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F9B6-42D4-A3E6-4D8052F249BA}"/>
                </c:ext>
              </c:extLst>
            </c:dLbl>
            <c:dLbl>
              <c:idx val="11"/>
              <c:layout>
                <c:manualLayout>
                  <c:x val="0.0"/>
                  <c:y val="-0.033542383868666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F9B6-42D4-A3E6-4D8052F249BA}"/>
                </c:ext>
              </c:extLst>
            </c:dLbl>
            <c:dLbl>
              <c:idx val="13"/>
              <c:layout>
                <c:manualLayout>
                  <c:x val="0.0"/>
                  <c:y val="-0.033542383868666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F9B6-42D4-A3E6-4D8052F249BA}"/>
                </c:ext>
              </c:extLst>
            </c:dLbl>
            <c:dLbl>
              <c:idx val="18"/>
              <c:layout>
                <c:manualLayout>
                  <c:x val="-0.00378668349637119"/>
                  <c:y val="-0.037269315409629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F9B6-42D4-A3E6-4D8052F249BA}"/>
                </c:ext>
              </c:extLst>
            </c:dLbl>
            <c:dLbl>
              <c:idx val="21"/>
              <c:layout>
                <c:manualLayout>
                  <c:x val="0.0050489113284947"/>
                  <c:y val="-0.037269315409629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F9B6-42D4-A3E6-4D8052F249BA}"/>
                </c:ext>
              </c:extLst>
            </c:dLbl>
            <c:spPr>
              <a:solidFill>
                <a:srgbClr val="FFFFFF"/>
              </a:solidFill>
              <a:ln w="3175">
                <a:solidFill>
                  <a:schemeClr val="tx2"/>
                </a:solidFill>
                <a:prstDash val="sysDot"/>
              </a:ln>
            </c:spPr>
            <c:txPr>
              <a:bodyPr/>
              <a:lstStyle/>
              <a:p>
                <a:pPr>
                  <a:defRPr sz="800">
                    <a:solidFill>
                      <a:schemeClr val="tx1"/>
                    </a:solidFill>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Sheet1!$B$2:$B$28</c:f>
              <c:numCache>
                <c:formatCode>0%</c:formatCode>
                <c:ptCount val="27"/>
                <c:pt idx="1">
                  <c:v>0.03</c:v>
                </c:pt>
                <c:pt idx="2">
                  <c:v>0.11</c:v>
                </c:pt>
                <c:pt idx="3">
                  <c:v>0.07</c:v>
                </c:pt>
                <c:pt idx="4">
                  <c:v>0.05</c:v>
                </c:pt>
                <c:pt idx="6">
                  <c:v>0.01</c:v>
                </c:pt>
                <c:pt idx="7">
                  <c:v>0.03</c:v>
                </c:pt>
                <c:pt idx="8">
                  <c:v>0.17</c:v>
                </c:pt>
                <c:pt idx="9">
                  <c:v>0.01</c:v>
                </c:pt>
                <c:pt idx="10">
                  <c:v>0.3</c:v>
                </c:pt>
                <c:pt idx="11">
                  <c:v>0.01</c:v>
                </c:pt>
                <c:pt idx="12">
                  <c:v>0.22</c:v>
                </c:pt>
                <c:pt idx="13">
                  <c:v>0.01</c:v>
                </c:pt>
                <c:pt idx="15">
                  <c:v>0.09</c:v>
                </c:pt>
                <c:pt idx="16">
                  <c:v>0.31</c:v>
                </c:pt>
                <c:pt idx="18">
                  <c:v>0.02</c:v>
                </c:pt>
                <c:pt idx="19">
                  <c:v>0.31</c:v>
                </c:pt>
                <c:pt idx="20">
                  <c:v>0.15</c:v>
                </c:pt>
                <c:pt idx="21">
                  <c:v>0.04</c:v>
                </c:pt>
                <c:pt idx="23">
                  <c:v>0.14</c:v>
                </c:pt>
                <c:pt idx="24">
                  <c:v>0.29</c:v>
                </c:pt>
                <c:pt idx="26">
                  <c:v>0.26</c:v>
                </c:pt>
              </c:numCache>
            </c:numRef>
          </c:val>
          <c:extLst xmlns:c16r2="http://schemas.microsoft.com/office/drawing/2015/06/chart">
            <c:ext xmlns:c16="http://schemas.microsoft.com/office/drawing/2014/chart" uri="{C3380CC4-5D6E-409C-BE32-E72D297353CC}">
              <c16:uniqueId val="{00000000-EE43-434B-A357-7FF8E918E53B}"/>
            </c:ext>
          </c:extLst>
        </c:ser>
        <c:ser>
          <c:idx val="1"/>
          <c:order val="1"/>
          <c:tx>
            <c:strRef>
              <c:f>Sheet1!$C$1</c:f>
              <c:strCache>
                <c:ptCount val="1"/>
                <c:pt idx="0">
                  <c:v>Available</c:v>
                </c:pt>
              </c:strCache>
            </c:strRef>
          </c:tx>
          <c:spPr>
            <a:solidFill>
              <a:schemeClr val="accent3"/>
            </a:solidFill>
            <a:ln w="1273">
              <a:solidFill>
                <a:schemeClr val="accent3"/>
              </a:solidFill>
              <a:prstDash val="solid"/>
            </a:ln>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F9B6-42D4-A3E6-4D8052F249BA}"/>
                </c:ext>
              </c:extLst>
            </c:dLbl>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F9B6-42D4-A3E6-4D8052F249BA}"/>
                </c:ext>
              </c:extLst>
            </c:dLbl>
            <c:dLbl>
              <c:idx val="3"/>
              <c:layout>
                <c:manualLayout>
                  <c:x val="-0.00378668349637109"/>
                  <c:y val="0.0037269315409629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F9B6-42D4-A3E6-4D8052F249BA}"/>
                </c:ext>
              </c:extLst>
            </c:dLbl>
            <c:dLbl>
              <c:idx val="4"/>
              <c:layout>
                <c:manualLayout>
                  <c:x val="0.0"/>
                  <c:y val="-0.0074538630819258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F9B6-42D4-A3E6-4D8052F249BA}"/>
                </c:ext>
              </c:extLst>
            </c:dLbl>
            <c:dLbl>
              <c:idx val="6"/>
              <c:layout>
                <c:manualLayout>
                  <c:x val="-4.62811525340456E-17"/>
                  <c:y val="-0.026088520786740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F9B6-42D4-A3E6-4D8052F249BA}"/>
                </c:ext>
              </c:extLst>
            </c:dLbl>
            <c:dLbl>
              <c:idx val="7"/>
              <c:layout>
                <c:manualLayout>
                  <c:x val="-4.62811525340456E-17"/>
                  <c:y val="-0.029815452327703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F9B6-42D4-A3E6-4D8052F249BA}"/>
                </c:ext>
              </c:extLst>
            </c:dLbl>
            <c:spPr>
              <a:solidFill>
                <a:srgbClr val="FFFFFF"/>
              </a:solidFill>
              <a:ln w="3175">
                <a:solidFill>
                  <a:srgbClr val="808080"/>
                </a:solidFill>
                <a:prstDash val="sysDot"/>
              </a:ln>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Sheet1!$C$2:$C$28</c:f>
              <c:numCache>
                <c:formatCode>0%</c:formatCode>
                <c:ptCount val="27"/>
                <c:pt idx="0">
                  <c:v>0.0</c:v>
                </c:pt>
                <c:pt idx="1">
                  <c:v>0.0</c:v>
                </c:pt>
                <c:pt idx="2">
                  <c:v>0.02</c:v>
                </c:pt>
                <c:pt idx="3">
                  <c:v>0.07</c:v>
                </c:pt>
                <c:pt idx="4">
                  <c:v>0.11</c:v>
                </c:pt>
                <c:pt idx="5">
                  <c:v>0.19</c:v>
                </c:pt>
                <c:pt idx="6">
                  <c:v>0.19</c:v>
                </c:pt>
                <c:pt idx="7">
                  <c:v>0.2</c:v>
                </c:pt>
                <c:pt idx="8">
                  <c:v>0.12</c:v>
                </c:pt>
                <c:pt idx="9">
                  <c:v>0.34</c:v>
                </c:pt>
                <c:pt idx="10">
                  <c:v>0.1</c:v>
                </c:pt>
                <c:pt idx="11">
                  <c:v>0.41</c:v>
                </c:pt>
                <c:pt idx="12">
                  <c:v>0.21</c:v>
                </c:pt>
                <c:pt idx="13">
                  <c:v>0.52</c:v>
                </c:pt>
                <c:pt idx="14">
                  <c:v>0.56</c:v>
                </c:pt>
                <c:pt idx="15">
                  <c:v>0.49</c:v>
                </c:pt>
                <c:pt idx="16">
                  <c:v>0.3</c:v>
                </c:pt>
                <c:pt idx="17">
                  <c:v>0.62</c:v>
                </c:pt>
                <c:pt idx="18">
                  <c:v>0.6</c:v>
                </c:pt>
                <c:pt idx="19">
                  <c:v>0.37</c:v>
                </c:pt>
                <c:pt idx="20">
                  <c:v>0.59</c:v>
                </c:pt>
                <c:pt idx="21">
                  <c:v>0.74</c:v>
                </c:pt>
                <c:pt idx="22">
                  <c:v>0.79</c:v>
                </c:pt>
                <c:pt idx="23">
                  <c:v>0.69</c:v>
                </c:pt>
                <c:pt idx="24">
                  <c:v>0.55</c:v>
                </c:pt>
                <c:pt idx="25">
                  <c:v>0.86</c:v>
                </c:pt>
                <c:pt idx="26">
                  <c:v>0.61</c:v>
                </c:pt>
              </c:numCache>
            </c:numRef>
          </c:val>
          <c:extLst xmlns:c16r2="http://schemas.microsoft.com/office/drawing/2015/06/chart">
            <c:ext xmlns:c16="http://schemas.microsoft.com/office/drawing/2014/chart" uri="{C3380CC4-5D6E-409C-BE32-E72D297353CC}">
              <c16:uniqueId val="{00000001-EE43-434B-A357-7FF8E918E53B}"/>
            </c:ext>
          </c:extLst>
        </c:ser>
        <c:ser>
          <c:idx val="2"/>
          <c:order val="2"/>
          <c:tx>
            <c:strRef>
              <c:f>Sheet1!$D$1</c:f>
              <c:strCache>
                <c:ptCount val="1"/>
                <c:pt idx="0">
                  <c:v>Not Available</c:v>
                </c:pt>
              </c:strCache>
            </c:strRef>
          </c:tx>
          <c:spPr>
            <a:solidFill>
              <a:srgbClr val="990000"/>
            </a:solidFill>
            <a:ln w="1273">
              <a:solidFill>
                <a:srgbClr val="990000"/>
              </a:solidFill>
              <a:prstDash val="solid"/>
            </a:ln>
          </c:spPr>
          <c:invertIfNegative val="0"/>
          <c:dLbls>
            <c:spPr>
              <a:solidFill>
                <a:schemeClr val="bg1"/>
              </a:solidFill>
              <a:ln w="3175">
                <a:solidFill>
                  <a:schemeClr val="tx2"/>
                </a:solidFill>
                <a:prstDash val="sysDot"/>
              </a:ln>
              <a:effectLst/>
            </c:spPr>
            <c:txPr>
              <a:bodyPr wrap="square" lIns="38100" tIns="19050" rIns="38100" bIns="19050" anchor="ctr">
                <a:spAutoFit/>
              </a:bodyPr>
              <a:lstStyle/>
              <a:p>
                <a:pPr>
                  <a:defRPr sz="800"/>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Sheet1!$A$2:$A$28</c:f>
              <c:strCache>
                <c:ptCount val="27"/>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Sheet1!$D$2:$D$28</c:f>
              <c:numCache>
                <c:formatCode>0%</c:formatCode>
                <c:ptCount val="27"/>
                <c:pt idx="0">
                  <c:v>1.0</c:v>
                </c:pt>
                <c:pt idx="1">
                  <c:v>0.36</c:v>
                </c:pt>
                <c:pt idx="2">
                  <c:v>0.87</c:v>
                </c:pt>
                <c:pt idx="3">
                  <c:v>0.11</c:v>
                </c:pt>
                <c:pt idx="4">
                  <c:v>0.84</c:v>
                </c:pt>
                <c:pt idx="5">
                  <c:v>0.81</c:v>
                </c:pt>
                <c:pt idx="6">
                  <c:v>0.8</c:v>
                </c:pt>
                <c:pt idx="7">
                  <c:v>0.77</c:v>
                </c:pt>
                <c:pt idx="8">
                  <c:v>0.12</c:v>
                </c:pt>
                <c:pt idx="9">
                  <c:v>0.65</c:v>
                </c:pt>
                <c:pt idx="10">
                  <c:v>0.6</c:v>
                </c:pt>
                <c:pt idx="11">
                  <c:v>0.58</c:v>
                </c:pt>
                <c:pt idx="12">
                  <c:v>0.57</c:v>
                </c:pt>
                <c:pt idx="13">
                  <c:v>0.47</c:v>
                </c:pt>
                <c:pt idx="14">
                  <c:v>0.44</c:v>
                </c:pt>
                <c:pt idx="15">
                  <c:v>0.41</c:v>
                </c:pt>
                <c:pt idx="16">
                  <c:v>0.4</c:v>
                </c:pt>
                <c:pt idx="17">
                  <c:v>0.38</c:v>
                </c:pt>
                <c:pt idx="18">
                  <c:v>0.38</c:v>
                </c:pt>
                <c:pt idx="19">
                  <c:v>0.3</c:v>
                </c:pt>
                <c:pt idx="20">
                  <c:v>0.26</c:v>
                </c:pt>
                <c:pt idx="21">
                  <c:v>0.22</c:v>
                </c:pt>
                <c:pt idx="22">
                  <c:v>0.21</c:v>
                </c:pt>
                <c:pt idx="23">
                  <c:v>0.17</c:v>
                </c:pt>
                <c:pt idx="24">
                  <c:v>0.16</c:v>
                </c:pt>
                <c:pt idx="25">
                  <c:v>0.14</c:v>
                </c:pt>
                <c:pt idx="26">
                  <c:v>0.12</c:v>
                </c:pt>
              </c:numCache>
            </c:numRef>
          </c:val>
          <c:extLst xmlns:c16r2="http://schemas.microsoft.com/office/drawing/2015/06/chart">
            <c:ext xmlns:c16="http://schemas.microsoft.com/office/drawing/2014/chart" uri="{C3380CC4-5D6E-409C-BE32-E72D297353CC}">
              <c16:uniqueId val="{00000002-EE43-434B-A357-7FF8E918E53B}"/>
            </c:ext>
          </c:extLst>
        </c:ser>
        <c:ser>
          <c:idx val="3"/>
          <c:order val="3"/>
          <c:tx>
            <c:strRef>
              <c:f>Sheet1!$E$1</c:f>
              <c:strCache>
                <c:ptCount val="1"/>
                <c:pt idx="0">
                  <c:v>Data N/A</c:v>
                </c:pt>
              </c:strCache>
            </c:strRef>
          </c:tx>
          <c:spPr>
            <a:solidFill>
              <a:schemeClr val="bg1">
                <a:lumMod val="65000"/>
              </a:schemeClr>
            </a:solidFill>
            <a:ln>
              <a:solidFill>
                <a:schemeClr val="bg1">
                  <a:lumMod val="65000"/>
                </a:schemeClr>
              </a:solidFill>
            </a:ln>
          </c:spPr>
          <c:invertIfNegative val="0"/>
          <c:cat>
            <c:strRef>
              <c:f>Sheet1!$A$2:$A$28</c:f>
              <c:strCache>
                <c:ptCount val="27"/>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Sheet1!$E$2:$E$28</c:f>
              <c:numCache>
                <c:formatCode>0%</c:formatCode>
                <c:ptCount val="27"/>
                <c:pt idx="0">
                  <c:v>0.0</c:v>
                </c:pt>
                <c:pt idx="1">
                  <c:v>0.61</c:v>
                </c:pt>
                <c:pt idx="2">
                  <c:v>0.0</c:v>
                </c:pt>
                <c:pt idx="3">
                  <c:v>0.75</c:v>
                </c:pt>
                <c:pt idx="4">
                  <c:v>0.0</c:v>
                </c:pt>
                <c:pt idx="5">
                  <c:v>0.0</c:v>
                </c:pt>
                <c:pt idx="6">
                  <c:v>0.0</c:v>
                </c:pt>
                <c:pt idx="7">
                  <c:v>0.0</c:v>
                </c:pt>
                <c:pt idx="8">
                  <c:v>0.6</c:v>
                </c:pt>
                <c:pt idx="9">
                  <c:v>0.0</c:v>
                </c:pt>
                <c:pt idx="10">
                  <c:v>0.0</c:v>
                </c:pt>
                <c:pt idx="11">
                  <c:v>0.0</c:v>
                </c:pt>
                <c:pt idx="12">
                  <c:v>0.0</c:v>
                </c:pt>
                <c:pt idx="13">
                  <c:v>0.0</c:v>
                </c:pt>
                <c:pt idx="14">
                  <c:v>0.0</c:v>
                </c:pt>
                <c:pt idx="15">
                  <c:v>0.01</c:v>
                </c:pt>
                <c:pt idx="16">
                  <c:v>0.0</c:v>
                </c:pt>
                <c:pt idx="17">
                  <c:v>0.0</c:v>
                </c:pt>
                <c:pt idx="18">
                  <c:v>0.0</c:v>
                </c:pt>
                <c:pt idx="19">
                  <c:v>0.02</c:v>
                </c:pt>
                <c:pt idx="20">
                  <c:v>0.0</c:v>
                </c:pt>
                <c:pt idx="21">
                  <c:v>0.0</c:v>
                </c:pt>
                <c:pt idx="22">
                  <c:v>0.0</c:v>
                </c:pt>
                <c:pt idx="23">
                  <c:v>0.0</c:v>
                </c:pt>
                <c:pt idx="24">
                  <c:v>0.0</c:v>
                </c:pt>
                <c:pt idx="25">
                  <c:v>0.0</c:v>
                </c:pt>
                <c:pt idx="26">
                  <c:v>0.0</c:v>
                </c:pt>
              </c:numCache>
            </c:numRef>
          </c:val>
          <c:extLst xmlns:c16r2="http://schemas.microsoft.com/office/drawing/2015/06/chart">
            <c:ext xmlns:c16="http://schemas.microsoft.com/office/drawing/2014/chart" uri="{C3380CC4-5D6E-409C-BE32-E72D297353CC}">
              <c16:uniqueId val="{00000000-F9B6-42D4-A3E6-4D8052F249BA}"/>
            </c:ext>
          </c:extLst>
        </c:ser>
        <c:dLbls>
          <c:showLegendKey val="0"/>
          <c:showVal val="0"/>
          <c:showCatName val="0"/>
          <c:showSerName val="0"/>
          <c:showPercent val="0"/>
          <c:showBubbleSize val="0"/>
        </c:dLbls>
        <c:gapWidth val="150"/>
        <c:overlap val="100"/>
        <c:axId val="2140448536"/>
        <c:axId val="2140431304"/>
      </c:barChart>
      <c:catAx>
        <c:axId val="2140448536"/>
        <c:scaling>
          <c:orientation val="minMax"/>
        </c:scaling>
        <c:delete val="0"/>
        <c:axPos val="b"/>
        <c:numFmt formatCode="General"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0431304"/>
        <c:crosses val="autoZero"/>
        <c:auto val="1"/>
        <c:lblAlgn val="ctr"/>
        <c:lblOffset val="100"/>
        <c:noMultiLvlLbl val="0"/>
      </c:catAx>
      <c:valAx>
        <c:axId val="2140431304"/>
        <c:scaling>
          <c:orientation val="minMax"/>
          <c:max val="1.0"/>
        </c:scaling>
        <c:delete val="0"/>
        <c:axPos val="l"/>
        <c:title>
          <c:tx>
            <c:rich>
              <a:bodyPr/>
              <a:lstStyle/>
              <a:p>
                <a:pPr>
                  <a:defRPr sz="958" b="1" i="0" u="none" strike="noStrike" baseline="0">
                    <a:solidFill>
                      <a:srgbClr val="808080"/>
                    </a:solidFill>
                    <a:latin typeface="Calibri"/>
                    <a:ea typeface="Calibri"/>
                    <a:cs typeface="Calibri"/>
                  </a:defRPr>
                </a:pPr>
                <a:r>
                  <a:rPr lang="en-GB"/>
                  <a:t>Rate of Availability</a:t>
                </a:r>
              </a:p>
            </c:rich>
          </c:tx>
          <c:layout>
            <c:manualLayout>
              <c:xMode val="edge"/>
              <c:yMode val="edge"/>
              <c:x val="0.0067729855567362"/>
              <c:y val="0.232719393682347"/>
            </c:manualLayout>
          </c:layout>
          <c:overlay val="0"/>
          <c:spPr>
            <a:noFill/>
            <a:ln w="10182">
              <a:noFill/>
            </a:ln>
          </c:spPr>
        </c:title>
        <c:numFmt formatCode="0%"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140448536"/>
        <c:crosses val="autoZero"/>
        <c:crossBetween val="between"/>
      </c:valAx>
      <c:spPr>
        <a:noFill/>
        <a:ln w="10183">
          <a:noFill/>
        </a:ln>
      </c:spPr>
    </c:plotArea>
    <c:legend>
      <c:legendPos val="b"/>
      <c:layout>
        <c:manualLayout>
          <c:xMode val="edge"/>
          <c:yMode val="edge"/>
          <c:x val="0.305503661206123"/>
          <c:y val="0.912170639899624"/>
          <c:w val="0.385778170912606"/>
          <c:h val="0.0607418301816137"/>
        </c:manualLayout>
      </c:layout>
      <c:overlay val="0"/>
      <c:spPr>
        <a:noFill/>
        <a:ln w="10182">
          <a:noFill/>
        </a:ln>
      </c:spPr>
      <c:txPr>
        <a:bodyPr/>
        <a:lstStyle/>
        <a:p>
          <a:pPr>
            <a:defRPr sz="1050">
              <a:solidFill>
                <a:srgbClr val="7F7F7F"/>
              </a:solidFill>
            </a:defRPr>
          </a:pPr>
          <a:endParaRPr lang="en-US"/>
        </a:p>
      </c:txPr>
    </c:legend>
    <c:plotVisOnly val="1"/>
    <c:dispBlanksAs val="gap"/>
    <c:showDLblsOverMax val="0"/>
  </c:chart>
  <c:spPr>
    <a:noFill/>
    <a:ln>
      <a:noFill/>
    </a:ln>
  </c:spPr>
  <c:txPr>
    <a:bodyPr/>
    <a:lstStyle/>
    <a:p>
      <a:pPr>
        <a:defRPr sz="72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716077161717182"/>
          <c:y val="0.0238791529571969"/>
          <c:w val="0.885507839622115"/>
          <c:h val="0.68025359065202"/>
        </c:manualLayout>
      </c:layout>
      <c:barChart>
        <c:barDir val="col"/>
        <c:grouping val="clustered"/>
        <c:varyColors val="0"/>
        <c:ser>
          <c:idx val="0"/>
          <c:order val="0"/>
          <c:tx>
            <c:strRef>
              <c:f>Sheet1!$B$1</c:f>
              <c:strCache>
                <c:ptCount val="1"/>
                <c:pt idx="0">
                  <c:v>Median</c:v>
                </c:pt>
              </c:strCache>
            </c:strRef>
          </c:tx>
          <c:spPr>
            <a:solidFill>
              <a:schemeClr val="accent1"/>
            </a:solidFill>
            <a:ln w="11442">
              <a:noFill/>
            </a:ln>
          </c:spPr>
          <c:invertIfNegative val="0"/>
          <c:dPt>
            <c:idx val="11"/>
            <c:invertIfNegative val="0"/>
            <c:bubble3D val="0"/>
            <c:extLst xmlns:c16r2="http://schemas.microsoft.com/office/drawing/2015/06/chart">
              <c:ext xmlns:c16="http://schemas.microsoft.com/office/drawing/2014/chart" uri="{C3380CC4-5D6E-409C-BE32-E72D297353CC}">
                <c16:uniqueId val="{00000013-A69D-434C-A6D5-1E830CF332D4}"/>
              </c:ext>
            </c:extLst>
          </c:dPt>
          <c:dPt>
            <c:idx val="12"/>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13-B4C3-4114-B1E7-412C27E14FA2}"/>
              </c:ext>
            </c:extLst>
          </c:dPt>
          <c:dPt>
            <c:idx val="16"/>
            <c:invertIfNegative val="0"/>
            <c:bubble3D val="0"/>
            <c:extLst xmlns:c16r2="http://schemas.microsoft.com/office/drawing/2015/06/chart">
              <c:ext xmlns:c16="http://schemas.microsoft.com/office/drawing/2014/chart" uri="{C3380CC4-5D6E-409C-BE32-E72D297353CC}">
                <c16:uniqueId val="{00000000-2336-40B7-85E9-ED3973789974}"/>
              </c:ext>
            </c:extLst>
          </c:dPt>
          <c:dPt>
            <c:idx val="17"/>
            <c:invertIfNegative val="0"/>
            <c:bubble3D val="0"/>
            <c:extLst xmlns:c16r2="http://schemas.microsoft.com/office/drawing/2015/06/chart">
              <c:ext xmlns:c16="http://schemas.microsoft.com/office/drawing/2014/chart" uri="{C3380CC4-5D6E-409C-BE32-E72D297353CC}">
                <c16:uniqueId val="{00000002-38D9-4B76-B90B-7C0504841352}"/>
              </c:ext>
            </c:extLst>
          </c:dPt>
          <c:dPt>
            <c:idx val="18"/>
            <c:invertIfNegative val="0"/>
            <c:bubble3D val="0"/>
            <c:extLst xmlns:c16r2="http://schemas.microsoft.com/office/drawing/2015/06/chart">
              <c:ext xmlns:c16="http://schemas.microsoft.com/office/drawing/2014/chart" uri="{C3380CC4-5D6E-409C-BE32-E72D297353CC}">
                <c16:uniqueId val="{00000003-38D9-4B76-B90B-7C0504841352}"/>
              </c:ext>
            </c:extLst>
          </c:dPt>
          <c:dPt>
            <c:idx val="19"/>
            <c:invertIfNegative val="0"/>
            <c:bubble3D val="0"/>
            <c:extLst xmlns:c16r2="http://schemas.microsoft.com/office/drawing/2015/06/chart">
              <c:ext xmlns:c16="http://schemas.microsoft.com/office/drawing/2014/chart" uri="{C3380CC4-5D6E-409C-BE32-E72D297353CC}">
                <c16:uniqueId val="{00000004-38D9-4B76-B90B-7C0504841352}"/>
              </c:ext>
            </c:extLst>
          </c:dPt>
          <c:dPt>
            <c:idx val="20"/>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6-38D9-4B76-B90B-7C0504841352}"/>
              </c:ext>
            </c:extLst>
          </c:dPt>
          <c:dPt>
            <c:idx val="21"/>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7-38D9-4B76-B90B-7C0504841352}"/>
              </c:ext>
            </c:extLst>
          </c:dPt>
          <c:dPt>
            <c:idx val="22"/>
            <c:invertIfNegative val="0"/>
            <c:bubble3D val="0"/>
            <c:extLst xmlns:c16r2="http://schemas.microsoft.com/office/drawing/2015/06/chart">
              <c:ext xmlns:c16="http://schemas.microsoft.com/office/drawing/2014/chart" uri="{C3380CC4-5D6E-409C-BE32-E72D297353CC}">
                <c16:uniqueId val="{00000009-38D9-4B76-B90B-7C0504841352}"/>
              </c:ext>
            </c:extLst>
          </c:dPt>
          <c:dPt>
            <c:idx val="23"/>
            <c:invertIfNegative val="0"/>
            <c:bubble3D val="0"/>
            <c:extLst xmlns:c16r2="http://schemas.microsoft.com/office/drawing/2015/06/chart">
              <c:ext xmlns:c16="http://schemas.microsoft.com/office/drawing/2014/chart" uri="{C3380CC4-5D6E-409C-BE32-E72D297353CC}">
                <c16:uniqueId val="{0000000A-38D9-4B76-B90B-7C0504841352}"/>
              </c:ext>
            </c:extLst>
          </c:dPt>
          <c:dPt>
            <c:idx val="24"/>
            <c:invertIfNegative val="0"/>
            <c:bubble3D val="0"/>
            <c:extLst xmlns:c16r2="http://schemas.microsoft.com/office/drawing/2015/06/chart">
              <c:ext xmlns:c16="http://schemas.microsoft.com/office/drawing/2014/chart" uri="{C3380CC4-5D6E-409C-BE32-E72D297353CC}">
                <c16:uniqueId val="{0000000C-61EB-4191-82D3-742B466B5F3E}"/>
              </c:ext>
            </c:extLst>
          </c:dPt>
          <c:dPt>
            <c:idx val="25"/>
            <c:invertIfNegative val="0"/>
            <c:bubble3D val="0"/>
            <c:spPr>
              <a:solidFill>
                <a:schemeClr val="accent4"/>
              </a:solidFill>
              <a:ln w="11442">
                <a:solidFill>
                  <a:schemeClr val="accent4"/>
                </a:solidFill>
              </a:ln>
            </c:spPr>
            <c:extLst xmlns:c16r2="http://schemas.microsoft.com/office/drawing/2015/06/chart">
              <c:ext xmlns:c16="http://schemas.microsoft.com/office/drawing/2014/chart" uri="{C3380CC4-5D6E-409C-BE32-E72D297353CC}">
                <c16:uniqueId val="{0000000D-61EB-4191-82D3-742B466B5F3E}"/>
              </c:ext>
            </c:extLst>
          </c:dPt>
          <c:dPt>
            <c:idx val="26"/>
            <c:invertIfNegative val="0"/>
            <c:bubble3D val="0"/>
            <c:spPr>
              <a:solidFill>
                <a:schemeClr val="accent1"/>
              </a:solidFill>
              <a:ln w="11442">
                <a:solidFill>
                  <a:schemeClr val="accent4"/>
                </a:solidFill>
              </a:ln>
            </c:spPr>
            <c:extLst xmlns:c16r2="http://schemas.microsoft.com/office/drawing/2015/06/chart">
              <c:ext xmlns:c16="http://schemas.microsoft.com/office/drawing/2014/chart" uri="{C3380CC4-5D6E-409C-BE32-E72D297353CC}">
                <c16:uniqueId val="{0000000C-38D9-4B76-B90B-7C0504841352}"/>
              </c:ext>
            </c:extLst>
          </c:dPt>
          <c:dPt>
            <c:idx val="27"/>
            <c:invertIfNegative val="0"/>
            <c:bubble3D val="0"/>
            <c:extLst xmlns:c16r2="http://schemas.microsoft.com/office/drawing/2015/06/chart">
              <c:ext xmlns:c16="http://schemas.microsoft.com/office/drawing/2014/chart" uri="{C3380CC4-5D6E-409C-BE32-E72D297353CC}">
                <c16:uniqueId val="{00000011-61EB-4191-82D3-742B466B5F3E}"/>
              </c:ext>
            </c:extLst>
          </c:dPt>
          <c:dLbls>
            <c:numFmt formatCode="#,##0" sourceLinked="0"/>
            <c:spPr>
              <a:noFill/>
              <a:ln w="1144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Serbia</c:v>
                </c:pt>
                <c:pt idx="1">
                  <c:v>Lithuania</c:v>
                </c:pt>
                <c:pt idx="2">
                  <c:v>Poland</c:v>
                </c:pt>
                <c:pt idx="3">
                  <c:v>Portugal</c:v>
                </c:pt>
                <c:pt idx="4">
                  <c:v>Bulgaria</c:v>
                </c:pt>
                <c:pt idx="5">
                  <c:v>Estonia</c:v>
                </c:pt>
                <c:pt idx="6">
                  <c:v>France</c:v>
                </c:pt>
                <c:pt idx="7">
                  <c:v>Hungary</c:v>
                </c:pt>
                <c:pt idx="8">
                  <c:v>Greece</c:v>
                </c:pt>
                <c:pt idx="9">
                  <c:v>Slovenia</c:v>
                </c:pt>
                <c:pt idx="10">
                  <c:v>Croatia</c:v>
                </c:pt>
                <c:pt idx="11">
                  <c:v>EU26 average*</c:v>
                </c:pt>
                <c:pt idx="12">
                  <c:v>Norway</c:v>
                </c:pt>
                <c:pt idx="13">
                  <c:v>Iceland</c:v>
                </c:pt>
                <c:pt idx="14">
                  <c:v>Ireland</c:v>
                </c:pt>
                <c:pt idx="15">
                  <c:v>Italy</c:v>
                </c:pt>
                <c:pt idx="16">
                  <c:v>Belgium</c:v>
                </c:pt>
                <c:pt idx="17">
                  <c:v>Spain</c:v>
                </c:pt>
                <c:pt idx="18">
                  <c:v>Turkey</c:v>
                </c:pt>
                <c:pt idx="19">
                  <c:v>Austria</c:v>
                </c:pt>
                <c:pt idx="20">
                  <c:v>Sweden</c:v>
                </c:pt>
                <c:pt idx="21">
                  <c:v>Finland</c:v>
                </c:pt>
                <c:pt idx="22">
                  <c:v>Netherlands</c:v>
                </c:pt>
                <c:pt idx="23">
                  <c:v>UK</c:v>
                </c:pt>
                <c:pt idx="24">
                  <c:v>Switzerland </c:v>
                </c:pt>
                <c:pt idx="25">
                  <c:v>Denmark</c:v>
                </c:pt>
                <c:pt idx="26">
                  <c:v>Germany</c:v>
                </c:pt>
              </c:strCache>
            </c:strRef>
          </c:cat>
          <c:val>
            <c:numRef>
              <c:f>Sheet1!$B$2:$B$28</c:f>
              <c:numCache>
                <c:formatCode>0</c:formatCode>
                <c:ptCount val="27"/>
                <c:pt idx="0">
                  <c:v>1212.0</c:v>
                </c:pt>
                <c:pt idx="1">
                  <c:v>919.0</c:v>
                </c:pt>
                <c:pt idx="2">
                  <c:v>785.0</c:v>
                </c:pt>
                <c:pt idx="3">
                  <c:v>692.0</c:v>
                </c:pt>
                <c:pt idx="4">
                  <c:v>656.0</c:v>
                </c:pt>
                <c:pt idx="5">
                  <c:v>553.0</c:v>
                </c:pt>
                <c:pt idx="6">
                  <c:v>528.0</c:v>
                </c:pt>
                <c:pt idx="7">
                  <c:v>516.0</c:v>
                </c:pt>
                <c:pt idx="8">
                  <c:v>478.0</c:v>
                </c:pt>
                <c:pt idx="9">
                  <c:v>473.0</c:v>
                </c:pt>
                <c:pt idx="10">
                  <c:v>458.0</c:v>
                </c:pt>
                <c:pt idx="11">
                  <c:v>430.0</c:v>
                </c:pt>
                <c:pt idx="12">
                  <c:v>427.0</c:v>
                </c:pt>
                <c:pt idx="13">
                  <c:v>407.0</c:v>
                </c:pt>
                <c:pt idx="14">
                  <c:v>406.0</c:v>
                </c:pt>
                <c:pt idx="15">
                  <c:v>403.0</c:v>
                </c:pt>
                <c:pt idx="16">
                  <c:v>386.0</c:v>
                </c:pt>
                <c:pt idx="17">
                  <c:v>354.0</c:v>
                </c:pt>
                <c:pt idx="18">
                  <c:v>347.0</c:v>
                </c:pt>
                <c:pt idx="19">
                  <c:v>259.0</c:v>
                </c:pt>
                <c:pt idx="20">
                  <c:v>217.0</c:v>
                </c:pt>
                <c:pt idx="21">
                  <c:v>206.0</c:v>
                </c:pt>
                <c:pt idx="22">
                  <c:v>183.0</c:v>
                </c:pt>
                <c:pt idx="23">
                  <c:v>109.0</c:v>
                </c:pt>
                <c:pt idx="24">
                  <c:v>73.0</c:v>
                </c:pt>
                <c:pt idx="25">
                  <c:v>70.0</c:v>
                </c:pt>
                <c:pt idx="26">
                  <c:v>54.0</c:v>
                </c:pt>
              </c:numCache>
            </c:numRef>
          </c:val>
          <c:extLst xmlns:c16r2="http://schemas.microsoft.com/office/drawing/2015/06/chart">
            <c:ext xmlns:c16="http://schemas.microsoft.com/office/drawing/2014/chart" uri="{C3380CC4-5D6E-409C-BE32-E72D297353CC}">
              <c16:uniqueId val="{0000000D-38D9-4B76-B90B-7C0504841352}"/>
            </c:ext>
          </c:extLst>
        </c:ser>
        <c:dLbls>
          <c:showLegendKey val="0"/>
          <c:showVal val="0"/>
          <c:showCatName val="0"/>
          <c:showSerName val="0"/>
          <c:showPercent val="0"/>
          <c:showBubbleSize val="0"/>
        </c:dLbls>
        <c:gapWidth val="150"/>
        <c:axId val="2146037112"/>
        <c:axId val="2122041736"/>
      </c:barChart>
      <c:catAx>
        <c:axId val="2146037112"/>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122041736"/>
        <c:crosses val="autoZero"/>
        <c:auto val="1"/>
        <c:lblAlgn val="ctr"/>
        <c:lblOffset val="100"/>
        <c:noMultiLvlLbl val="0"/>
      </c:catAx>
      <c:valAx>
        <c:axId val="2122041736"/>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dirty="0"/>
                  <a:t>Median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146037112"/>
        <c:crosses val="autoZero"/>
        <c:crossBetween val="between"/>
      </c:valAx>
      <c:spPr>
        <a:noFill/>
        <a:ln w="11444">
          <a:noFill/>
        </a:ln>
      </c:spPr>
    </c:plotArea>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782710460340454"/>
          <c:y val="0.0307347166575478"/>
          <c:w val="0.906269048334878"/>
          <c:h val="0.634700438002604"/>
        </c:manualLayout>
      </c:layout>
      <c:barChart>
        <c:barDir val="col"/>
        <c:grouping val="stacked"/>
        <c:varyColors val="0"/>
        <c:ser>
          <c:idx val="0"/>
          <c:order val="0"/>
          <c:tx>
            <c:strRef>
              <c:f>Sheet1!$B$1</c:f>
              <c:strCache>
                <c:ptCount val="1"/>
                <c:pt idx="0">
                  <c:v>Available</c:v>
                </c:pt>
              </c:strCache>
            </c:strRef>
          </c:tx>
          <c:spPr>
            <a:solidFill>
              <a:schemeClr val="accent3"/>
            </a:solidFill>
            <a:ln w="1273">
              <a:solidFill>
                <a:schemeClr val="accent3"/>
              </a:solidFill>
              <a:prstDash val="solid"/>
            </a:ln>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E4EF-427E-9694-99E61032E87B}"/>
                </c:ext>
              </c:extLst>
            </c:dLbl>
            <c:dLbl>
              <c:idx val="3"/>
              <c:layout>
                <c:manualLayout>
                  <c:x val="-0.00378668349637109"/>
                  <c:y val="0.0037269315409629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F9B6-42D4-A3E6-4D8052F249BA}"/>
                </c:ext>
              </c:extLst>
            </c:dLbl>
            <c:dLbl>
              <c:idx val="4"/>
              <c:layout>
                <c:manualLayout>
                  <c:x val="0.0"/>
                  <c:y val="-0.0074538630819258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F9B6-42D4-A3E6-4D8052F249BA}"/>
                </c:ext>
              </c:extLst>
            </c:dLbl>
            <c:dLbl>
              <c:idx val="6"/>
              <c:layout>
                <c:manualLayout>
                  <c:x val="-4.62811525340456E-17"/>
                  <c:y val="-0.026088520786740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F9B6-42D4-A3E6-4D8052F249BA}"/>
                </c:ext>
              </c:extLst>
            </c:dLbl>
            <c:dLbl>
              <c:idx val="7"/>
              <c:layout>
                <c:manualLayout>
                  <c:x val="-4.62811525340456E-17"/>
                  <c:y val="-0.029815452327703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F9B6-42D4-A3E6-4D8052F249BA}"/>
                </c:ext>
              </c:extLst>
            </c:dLbl>
            <c:spPr>
              <a:solidFill>
                <a:srgbClr val="FFFFFF"/>
              </a:solidFill>
              <a:ln w="3175">
                <a:solidFill>
                  <a:srgbClr val="808080"/>
                </a:solidFill>
                <a:prstDash val="sysDot"/>
              </a:ln>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Sheet1!$A$2:$A$28</c:f>
              <c:strCache>
                <c:ptCount val="27"/>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Sheet1!$B$2:$B$28</c:f>
              <c:numCache>
                <c:formatCode>0%</c:formatCode>
                <c:ptCount val="27"/>
                <c:pt idx="0">
                  <c:v>0.0</c:v>
                </c:pt>
                <c:pt idx="1">
                  <c:v>0.03</c:v>
                </c:pt>
                <c:pt idx="2">
                  <c:v>0.13</c:v>
                </c:pt>
                <c:pt idx="3">
                  <c:v>0.14</c:v>
                </c:pt>
                <c:pt idx="4">
                  <c:v>0.16</c:v>
                </c:pt>
                <c:pt idx="5">
                  <c:v>0.19</c:v>
                </c:pt>
                <c:pt idx="6">
                  <c:v>0.2</c:v>
                </c:pt>
                <c:pt idx="7">
                  <c:v>0.23</c:v>
                </c:pt>
                <c:pt idx="8">
                  <c:v>0.28</c:v>
                </c:pt>
                <c:pt idx="9">
                  <c:v>0.35</c:v>
                </c:pt>
                <c:pt idx="10">
                  <c:v>0.4</c:v>
                </c:pt>
                <c:pt idx="11">
                  <c:v>0.42</c:v>
                </c:pt>
                <c:pt idx="12">
                  <c:v>0.43</c:v>
                </c:pt>
                <c:pt idx="13">
                  <c:v>0.53</c:v>
                </c:pt>
                <c:pt idx="14">
                  <c:v>0.56</c:v>
                </c:pt>
                <c:pt idx="15">
                  <c:v>0.58</c:v>
                </c:pt>
                <c:pt idx="16">
                  <c:v>0.6</c:v>
                </c:pt>
                <c:pt idx="17">
                  <c:v>0.62</c:v>
                </c:pt>
                <c:pt idx="18">
                  <c:v>0.62</c:v>
                </c:pt>
                <c:pt idx="19">
                  <c:v>0.69</c:v>
                </c:pt>
                <c:pt idx="20">
                  <c:v>0.74</c:v>
                </c:pt>
                <c:pt idx="21">
                  <c:v>0.78</c:v>
                </c:pt>
                <c:pt idx="22">
                  <c:v>0.79</c:v>
                </c:pt>
                <c:pt idx="23">
                  <c:v>0.83</c:v>
                </c:pt>
                <c:pt idx="24">
                  <c:v>0.84</c:v>
                </c:pt>
                <c:pt idx="25">
                  <c:v>0.86</c:v>
                </c:pt>
                <c:pt idx="26">
                  <c:v>0.88</c:v>
                </c:pt>
              </c:numCache>
            </c:numRef>
          </c:val>
          <c:extLst xmlns:c16r2="http://schemas.microsoft.com/office/drawing/2015/06/chart">
            <c:ext xmlns:c16="http://schemas.microsoft.com/office/drawing/2014/chart" uri="{C3380CC4-5D6E-409C-BE32-E72D297353CC}">
              <c16:uniqueId val="{00000000-EE43-434B-A357-7FF8E918E53B}"/>
            </c:ext>
          </c:extLst>
        </c:ser>
        <c:ser>
          <c:idx val="1"/>
          <c:order val="1"/>
          <c:tx>
            <c:strRef>
              <c:f>Sheet1!$C$1</c:f>
              <c:strCache>
                <c:ptCount val="1"/>
                <c:pt idx="0">
                  <c:v>Not Available</c:v>
                </c:pt>
              </c:strCache>
            </c:strRef>
          </c:tx>
          <c:spPr>
            <a:solidFill>
              <a:srgbClr val="990000"/>
            </a:solidFill>
            <a:ln w="1273">
              <a:solidFill>
                <a:srgbClr val="990000"/>
              </a:solidFill>
              <a:prstDash val="solid"/>
            </a:ln>
          </c:spPr>
          <c:invertIfNegative val="0"/>
          <c:dLbls>
            <c:spPr>
              <a:solidFill>
                <a:schemeClr val="bg1"/>
              </a:solidFill>
              <a:ln w="3175">
                <a:solidFill>
                  <a:schemeClr val="tx2"/>
                </a:solidFill>
                <a:prstDash val="sysDot"/>
              </a:ln>
              <a:effectLst/>
            </c:spPr>
            <c:txPr>
              <a:bodyPr wrap="square" lIns="38100" tIns="19050" rIns="38100" bIns="19050" anchor="ctr">
                <a:spAutoFit/>
              </a:bodyPr>
              <a:lstStyle/>
              <a:p>
                <a:pPr>
                  <a:defRPr sz="800"/>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Sheet1!$A$2:$A$28</c:f>
              <c:strCache>
                <c:ptCount val="27"/>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Sheet1!$C$2:$C$28</c:f>
              <c:numCache>
                <c:formatCode>0%</c:formatCode>
                <c:ptCount val="27"/>
                <c:pt idx="0">
                  <c:v>1.0</c:v>
                </c:pt>
                <c:pt idx="1">
                  <c:v>0.36</c:v>
                </c:pt>
                <c:pt idx="2">
                  <c:v>0.87</c:v>
                </c:pt>
                <c:pt idx="3">
                  <c:v>0.11</c:v>
                </c:pt>
                <c:pt idx="4">
                  <c:v>0.84</c:v>
                </c:pt>
                <c:pt idx="5">
                  <c:v>0.81</c:v>
                </c:pt>
                <c:pt idx="6">
                  <c:v>0.8</c:v>
                </c:pt>
                <c:pt idx="7">
                  <c:v>0.77</c:v>
                </c:pt>
                <c:pt idx="8">
                  <c:v>0.12</c:v>
                </c:pt>
                <c:pt idx="9">
                  <c:v>0.65</c:v>
                </c:pt>
                <c:pt idx="10">
                  <c:v>0.6</c:v>
                </c:pt>
                <c:pt idx="11">
                  <c:v>0.58</c:v>
                </c:pt>
                <c:pt idx="12">
                  <c:v>0.57</c:v>
                </c:pt>
                <c:pt idx="13">
                  <c:v>0.47</c:v>
                </c:pt>
                <c:pt idx="14">
                  <c:v>0.44</c:v>
                </c:pt>
                <c:pt idx="15">
                  <c:v>0.41</c:v>
                </c:pt>
                <c:pt idx="16">
                  <c:v>0.4</c:v>
                </c:pt>
                <c:pt idx="17">
                  <c:v>0.38</c:v>
                </c:pt>
                <c:pt idx="18">
                  <c:v>0.38</c:v>
                </c:pt>
                <c:pt idx="19">
                  <c:v>0.3</c:v>
                </c:pt>
                <c:pt idx="20">
                  <c:v>0.26</c:v>
                </c:pt>
                <c:pt idx="21">
                  <c:v>0.22</c:v>
                </c:pt>
                <c:pt idx="22">
                  <c:v>0.21</c:v>
                </c:pt>
                <c:pt idx="23">
                  <c:v>0.17</c:v>
                </c:pt>
                <c:pt idx="24">
                  <c:v>0.16</c:v>
                </c:pt>
                <c:pt idx="25">
                  <c:v>0.14</c:v>
                </c:pt>
                <c:pt idx="26">
                  <c:v>0.12</c:v>
                </c:pt>
              </c:numCache>
            </c:numRef>
          </c:val>
          <c:extLst xmlns:c16r2="http://schemas.microsoft.com/office/drawing/2015/06/chart">
            <c:ext xmlns:c16="http://schemas.microsoft.com/office/drawing/2014/chart" uri="{C3380CC4-5D6E-409C-BE32-E72D297353CC}">
              <c16:uniqueId val="{00000001-EE43-434B-A357-7FF8E918E53B}"/>
            </c:ext>
          </c:extLst>
        </c:ser>
        <c:ser>
          <c:idx val="2"/>
          <c:order val="2"/>
          <c:tx>
            <c:strRef>
              <c:f>Sheet1!$D$1</c:f>
              <c:strCache>
                <c:ptCount val="1"/>
                <c:pt idx="0">
                  <c:v>Data N/A</c:v>
                </c:pt>
              </c:strCache>
            </c:strRef>
          </c:tx>
          <c:spPr>
            <a:solidFill>
              <a:schemeClr val="bg1">
                <a:lumMod val="65000"/>
              </a:schemeClr>
            </a:solidFill>
            <a:ln>
              <a:solidFill>
                <a:schemeClr val="bg1">
                  <a:lumMod val="65000"/>
                </a:schemeClr>
              </a:solidFill>
            </a:ln>
          </c:spPr>
          <c:invertIfNegative val="0"/>
          <c:cat>
            <c:strRef>
              <c:f>Sheet1!$A$2:$A$28</c:f>
              <c:strCache>
                <c:ptCount val="27"/>
                <c:pt idx="0">
                  <c:v>Macedonia</c:v>
                </c:pt>
                <c:pt idx="1">
                  <c:v>Serbia</c:v>
                </c:pt>
                <c:pt idx="2">
                  <c:v>Lithuania</c:v>
                </c:pt>
                <c:pt idx="3">
                  <c:v>Croatia</c:v>
                </c:pt>
                <c:pt idx="4">
                  <c:v>Turkey</c:v>
                </c:pt>
                <c:pt idx="5">
                  <c:v>Bulgaria</c:v>
                </c:pt>
                <c:pt idx="6">
                  <c:v>Poland</c:v>
                </c:pt>
                <c:pt idx="7">
                  <c:v>Estonia</c:v>
                </c:pt>
                <c:pt idx="8">
                  <c:v>Hungary</c:v>
                </c:pt>
                <c:pt idx="9">
                  <c:v>Norway</c:v>
                </c:pt>
                <c:pt idx="10">
                  <c:v>Iceland</c:v>
                </c:pt>
                <c:pt idx="11">
                  <c:v>Ireland</c:v>
                </c:pt>
                <c:pt idx="12">
                  <c:v>Portugal</c:v>
                </c:pt>
                <c:pt idx="13">
                  <c:v>Slovenia</c:v>
                </c:pt>
                <c:pt idx="14">
                  <c:v>Belgium</c:v>
                </c:pt>
                <c:pt idx="15">
                  <c:v>Greece</c:v>
                </c:pt>
                <c:pt idx="16">
                  <c:v>France</c:v>
                </c:pt>
                <c:pt idx="17">
                  <c:v>Finland</c:v>
                </c:pt>
                <c:pt idx="18">
                  <c:v>Spain</c:v>
                </c:pt>
                <c:pt idx="19">
                  <c:v>Sweden</c:v>
                </c:pt>
                <c:pt idx="20">
                  <c:v>Switzerland</c:v>
                </c:pt>
                <c:pt idx="21">
                  <c:v>Netherlands</c:v>
                </c:pt>
                <c:pt idx="22">
                  <c:v>Italy</c:v>
                </c:pt>
                <c:pt idx="23">
                  <c:v>Denmark</c:v>
                </c:pt>
                <c:pt idx="24">
                  <c:v>Austria</c:v>
                </c:pt>
                <c:pt idx="25">
                  <c:v>Germany</c:v>
                </c:pt>
                <c:pt idx="26">
                  <c:v>UK</c:v>
                </c:pt>
              </c:strCache>
            </c:strRef>
          </c:cat>
          <c:val>
            <c:numRef>
              <c:f>Sheet1!$D$2:$D$28</c:f>
              <c:numCache>
                <c:formatCode>0%</c:formatCode>
                <c:ptCount val="27"/>
                <c:pt idx="0">
                  <c:v>0.0</c:v>
                </c:pt>
                <c:pt idx="1">
                  <c:v>0.61</c:v>
                </c:pt>
                <c:pt idx="2">
                  <c:v>0.0</c:v>
                </c:pt>
                <c:pt idx="3">
                  <c:v>0.75</c:v>
                </c:pt>
                <c:pt idx="4">
                  <c:v>0.0</c:v>
                </c:pt>
                <c:pt idx="5">
                  <c:v>0.0</c:v>
                </c:pt>
                <c:pt idx="6">
                  <c:v>0.0</c:v>
                </c:pt>
                <c:pt idx="7">
                  <c:v>0.0</c:v>
                </c:pt>
                <c:pt idx="8">
                  <c:v>0.6</c:v>
                </c:pt>
                <c:pt idx="9">
                  <c:v>0.0</c:v>
                </c:pt>
                <c:pt idx="10">
                  <c:v>0.0</c:v>
                </c:pt>
                <c:pt idx="11">
                  <c:v>0.0</c:v>
                </c:pt>
                <c:pt idx="12">
                  <c:v>0.0</c:v>
                </c:pt>
                <c:pt idx="13">
                  <c:v>0.0</c:v>
                </c:pt>
                <c:pt idx="14">
                  <c:v>0.0</c:v>
                </c:pt>
                <c:pt idx="15">
                  <c:v>0.01</c:v>
                </c:pt>
                <c:pt idx="16">
                  <c:v>0.0</c:v>
                </c:pt>
                <c:pt idx="17">
                  <c:v>0.0</c:v>
                </c:pt>
                <c:pt idx="18">
                  <c:v>0.0</c:v>
                </c:pt>
                <c:pt idx="19">
                  <c:v>0.02</c:v>
                </c:pt>
                <c:pt idx="20">
                  <c:v>0.0</c:v>
                </c:pt>
                <c:pt idx="21">
                  <c:v>0.0</c:v>
                </c:pt>
                <c:pt idx="22">
                  <c:v>0.0</c:v>
                </c:pt>
                <c:pt idx="23">
                  <c:v>0.0</c:v>
                </c:pt>
                <c:pt idx="24">
                  <c:v>0.0</c:v>
                </c:pt>
                <c:pt idx="25">
                  <c:v>0.0</c:v>
                </c:pt>
                <c:pt idx="26">
                  <c:v>0.0</c:v>
                </c:pt>
              </c:numCache>
            </c:numRef>
          </c:val>
          <c:extLst xmlns:c16r2="http://schemas.microsoft.com/office/drawing/2015/06/chart">
            <c:ext xmlns:c16="http://schemas.microsoft.com/office/drawing/2014/chart" uri="{C3380CC4-5D6E-409C-BE32-E72D297353CC}">
              <c16:uniqueId val="{00000002-EE43-434B-A357-7FF8E918E53B}"/>
            </c:ext>
          </c:extLst>
        </c:ser>
        <c:dLbls>
          <c:showLegendKey val="0"/>
          <c:showVal val="0"/>
          <c:showCatName val="0"/>
          <c:showSerName val="0"/>
          <c:showPercent val="0"/>
          <c:showBubbleSize val="0"/>
        </c:dLbls>
        <c:gapWidth val="150"/>
        <c:overlap val="100"/>
        <c:axId val="2067006008"/>
        <c:axId val="2067004456"/>
      </c:barChart>
      <c:catAx>
        <c:axId val="2067006008"/>
        <c:scaling>
          <c:orientation val="minMax"/>
        </c:scaling>
        <c:delete val="0"/>
        <c:axPos val="b"/>
        <c:numFmt formatCode="General"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067004456"/>
        <c:crosses val="autoZero"/>
        <c:auto val="1"/>
        <c:lblAlgn val="ctr"/>
        <c:lblOffset val="100"/>
        <c:noMultiLvlLbl val="0"/>
      </c:catAx>
      <c:valAx>
        <c:axId val="2067004456"/>
        <c:scaling>
          <c:orientation val="minMax"/>
          <c:max val="1.0"/>
        </c:scaling>
        <c:delete val="0"/>
        <c:axPos val="l"/>
        <c:title>
          <c:tx>
            <c:rich>
              <a:bodyPr/>
              <a:lstStyle/>
              <a:p>
                <a:pPr>
                  <a:defRPr sz="958" b="1" i="0" u="none" strike="noStrike" baseline="0">
                    <a:solidFill>
                      <a:srgbClr val="808080"/>
                    </a:solidFill>
                    <a:latin typeface="Calibri"/>
                    <a:ea typeface="Calibri"/>
                    <a:cs typeface="Calibri"/>
                  </a:defRPr>
                </a:pPr>
                <a:r>
                  <a:rPr lang="en-GB"/>
                  <a:t>Rate of Availability</a:t>
                </a:r>
              </a:p>
            </c:rich>
          </c:tx>
          <c:layout>
            <c:manualLayout>
              <c:xMode val="edge"/>
              <c:yMode val="edge"/>
              <c:x val="0.0067729855567362"/>
              <c:y val="0.232719393682347"/>
            </c:manualLayout>
          </c:layout>
          <c:overlay val="0"/>
          <c:spPr>
            <a:noFill/>
            <a:ln w="10182">
              <a:noFill/>
            </a:ln>
          </c:spPr>
        </c:title>
        <c:numFmt formatCode="0%"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067006008"/>
        <c:crosses val="autoZero"/>
        <c:crossBetween val="between"/>
      </c:valAx>
      <c:spPr>
        <a:noFill/>
        <a:ln w="10183">
          <a:noFill/>
        </a:ln>
      </c:spPr>
    </c:plotArea>
    <c:legend>
      <c:legendPos val="b"/>
      <c:layout>
        <c:manualLayout>
          <c:xMode val="edge"/>
          <c:yMode val="edge"/>
          <c:x val="0.305503615076393"/>
          <c:y val="0.923973602745671"/>
          <c:w val="0.385778170912606"/>
          <c:h val="0.0656412420483568"/>
        </c:manualLayout>
      </c:layout>
      <c:overlay val="0"/>
      <c:spPr>
        <a:noFill/>
        <a:ln w="10182">
          <a:noFill/>
        </a:ln>
      </c:spPr>
      <c:txPr>
        <a:bodyPr/>
        <a:lstStyle/>
        <a:p>
          <a:pPr>
            <a:defRPr sz="1100">
              <a:solidFill>
                <a:srgbClr val="7F7F7F"/>
              </a:solidFill>
            </a:defRPr>
          </a:pPr>
          <a:endParaRPr lang="en-US"/>
        </a:p>
      </c:txPr>
    </c:legend>
    <c:plotVisOnly val="1"/>
    <c:dispBlanksAs val="gap"/>
    <c:showDLblsOverMax val="0"/>
  </c:chart>
  <c:spPr>
    <a:noFill/>
    <a:ln>
      <a:noFill/>
    </a:ln>
  </c:spPr>
  <c:txPr>
    <a:bodyPr/>
    <a:lstStyle/>
    <a:p>
      <a:pPr>
        <a:defRPr sz="72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782710460340454"/>
          <c:y val="0.0307347166575478"/>
          <c:w val="0.906269048334878"/>
          <c:h val="0.718063363156475"/>
        </c:manualLayout>
      </c:layout>
      <c:barChart>
        <c:barDir val="col"/>
        <c:grouping val="stacked"/>
        <c:varyColors val="0"/>
        <c:ser>
          <c:idx val="0"/>
          <c:order val="0"/>
          <c:tx>
            <c:strRef>
              <c:f>Sheet1!$B$1</c:f>
              <c:strCache>
                <c:ptCount val="1"/>
                <c:pt idx="0">
                  <c:v>Available</c:v>
                </c:pt>
              </c:strCache>
            </c:strRef>
          </c:tx>
          <c:spPr>
            <a:solidFill>
              <a:schemeClr val="accent3"/>
            </a:solidFill>
            <a:ln w="1273">
              <a:solidFill>
                <a:schemeClr val="accent3"/>
              </a:solidFill>
              <a:prstDash val="solid"/>
            </a:ln>
          </c:spPr>
          <c:invertIfNegative val="0"/>
          <c:dLbls>
            <c:dLbl>
              <c:idx val="0"/>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689C-483B-8ABF-5CD081862CBE}"/>
                </c:ext>
              </c:extLst>
            </c:dLbl>
            <c:dLbl>
              <c:idx val="3"/>
              <c:layout>
                <c:manualLayout>
                  <c:x val="-0.00378668349637109"/>
                  <c:y val="0.00372693154096294"/>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689C-483B-8ABF-5CD081862CBE}"/>
                </c:ext>
              </c:extLst>
            </c:dLbl>
            <c:dLbl>
              <c:idx val="4"/>
              <c:layout>
                <c:manualLayout>
                  <c:x val="0.0"/>
                  <c:y val="-0.00745386308192581"/>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689C-483B-8ABF-5CD081862CBE}"/>
                </c:ext>
              </c:extLst>
            </c:dLbl>
            <c:dLbl>
              <c:idx val="6"/>
              <c:layout>
                <c:manualLayout>
                  <c:x val="-4.62811525340456E-17"/>
                  <c:y val="-0.0260885207867406"/>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689C-483B-8ABF-5CD081862CBE}"/>
                </c:ext>
              </c:extLst>
            </c:dLbl>
            <c:dLbl>
              <c:idx val="7"/>
              <c:layout>
                <c:manualLayout>
                  <c:x val="-4.62811525340456E-17"/>
                  <c:y val="-0.0298154523277035"/>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689C-483B-8ABF-5CD081862CBE}"/>
                </c:ext>
              </c:extLst>
            </c:dLbl>
            <c:spPr>
              <a:solidFill>
                <a:srgbClr val="FFFFFF"/>
              </a:solidFill>
              <a:ln w="3175">
                <a:solidFill>
                  <a:srgbClr val="808080"/>
                </a:solidFill>
                <a:prstDash val="sysDot"/>
              </a:ln>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Sheet1!$A$2:$A$27</c:f>
              <c:strCache>
                <c:ptCount val="26"/>
                <c:pt idx="0">
                  <c:v>Serbia</c:v>
                </c:pt>
                <c:pt idx="1">
                  <c:v>Latvia</c:v>
                </c:pt>
                <c:pt idx="2">
                  <c:v>Lithuania</c:v>
                </c:pt>
                <c:pt idx="3">
                  <c:v>Estonia</c:v>
                </c:pt>
                <c:pt idx="4">
                  <c:v>Bulgaria</c:v>
                </c:pt>
                <c:pt idx="5">
                  <c:v>Croatia</c:v>
                </c:pt>
                <c:pt idx="6">
                  <c:v>Poland</c:v>
                </c:pt>
                <c:pt idx="7">
                  <c:v>Hungary</c:v>
                </c:pt>
                <c:pt idx="8">
                  <c:v>Ireland</c:v>
                </c:pt>
                <c:pt idx="9">
                  <c:v>Portugal</c:v>
                </c:pt>
                <c:pt idx="10">
                  <c:v>Slovakia</c:v>
                </c:pt>
                <c:pt idx="11">
                  <c:v>Belgium</c:v>
                </c:pt>
                <c:pt idx="12">
                  <c:v>Slovenia</c:v>
                </c:pt>
                <c:pt idx="13">
                  <c:v>France</c:v>
                </c:pt>
                <c:pt idx="14">
                  <c:v>Czech Rep.</c:v>
                </c:pt>
                <c:pt idx="15">
                  <c:v>Norway</c:v>
                </c:pt>
                <c:pt idx="16">
                  <c:v>Sweden</c:v>
                </c:pt>
                <c:pt idx="17">
                  <c:v>Spain</c:v>
                </c:pt>
                <c:pt idx="18">
                  <c:v>Finland</c:v>
                </c:pt>
                <c:pt idx="19">
                  <c:v>Switzerland</c:v>
                </c:pt>
                <c:pt idx="20">
                  <c:v>Netherlands</c:v>
                </c:pt>
                <c:pt idx="21">
                  <c:v>Italy</c:v>
                </c:pt>
                <c:pt idx="22">
                  <c:v>Austria</c:v>
                </c:pt>
                <c:pt idx="23">
                  <c:v>Denmark</c:v>
                </c:pt>
                <c:pt idx="24">
                  <c:v>UK</c:v>
                </c:pt>
                <c:pt idx="25">
                  <c:v>Germany</c:v>
                </c:pt>
              </c:strCache>
            </c:strRef>
          </c:cat>
          <c:val>
            <c:numRef>
              <c:f>Sheet1!$B$2:$B$27</c:f>
              <c:numCache>
                <c:formatCode>0%</c:formatCode>
                <c:ptCount val="26"/>
                <c:pt idx="0">
                  <c:v>0.05</c:v>
                </c:pt>
                <c:pt idx="1">
                  <c:v>0.14</c:v>
                </c:pt>
                <c:pt idx="2">
                  <c:v>0.2</c:v>
                </c:pt>
                <c:pt idx="3">
                  <c:v>0.21</c:v>
                </c:pt>
                <c:pt idx="4">
                  <c:v>0.23</c:v>
                </c:pt>
                <c:pt idx="5">
                  <c:v>0.28</c:v>
                </c:pt>
                <c:pt idx="6">
                  <c:v>0.31</c:v>
                </c:pt>
                <c:pt idx="7">
                  <c:v>0.37</c:v>
                </c:pt>
                <c:pt idx="8">
                  <c:v>0.39</c:v>
                </c:pt>
                <c:pt idx="9">
                  <c:v>0.4</c:v>
                </c:pt>
                <c:pt idx="10">
                  <c:v>0.41</c:v>
                </c:pt>
                <c:pt idx="11">
                  <c:v>0.47</c:v>
                </c:pt>
                <c:pt idx="12">
                  <c:v>0.49</c:v>
                </c:pt>
                <c:pt idx="13">
                  <c:v>0.51</c:v>
                </c:pt>
                <c:pt idx="14">
                  <c:v>0.53</c:v>
                </c:pt>
                <c:pt idx="15">
                  <c:v>0.53</c:v>
                </c:pt>
                <c:pt idx="16">
                  <c:v>0.55</c:v>
                </c:pt>
                <c:pt idx="17">
                  <c:v>0.59</c:v>
                </c:pt>
                <c:pt idx="18">
                  <c:v>0.68</c:v>
                </c:pt>
                <c:pt idx="19">
                  <c:v>0.69</c:v>
                </c:pt>
                <c:pt idx="20">
                  <c:v>0.71</c:v>
                </c:pt>
                <c:pt idx="21">
                  <c:v>0.73</c:v>
                </c:pt>
                <c:pt idx="22">
                  <c:v>0.77</c:v>
                </c:pt>
                <c:pt idx="23">
                  <c:v>0.79</c:v>
                </c:pt>
                <c:pt idx="24">
                  <c:v>0.82</c:v>
                </c:pt>
                <c:pt idx="25">
                  <c:v>0.85</c:v>
                </c:pt>
              </c:numCache>
            </c:numRef>
          </c:val>
          <c:extLst xmlns:c16r2="http://schemas.microsoft.com/office/drawing/2015/06/chart">
            <c:ext xmlns:c16="http://schemas.microsoft.com/office/drawing/2014/chart" uri="{C3380CC4-5D6E-409C-BE32-E72D297353CC}">
              <c16:uniqueId val="{00000005-689C-483B-8ABF-5CD081862CBE}"/>
            </c:ext>
          </c:extLst>
        </c:ser>
        <c:ser>
          <c:idx val="1"/>
          <c:order val="1"/>
          <c:tx>
            <c:strRef>
              <c:f>Sheet1!$C$1</c:f>
              <c:strCache>
                <c:ptCount val="1"/>
                <c:pt idx="0">
                  <c:v>Not Available</c:v>
                </c:pt>
              </c:strCache>
            </c:strRef>
          </c:tx>
          <c:spPr>
            <a:solidFill>
              <a:srgbClr val="990000"/>
            </a:solidFill>
            <a:ln w="1273">
              <a:solidFill>
                <a:srgbClr val="990000"/>
              </a:solidFill>
              <a:prstDash val="solid"/>
            </a:ln>
          </c:spPr>
          <c:invertIfNegative val="0"/>
          <c:dLbls>
            <c:spPr>
              <a:solidFill>
                <a:schemeClr val="bg1"/>
              </a:solidFill>
              <a:ln w="3175">
                <a:solidFill>
                  <a:schemeClr val="tx2"/>
                </a:solidFill>
                <a:prstDash val="sysDot"/>
              </a:ln>
              <a:effectLst/>
            </c:spPr>
            <c:txPr>
              <a:bodyPr wrap="square" lIns="38100" tIns="19050" rIns="38100" bIns="19050" anchor="ctr">
                <a:spAutoFit/>
              </a:bodyPr>
              <a:lstStyle/>
              <a:p>
                <a:pPr>
                  <a:defRPr sz="800"/>
                </a:pPr>
                <a:endParaRPr lang="en-US"/>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Sheet1!$A$2:$A$27</c:f>
              <c:strCache>
                <c:ptCount val="26"/>
                <c:pt idx="0">
                  <c:v>Serbia</c:v>
                </c:pt>
                <c:pt idx="1">
                  <c:v>Latvia</c:v>
                </c:pt>
                <c:pt idx="2">
                  <c:v>Lithuania</c:v>
                </c:pt>
                <c:pt idx="3">
                  <c:v>Estonia</c:v>
                </c:pt>
                <c:pt idx="4">
                  <c:v>Bulgaria</c:v>
                </c:pt>
                <c:pt idx="5">
                  <c:v>Croatia</c:v>
                </c:pt>
                <c:pt idx="6">
                  <c:v>Poland</c:v>
                </c:pt>
                <c:pt idx="7">
                  <c:v>Hungary</c:v>
                </c:pt>
                <c:pt idx="8">
                  <c:v>Ireland</c:v>
                </c:pt>
                <c:pt idx="9">
                  <c:v>Portugal</c:v>
                </c:pt>
                <c:pt idx="10">
                  <c:v>Slovakia</c:v>
                </c:pt>
                <c:pt idx="11">
                  <c:v>Belgium</c:v>
                </c:pt>
                <c:pt idx="12">
                  <c:v>Slovenia</c:v>
                </c:pt>
                <c:pt idx="13">
                  <c:v>France</c:v>
                </c:pt>
                <c:pt idx="14">
                  <c:v>Czech Rep.</c:v>
                </c:pt>
                <c:pt idx="15">
                  <c:v>Norway</c:v>
                </c:pt>
                <c:pt idx="16">
                  <c:v>Sweden</c:v>
                </c:pt>
                <c:pt idx="17">
                  <c:v>Spain</c:v>
                </c:pt>
                <c:pt idx="18">
                  <c:v>Finland</c:v>
                </c:pt>
                <c:pt idx="19">
                  <c:v>Switzerland</c:v>
                </c:pt>
                <c:pt idx="20">
                  <c:v>Netherlands</c:v>
                </c:pt>
                <c:pt idx="21">
                  <c:v>Italy</c:v>
                </c:pt>
                <c:pt idx="22">
                  <c:v>Austria</c:v>
                </c:pt>
                <c:pt idx="23">
                  <c:v>Denmark</c:v>
                </c:pt>
                <c:pt idx="24">
                  <c:v>UK</c:v>
                </c:pt>
                <c:pt idx="25">
                  <c:v>Germany</c:v>
                </c:pt>
              </c:strCache>
            </c:strRef>
          </c:cat>
          <c:val>
            <c:numRef>
              <c:f>Sheet1!$C$2:$C$27</c:f>
              <c:numCache>
                <c:formatCode>0%</c:formatCode>
                <c:ptCount val="26"/>
                <c:pt idx="0">
                  <c:v>0.33</c:v>
                </c:pt>
                <c:pt idx="1">
                  <c:v>0.86</c:v>
                </c:pt>
                <c:pt idx="2">
                  <c:v>0.8</c:v>
                </c:pt>
                <c:pt idx="3">
                  <c:v>0.79</c:v>
                </c:pt>
                <c:pt idx="4">
                  <c:v>0.77</c:v>
                </c:pt>
                <c:pt idx="5">
                  <c:v>0.72</c:v>
                </c:pt>
                <c:pt idx="6">
                  <c:v>0.03</c:v>
                </c:pt>
                <c:pt idx="7">
                  <c:v>0.6</c:v>
                </c:pt>
                <c:pt idx="8">
                  <c:v>0.61</c:v>
                </c:pt>
                <c:pt idx="9">
                  <c:v>0.34</c:v>
                </c:pt>
                <c:pt idx="10">
                  <c:v>0.59</c:v>
                </c:pt>
                <c:pt idx="11">
                  <c:v>0.53</c:v>
                </c:pt>
                <c:pt idx="12">
                  <c:v>0.51</c:v>
                </c:pt>
                <c:pt idx="13">
                  <c:v>0.49</c:v>
                </c:pt>
                <c:pt idx="14">
                  <c:v>0.47</c:v>
                </c:pt>
                <c:pt idx="15">
                  <c:v>0.28</c:v>
                </c:pt>
                <c:pt idx="16">
                  <c:v>0.34</c:v>
                </c:pt>
                <c:pt idx="17">
                  <c:v>0.38</c:v>
                </c:pt>
                <c:pt idx="18">
                  <c:v>0.32</c:v>
                </c:pt>
                <c:pt idx="19">
                  <c:v>0.31</c:v>
                </c:pt>
                <c:pt idx="20">
                  <c:v>0.29</c:v>
                </c:pt>
                <c:pt idx="21">
                  <c:v>0.27</c:v>
                </c:pt>
                <c:pt idx="22">
                  <c:v>0.23</c:v>
                </c:pt>
                <c:pt idx="23">
                  <c:v>0.21</c:v>
                </c:pt>
                <c:pt idx="24">
                  <c:v>0.18</c:v>
                </c:pt>
                <c:pt idx="25">
                  <c:v>0.15</c:v>
                </c:pt>
              </c:numCache>
            </c:numRef>
          </c:val>
          <c:extLst xmlns:c16r2="http://schemas.microsoft.com/office/drawing/2015/06/chart">
            <c:ext xmlns:c16="http://schemas.microsoft.com/office/drawing/2014/chart" uri="{C3380CC4-5D6E-409C-BE32-E72D297353CC}">
              <c16:uniqueId val="{00000006-689C-483B-8ABF-5CD081862CBE}"/>
            </c:ext>
          </c:extLst>
        </c:ser>
        <c:ser>
          <c:idx val="2"/>
          <c:order val="2"/>
          <c:tx>
            <c:strRef>
              <c:f>Sheet1!$D$1</c:f>
              <c:strCache>
                <c:ptCount val="1"/>
                <c:pt idx="0">
                  <c:v>Data N/A</c:v>
                </c:pt>
              </c:strCache>
            </c:strRef>
          </c:tx>
          <c:spPr>
            <a:solidFill>
              <a:schemeClr val="bg1">
                <a:lumMod val="65000"/>
              </a:schemeClr>
            </a:solidFill>
            <a:ln>
              <a:solidFill>
                <a:schemeClr val="bg1">
                  <a:lumMod val="65000"/>
                </a:schemeClr>
              </a:solidFill>
            </a:ln>
          </c:spPr>
          <c:invertIfNegative val="0"/>
          <c:cat>
            <c:strRef>
              <c:f>Sheet1!$A$2:$A$27</c:f>
              <c:strCache>
                <c:ptCount val="26"/>
                <c:pt idx="0">
                  <c:v>Serbia</c:v>
                </c:pt>
                <c:pt idx="1">
                  <c:v>Latvia</c:v>
                </c:pt>
                <c:pt idx="2">
                  <c:v>Lithuania</c:v>
                </c:pt>
                <c:pt idx="3">
                  <c:v>Estonia</c:v>
                </c:pt>
                <c:pt idx="4">
                  <c:v>Bulgaria</c:v>
                </c:pt>
                <c:pt idx="5">
                  <c:v>Croatia</c:v>
                </c:pt>
                <c:pt idx="6">
                  <c:v>Poland</c:v>
                </c:pt>
                <c:pt idx="7">
                  <c:v>Hungary</c:v>
                </c:pt>
                <c:pt idx="8">
                  <c:v>Ireland</c:v>
                </c:pt>
                <c:pt idx="9">
                  <c:v>Portugal</c:v>
                </c:pt>
                <c:pt idx="10">
                  <c:v>Slovakia</c:v>
                </c:pt>
                <c:pt idx="11">
                  <c:v>Belgium</c:v>
                </c:pt>
                <c:pt idx="12">
                  <c:v>Slovenia</c:v>
                </c:pt>
                <c:pt idx="13">
                  <c:v>France</c:v>
                </c:pt>
                <c:pt idx="14">
                  <c:v>Czech Rep.</c:v>
                </c:pt>
                <c:pt idx="15">
                  <c:v>Norway</c:v>
                </c:pt>
                <c:pt idx="16">
                  <c:v>Sweden</c:v>
                </c:pt>
                <c:pt idx="17">
                  <c:v>Spain</c:v>
                </c:pt>
                <c:pt idx="18">
                  <c:v>Finland</c:v>
                </c:pt>
                <c:pt idx="19">
                  <c:v>Switzerland</c:v>
                </c:pt>
                <c:pt idx="20">
                  <c:v>Netherlands</c:v>
                </c:pt>
                <c:pt idx="21">
                  <c:v>Italy</c:v>
                </c:pt>
                <c:pt idx="22">
                  <c:v>Austria</c:v>
                </c:pt>
                <c:pt idx="23">
                  <c:v>Denmark</c:v>
                </c:pt>
                <c:pt idx="24">
                  <c:v>UK</c:v>
                </c:pt>
                <c:pt idx="25">
                  <c:v>Germany</c:v>
                </c:pt>
              </c:strCache>
            </c:strRef>
          </c:cat>
          <c:val>
            <c:numRef>
              <c:f>Sheet1!$D$2:$D$27</c:f>
              <c:numCache>
                <c:formatCode>0%</c:formatCode>
                <c:ptCount val="26"/>
                <c:pt idx="0">
                  <c:v>0.62</c:v>
                </c:pt>
                <c:pt idx="1">
                  <c:v>0.0</c:v>
                </c:pt>
                <c:pt idx="2">
                  <c:v>0.0</c:v>
                </c:pt>
                <c:pt idx="3">
                  <c:v>0.0</c:v>
                </c:pt>
                <c:pt idx="4">
                  <c:v>0.0</c:v>
                </c:pt>
                <c:pt idx="5">
                  <c:v>0.0</c:v>
                </c:pt>
                <c:pt idx="6">
                  <c:v>0.66</c:v>
                </c:pt>
                <c:pt idx="7">
                  <c:v>0.03</c:v>
                </c:pt>
                <c:pt idx="8">
                  <c:v>0.0</c:v>
                </c:pt>
                <c:pt idx="9">
                  <c:v>0.27</c:v>
                </c:pt>
                <c:pt idx="10">
                  <c:v>0.0</c:v>
                </c:pt>
                <c:pt idx="11">
                  <c:v>0.0</c:v>
                </c:pt>
                <c:pt idx="12">
                  <c:v>0.0</c:v>
                </c:pt>
                <c:pt idx="13">
                  <c:v>0.0</c:v>
                </c:pt>
                <c:pt idx="14">
                  <c:v>0.01</c:v>
                </c:pt>
                <c:pt idx="15">
                  <c:v>0.18</c:v>
                </c:pt>
                <c:pt idx="16">
                  <c:v>0.1</c:v>
                </c:pt>
                <c:pt idx="17">
                  <c:v>0.03</c:v>
                </c:pt>
                <c:pt idx="18">
                  <c:v>0.0</c:v>
                </c:pt>
                <c:pt idx="19">
                  <c:v>0.0</c:v>
                </c:pt>
                <c:pt idx="20">
                  <c:v>0.0</c:v>
                </c:pt>
                <c:pt idx="21">
                  <c:v>0.0</c:v>
                </c:pt>
                <c:pt idx="22">
                  <c:v>0.0</c:v>
                </c:pt>
                <c:pt idx="23">
                  <c:v>0.01</c:v>
                </c:pt>
                <c:pt idx="24">
                  <c:v>0.0</c:v>
                </c:pt>
                <c:pt idx="25">
                  <c:v>0.0</c:v>
                </c:pt>
              </c:numCache>
            </c:numRef>
          </c:val>
          <c:extLst xmlns:c16r2="http://schemas.microsoft.com/office/drawing/2015/06/chart">
            <c:ext xmlns:c16="http://schemas.microsoft.com/office/drawing/2014/chart" uri="{C3380CC4-5D6E-409C-BE32-E72D297353CC}">
              <c16:uniqueId val="{00000007-689C-483B-8ABF-5CD081862CBE}"/>
            </c:ext>
          </c:extLst>
        </c:ser>
        <c:dLbls>
          <c:showLegendKey val="0"/>
          <c:showVal val="0"/>
          <c:showCatName val="0"/>
          <c:showSerName val="0"/>
          <c:showPercent val="0"/>
          <c:showBubbleSize val="0"/>
        </c:dLbls>
        <c:gapWidth val="150"/>
        <c:overlap val="100"/>
        <c:axId val="2066787480"/>
        <c:axId val="2066790920"/>
      </c:barChart>
      <c:catAx>
        <c:axId val="2066787480"/>
        <c:scaling>
          <c:orientation val="minMax"/>
        </c:scaling>
        <c:delete val="0"/>
        <c:axPos val="b"/>
        <c:numFmt formatCode="General"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066790920"/>
        <c:crosses val="autoZero"/>
        <c:auto val="1"/>
        <c:lblAlgn val="ctr"/>
        <c:lblOffset val="100"/>
        <c:noMultiLvlLbl val="0"/>
      </c:catAx>
      <c:valAx>
        <c:axId val="2066790920"/>
        <c:scaling>
          <c:orientation val="minMax"/>
          <c:max val="1.0"/>
        </c:scaling>
        <c:delete val="0"/>
        <c:axPos val="l"/>
        <c:title>
          <c:tx>
            <c:rich>
              <a:bodyPr/>
              <a:lstStyle/>
              <a:p>
                <a:pPr>
                  <a:defRPr sz="958" b="1" i="0" u="none" strike="noStrike" baseline="0">
                    <a:solidFill>
                      <a:srgbClr val="808080"/>
                    </a:solidFill>
                    <a:latin typeface="Calibri"/>
                    <a:ea typeface="Calibri"/>
                    <a:cs typeface="Calibri"/>
                  </a:defRPr>
                </a:pPr>
                <a:r>
                  <a:rPr lang="en-GB"/>
                  <a:t>Rate of Availability</a:t>
                </a:r>
              </a:p>
            </c:rich>
          </c:tx>
          <c:layout>
            <c:manualLayout>
              <c:xMode val="edge"/>
              <c:yMode val="edge"/>
              <c:x val="0.0067729855567362"/>
              <c:y val="0.232719393682347"/>
            </c:manualLayout>
          </c:layout>
          <c:overlay val="0"/>
          <c:spPr>
            <a:noFill/>
            <a:ln w="10182">
              <a:noFill/>
            </a:ln>
          </c:spPr>
        </c:title>
        <c:numFmt formatCode="0%" sourceLinked="1"/>
        <c:majorTickMark val="out"/>
        <c:minorTickMark val="none"/>
        <c:tickLblPos val="nextTo"/>
        <c:spPr>
          <a:ln w="1273">
            <a:solidFill>
              <a:srgbClr val="808080"/>
            </a:solidFill>
            <a:prstDash val="solid"/>
          </a:ln>
        </c:spPr>
        <c:txPr>
          <a:bodyPr/>
          <a:lstStyle/>
          <a:p>
            <a:pPr>
              <a:defRPr sz="961">
                <a:solidFill>
                  <a:srgbClr val="7F7F7F"/>
                </a:solidFill>
              </a:defRPr>
            </a:pPr>
            <a:endParaRPr lang="en-US"/>
          </a:p>
        </c:txPr>
        <c:crossAx val="2066787480"/>
        <c:crosses val="autoZero"/>
        <c:crossBetween val="between"/>
        <c:majorUnit val="0.2"/>
      </c:valAx>
      <c:spPr>
        <a:noFill/>
        <a:ln w="10183">
          <a:noFill/>
        </a:ln>
      </c:spPr>
    </c:plotArea>
    <c:plotVisOnly val="1"/>
    <c:dispBlanksAs val="gap"/>
    <c:showDLblsOverMax val="0"/>
  </c:chart>
  <c:spPr>
    <a:noFill/>
    <a:ln>
      <a:noFill/>
    </a:ln>
  </c:spPr>
  <c:txPr>
    <a:bodyPr/>
    <a:lstStyle/>
    <a:p>
      <a:pPr>
        <a:defRPr sz="72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02498192688693"/>
          <c:y val="0.0238791542035651"/>
          <c:w val="0.857191535921533"/>
          <c:h val="0.68025359065202"/>
        </c:manualLayout>
      </c:layout>
      <c:barChart>
        <c:barDir val="col"/>
        <c:grouping val="clustered"/>
        <c:varyColors val="0"/>
        <c:ser>
          <c:idx val="0"/>
          <c:order val="0"/>
          <c:tx>
            <c:strRef>
              <c:f>Sheet1!$B$1</c:f>
              <c:strCache>
                <c:ptCount val="1"/>
                <c:pt idx="0">
                  <c:v>Average (days)</c:v>
                </c:pt>
              </c:strCache>
            </c:strRef>
          </c:tx>
          <c:spPr>
            <a:solidFill>
              <a:srgbClr val="990000"/>
            </a:solidFill>
            <a:ln w="11442">
              <a:noFill/>
            </a:ln>
          </c:spPr>
          <c:invertIfNegative val="0"/>
          <c:dPt>
            <c:idx val="12"/>
            <c:invertIfNegative val="0"/>
            <c:bubble3D val="0"/>
            <c:spPr>
              <a:pattFill prst="pct50">
                <a:fgClr>
                  <a:srgbClr val="990000"/>
                </a:fgClr>
                <a:bgClr>
                  <a:schemeClr val="bg1"/>
                </a:bgClr>
              </a:pattFill>
              <a:ln w="11442">
                <a:noFill/>
              </a:ln>
            </c:spPr>
            <c:extLst xmlns:c16r2="http://schemas.microsoft.com/office/drawing/2015/06/chart">
              <c:ext xmlns:c16="http://schemas.microsoft.com/office/drawing/2014/chart" uri="{C3380CC4-5D6E-409C-BE32-E72D297353CC}">
                <c16:uniqueId val="{0000000E-2910-4B8E-9E08-41B4513938B1}"/>
              </c:ext>
            </c:extLst>
          </c:dPt>
          <c:dPt>
            <c:idx val="16"/>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0-7A60-4272-B368-5FCFF6DDBDC7}"/>
              </c:ext>
            </c:extLst>
          </c:dPt>
          <c:dPt>
            <c:idx val="17"/>
            <c:invertIfNegative val="0"/>
            <c:bubble3D val="0"/>
            <c:extLst xmlns:c16r2="http://schemas.microsoft.com/office/drawing/2015/06/chart">
              <c:ext xmlns:c16="http://schemas.microsoft.com/office/drawing/2014/chart" uri="{C3380CC4-5D6E-409C-BE32-E72D297353CC}">
                <c16:uniqueId val="{00000001-7A60-4272-B368-5FCFF6DDBDC7}"/>
              </c:ext>
            </c:extLst>
          </c:dPt>
          <c:dPt>
            <c:idx val="18"/>
            <c:invertIfNegative val="0"/>
            <c:bubble3D val="0"/>
            <c:extLst xmlns:c16r2="http://schemas.microsoft.com/office/drawing/2015/06/chart">
              <c:ext xmlns:c16="http://schemas.microsoft.com/office/drawing/2014/chart" uri="{C3380CC4-5D6E-409C-BE32-E72D297353CC}">
                <c16:uniqueId val="{00000002-7A60-4272-B368-5FCFF6DDBDC7}"/>
              </c:ext>
            </c:extLst>
          </c:dPt>
          <c:dPt>
            <c:idx val="19"/>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3-7A60-4272-B368-5FCFF6DDBDC7}"/>
              </c:ext>
            </c:extLst>
          </c:dPt>
          <c:dPt>
            <c:idx val="20"/>
            <c:invertIfNegative val="0"/>
            <c:bubble3D val="0"/>
            <c:extLst xmlns:c16r2="http://schemas.microsoft.com/office/drawing/2015/06/chart">
              <c:ext xmlns:c16="http://schemas.microsoft.com/office/drawing/2014/chart" uri="{C3380CC4-5D6E-409C-BE32-E72D297353CC}">
                <c16:uniqueId val="{00000004-7A60-4272-B368-5FCFF6DDBDC7}"/>
              </c:ext>
            </c:extLst>
          </c:dPt>
          <c:dPt>
            <c:idx val="21"/>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5-7A60-4272-B368-5FCFF6DDBDC7}"/>
              </c:ext>
            </c:extLst>
          </c:dPt>
          <c:dPt>
            <c:idx val="22"/>
            <c:invertIfNegative val="0"/>
            <c:bubble3D val="0"/>
            <c:extLst xmlns:c16r2="http://schemas.microsoft.com/office/drawing/2015/06/chart">
              <c:ext xmlns:c16="http://schemas.microsoft.com/office/drawing/2014/chart" uri="{C3380CC4-5D6E-409C-BE32-E72D297353CC}">
                <c16:uniqueId val="{00000006-7A60-4272-B368-5FCFF6DDBDC7}"/>
              </c:ext>
            </c:extLst>
          </c:dPt>
          <c:dPt>
            <c:idx val="23"/>
            <c:invertIfNegative val="0"/>
            <c:bubble3D val="0"/>
            <c:extLst xmlns:c16r2="http://schemas.microsoft.com/office/drawing/2015/06/chart">
              <c:ext xmlns:c16="http://schemas.microsoft.com/office/drawing/2014/chart" uri="{C3380CC4-5D6E-409C-BE32-E72D297353CC}">
                <c16:uniqueId val="{0000000B-F0E8-4FDE-AB13-77FCDD4BB40B}"/>
              </c:ext>
            </c:extLst>
          </c:dPt>
          <c:dPt>
            <c:idx val="24"/>
            <c:invertIfNegative val="0"/>
            <c:bubble3D val="0"/>
            <c:extLst xmlns:c16r2="http://schemas.microsoft.com/office/drawing/2015/06/chart">
              <c:ext xmlns:c16="http://schemas.microsoft.com/office/drawing/2014/chart" uri="{C3380CC4-5D6E-409C-BE32-E72D297353CC}">
                <c16:uniqueId val="{00000000-7D92-41A6-B53A-C15E98DB1074}"/>
              </c:ext>
            </c:extLst>
          </c:dPt>
          <c:dPt>
            <c:idx val="25"/>
            <c:invertIfNegative val="0"/>
            <c:bubble3D val="0"/>
            <c:spPr>
              <a:solidFill>
                <a:schemeClr val="accent4"/>
              </a:solidFill>
              <a:ln w="11442">
                <a:noFill/>
              </a:ln>
            </c:spPr>
            <c:extLst xmlns:c16r2="http://schemas.microsoft.com/office/drawing/2015/06/chart">
              <c:ext xmlns:c16="http://schemas.microsoft.com/office/drawing/2014/chart" uri="{C3380CC4-5D6E-409C-BE32-E72D297353CC}">
                <c16:uniqueId val="{0000000F-D3C4-4374-9722-067AF5C98EE2}"/>
              </c:ext>
            </c:extLst>
          </c:dPt>
          <c:dLbls>
            <c:numFmt formatCode="#,##0" sourceLinked="0"/>
            <c:spPr>
              <a:noFill/>
              <a:ln w="1144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Sheet1!$A$2:$A$30</c:f>
              <c:strCache>
                <c:ptCount val="27"/>
                <c:pt idx="0">
                  <c:v>Serbia</c:v>
                </c:pt>
                <c:pt idx="1">
                  <c:v>Lithuania</c:v>
                </c:pt>
                <c:pt idx="2">
                  <c:v>Portugal</c:v>
                </c:pt>
                <c:pt idx="3">
                  <c:v>Poland</c:v>
                </c:pt>
                <c:pt idx="4">
                  <c:v>Estonia</c:v>
                </c:pt>
                <c:pt idx="5">
                  <c:v>Bulgaria</c:v>
                </c:pt>
                <c:pt idx="6">
                  <c:v>France</c:v>
                </c:pt>
                <c:pt idx="7">
                  <c:v>Ireland</c:v>
                </c:pt>
                <c:pt idx="8">
                  <c:v>Hungary</c:v>
                </c:pt>
                <c:pt idx="9">
                  <c:v>Croatia</c:v>
                </c:pt>
                <c:pt idx="10">
                  <c:v>Greece</c:v>
                </c:pt>
                <c:pt idx="11">
                  <c:v>Slovenia</c:v>
                </c:pt>
                <c:pt idx="12">
                  <c:v>EU26 average*</c:v>
                </c:pt>
                <c:pt idx="13">
                  <c:v>Italy</c:v>
                </c:pt>
                <c:pt idx="14">
                  <c:v>Iceland</c:v>
                </c:pt>
                <c:pt idx="15">
                  <c:v>Belgium</c:v>
                </c:pt>
                <c:pt idx="16">
                  <c:v>Norway</c:v>
                </c:pt>
                <c:pt idx="17">
                  <c:v>Spain</c:v>
                </c:pt>
                <c:pt idx="18">
                  <c:v>Turkey</c:v>
                </c:pt>
                <c:pt idx="19">
                  <c:v>Finland</c:v>
                </c:pt>
                <c:pt idx="20">
                  <c:v>Austria</c:v>
                </c:pt>
                <c:pt idx="21">
                  <c:v>Sweden</c:v>
                </c:pt>
                <c:pt idx="22">
                  <c:v>Netherlands</c:v>
                </c:pt>
                <c:pt idx="23">
                  <c:v>UK</c:v>
                </c:pt>
                <c:pt idx="24">
                  <c:v>Switzerland</c:v>
                </c:pt>
                <c:pt idx="25">
                  <c:v>Denmark</c:v>
                </c:pt>
                <c:pt idx="26">
                  <c:v>Germany</c:v>
                </c:pt>
              </c:strCache>
            </c:strRef>
          </c:cat>
          <c:val>
            <c:numRef>
              <c:f>Sheet1!$B$2:$B$30</c:f>
              <c:numCache>
                <c:formatCode>0</c:formatCode>
                <c:ptCount val="27"/>
                <c:pt idx="0">
                  <c:v>925.0</c:v>
                </c:pt>
                <c:pt idx="1">
                  <c:v>726.0</c:v>
                </c:pt>
                <c:pt idx="2">
                  <c:v>634.0</c:v>
                </c:pt>
                <c:pt idx="3">
                  <c:v>612.0</c:v>
                </c:pt>
                <c:pt idx="4">
                  <c:v>603.0</c:v>
                </c:pt>
                <c:pt idx="5">
                  <c:v>547.0</c:v>
                </c:pt>
                <c:pt idx="6">
                  <c:v>498.0</c:v>
                </c:pt>
                <c:pt idx="7">
                  <c:v>486.0</c:v>
                </c:pt>
                <c:pt idx="8">
                  <c:v>470.0</c:v>
                </c:pt>
                <c:pt idx="9">
                  <c:v>445.0</c:v>
                </c:pt>
                <c:pt idx="10">
                  <c:v>428.0</c:v>
                </c:pt>
                <c:pt idx="11">
                  <c:v>417.0</c:v>
                </c:pt>
                <c:pt idx="12">
                  <c:v>413.0</c:v>
                </c:pt>
                <c:pt idx="13">
                  <c:v>402.0</c:v>
                </c:pt>
                <c:pt idx="14">
                  <c:v>401.0</c:v>
                </c:pt>
                <c:pt idx="15">
                  <c:v>395.0</c:v>
                </c:pt>
                <c:pt idx="16">
                  <c:v>388.0</c:v>
                </c:pt>
                <c:pt idx="17">
                  <c:v>385.0</c:v>
                </c:pt>
                <c:pt idx="18">
                  <c:v>292.0</c:v>
                </c:pt>
                <c:pt idx="19">
                  <c:v>291.0</c:v>
                </c:pt>
                <c:pt idx="20">
                  <c:v>288.0</c:v>
                </c:pt>
                <c:pt idx="21">
                  <c:v>269.0</c:v>
                </c:pt>
                <c:pt idx="22">
                  <c:v>220.0</c:v>
                </c:pt>
                <c:pt idx="23" formatCode="General">
                  <c:v>190.0</c:v>
                </c:pt>
                <c:pt idx="24" formatCode="General">
                  <c:v>171.0</c:v>
                </c:pt>
                <c:pt idx="25" formatCode="General">
                  <c:v>146.0</c:v>
                </c:pt>
                <c:pt idx="26" formatCode="General">
                  <c:v>119.0</c:v>
                </c:pt>
              </c:numCache>
            </c:numRef>
          </c:val>
          <c:extLst xmlns:c16r2="http://schemas.microsoft.com/office/drawing/2015/06/chart">
            <c:ext xmlns:c16="http://schemas.microsoft.com/office/drawing/2014/chart" uri="{C3380CC4-5D6E-409C-BE32-E72D297353CC}">
              <c16:uniqueId val="{0000000A-7A60-4272-B368-5FCFF6DDBDC7}"/>
            </c:ext>
          </c:extLst>
        </c:ser>
        <c:dLbls>
          <c:showLegendKey val="0"/>
          <c:showVal val="0"/>
          <c:showCatName val="0"/>
          <c:showSerName val="0"/>
          <c:showPercent val="0"/>
          <c:showBubbleSize val="0"/>
        </c:dLbls>
        <c:gapWidth val="150"/>
        <c:axId val="2099472392"/>
        <c:axId val="2099846168"/>
      </c:barChart>
      <c:catAx>
        <c:axId val="2099472392"/>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099846168"/>
        <c:crosses val="autoZero"/>
        <c:auto val="1"/>
        <c:lblAlgn val="ctr"/>
        <c:lblOffset val="100"/>
        <c:noMultiLvlLbl val="0"/>
      </c:catAx>
      <c:valAx>
        <c:axId val="2099846168"/>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a:t>Average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099472392"/>
        <c:crosses val="autoZero"/>
        <c:crossBetween val="between"/>
      </c:valAx>
      <c:spPr>
        <a:noFill/>
        <a:ln w="11444">
          <a:noFill/>
        </a:ln>
      </c:spPr>
    </c:plotArea>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893487836538774"/>
          <c:y val="0.0238791542035651"/>
          <c:w val="0.819649488477724"/>
          <c:h val="0.68025359065202"/>
        </c:manualLayout>
      </c:layout>
      <c:barChart>
        <c:barDir val="col"/>
        <c:grouping val="clustered"/>
        <c:varyColors val="0"/>
        <c:ser>
          <c:idx val="0"/>
          <c:order val="0"/>
          <c:tx>
            <c:strRef>
              <c:f>Sheet1!$B$1</c:f>
              <c:strCache>
                <c:ptCount val="1"/>
                <c:pt idx="0">
                  <c:v>Average delay (days)</c:v>
                </c:pt>
              </c:strCache>
            </c:strRef>
          </c:tx>
          <c:spPr>
            <a:solidFill>
              <a:srgbClr val="990000"/>
            </a:solidFill>
            <a:ln w="11442">
              <a:noFill/>
            </a:ln>
          </c:spPr>
          <c:invertIfNegative val="0"/>
          <c:dPt>
            <c:idx val="15"/>
            <c:invertIfNegative val="0"/>
            <c:bubble3D val="0"/>
            <c:extLst xmlns:c16r2="http://schemas.microsoft.com/office/drawing/2015/06/chart">
              <c:ext xmlns:c16="http://schemas.microsoft.com/office/drawing/2014/chart" uri="{C3380CC4-5D6E-409C-BE32-E72D297353CC}">
                <c16:uniqueId val="{00000001-850D-4BAA-AB32-63F385E77E12}"/>
              </c:ext>
            </c:extLst>
          </c:dPt>
          <c:dPt>
            <c:idx val="16"/>
            <c:invertIfNegative val="0"/>
            <c:bubble3D val="0"/>
            <c:extLst xmlns:c16r2="http://schemas.microsoft.com/office/drawing/2015/06/chart">
              <c:ext xmlns:c16="http://schemas.microsoft.com/office/drawing/2014/chart" uri="{C3380CC4-5D6E-409C-BE32-E72D297353CC}">
                <c16:uniqueId val="{00000000-7A60-4272-B368-5FCFF6DDBDC7}"/>
              </c:ext>
            </c:extLst>
          </c:dPt>
          <c:dPt>
            <c:idx val="17"/>
            <c:invertIfNegative val="0"/>
            <c:bubble3D val="0"/>
            <c:extLst xmlns:c16r2="http://schemas.microsoft.com/office/drawing/2015/06/chart">
              <c:ext xmlns:c16="http://schemas.microsoft.com/office/drawing/2014/chart" uri="{C3380CC4-5D6E-409C-BE32-E72D297353CC}">
                <c16:uniqueId val="{00000001-7A60-4272-B368-5FCFF6DDBDC7}"/>
              </c:ext>
            </c:extLst>
          </c:dPt>
          <c:dPt>
            <c:idx val="18"/>
            <c:invertIfNegative val="0"/>
            <c:bubble3D val="0"/>
            <c:extLst xmlns:c16r2="http://schemas.microsoft.com/office/drawing/2015/06/chart">
              <c:ext xmlns:c16="http://schemas.microsoft.com/office/drawing/2014/chart" uri="{C3380CC4-5D6E-409C-BE32-E72D297353CC}">
                <c16:uniqueId val="{00000002-7A60-4272-B368-5FCFF6DDBDC7}"/>
              </c:ext>
            </c:extLst>
          </c:dPt>
          <c:dPt>
            <c:idx val="19"/>
            <c:invertIfNegative val="0"/>
            <c:bubble3D val="0"/>
            <c:extLst xmlns:c16r2="http://schemas.microsoft.com/office/drawing/2015/06/chart">
              <c:ext xmlns:c16="http://schemas.microsoft.com/office/drawing/2014/chart" uri="{C3380CC4-5D6E-409C-BE32-E72D297353CC}">
                <c16:uniqueId val="{00000003-7A60-4272-B368-5FCFF6DDBDC7}"/>
              </c:ext>
            </c:extLst>
          </c:dPt>
          <c:dPt>
            <c:idx val="20"/>
            <c:invertIfNegative val="0"/>
            <c:bubble3D val="0"/>
            <c:extLst xmlns:c16r2="http://schemas.microsoft.com/office/drawing/2015/06/chart">
              <c:ext xmlns:c16="http://schemas.microsoft.com/office/drawing/2014/chart" uri="{C3380CC4-5D6E-409C-BE32-E72D297353CC}">
                <c16:uniqueId val="{00000004-7A60-4272-B368-5FCFF6DDBDC7}"/>
              </c:ext>
            </c:extLst>
          </c:dPt>
          <c:dPt>
            <c:idx val="21"/>
            <c:invertIfNegative val="0"/>
            <c:bubble3D val="0"/>
            <c:extLst xmlns:c16r2="http://schemas.microsoft.com/office/drawing/2015/06/chart">
              <c:ext xmlns:c16="http://schemas.microsoft.com/office/drawing/2014/chart" uri="{C3380CC4-5D6E-409C-BE32-E72D297353CC}">
                <c16:uniqueId val="{00000005-7A60-4272-B368-5FCFF6DDBDC7}"/>
              </c:ext>
            </c:extLst>
          </c:dPt>
          <c:dPt>
            <c:idx val="22"/>
            <c:invertIfNegative val="0"/>
            <c:bubble3D val="0"/>
            <c:extLst xmlns:c16r2="http://schemas.microsoft.com/office/drawing/2015/06/chart">
              <c:ext xmlns:c16="http://schemas.microsoft.com/office/drawing/2014/chart" uri="{C3380CC4-5D6E-409C-BE32-E72D297353CC}">
                <c16:uniqueId val="{00000006-7A60-4272-B368-5FCFF6DDBDC7}"/>
              </c:ext>
            </c:extLst>
          </c:dPt>
          <c:dPt>
            <c:idx val="23"/>
            <c:invertIfNegative val="0"/>
            <c:bubble3D val="0"/>
            <c:extLst xmlns:c16r2="http://schemas.microsoft.com/office/drawing/2015/06/chart">
              <c:ext xmlns:c16="http://schemas.microsoft.com/office/drawing/2014/chart" uri="{C3380CC4-5D6E-409C-BE32-E72D297353CC}">
                <c16:uniqueId val="{0000000B-F0E8-4FDE-AB13-77FCDD4BB40B}"/>
              </c:ext>
            </c:extLst>
          </c:dPt>
          <c:dPt>
            <c:idx val="24"/>
            <c:invertIfNegative val="0"/>
            <c:bubble3D val="0"/>
            <c:extLst xmlns:c16r2="http://schemas.microsoft.com/office/drawing/2015/06/chart">
              <c:ext xmlns:c16="http://schemas.microsoft.com/office/drawing/2014/chart" uri="{C3380CC4-5D6E-409C-BE32-E72D297353CC}">
                <c16:uniqueId val="{00000000-7D92-41A6-B53A-C15E98DB1074}"/>
              </c:ext>
            </c:extLst>
          </c:dPt>
          <c:dLbls>
            <c:numFmt formatCode="#,##0" sourceLinked="0"/>
            <c:spPr>
              <a:noFill/>
              <a:ln w="11442">
                <a:noFill/>
              </a:ln>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Sheet1!$A$2:$A$27</c:f>
              <c:strCache>
                <c:ptCount val="26"/>
                <c:pt idx="0">
                  <c:v>Serbia</c:v>
                </c:pt>
                <c:pt idx="1">
                  <c:v>Lithuania</c:v>
                </c:pt>
                <c:pt idx="2">
                  <c:v>Portugal</c:v>
                </c:pt>
                <c:pt idx="3">
                  <c:v>Poland</c:v>
                </c:pt>
                <c:pt idx="4">
                  <c:v>Estonia</c:v>
                </c:pt>
                <c:pt idx="5">
                  <c:v>Bulgaria</c:v>
                </c:pt>
                <c:pt idx="6">
                  <c:v>France</c:v>
                </c:pt>
                <c:pt idx="7">
                  <c:v>Ireland</c:v>
                </c:pt>
                <c:pt idx="8">
                  <c:v>Hungary</c:v>
                </c:pt>
                <c:pt idx="9">
                  <c:v>Croatia</c:v>
                </c:pt>
                <c:pt idx="10">
                  <c:v>Greece</c:v>
                </c:pt>
                <c:pt idx="11">
                  <c:v>Slovenia</c:v>
                </c:pt>
                <c:pt idx="12">
                  <c:v>Italy</c:v>
                </c:pt>
                <c:pt idx="13">
                  <c:v>Iceland</c:v>
                </c:pt>
                <c:pt idx="14">
                  <c:v>Belgium</c:v>
                </c:pt>
                <c:pt idx="15">
                  <c:v>Norway</c:v>
                </c:pt>
                <c:pt idx="16">
                  <c:v>Spain</c:v>
                </c:pt>
                <c:pt idx="17">
                  <c:v>Turkey</c:v>
                </c:pt>
                <c:pt idx="18">
                  <c:v>Finland</c:v>
                </c:pt>
                <c:pt idx="19">
                  <c:v>Austria</c:v>
                </c:pt>
                <c:pt idx="20">
                  <c:v>Sweden</c:v>
                </c:pt>
                <c:pt idx="21">
                  <c:v>Netherlands</c:v>
                </c:pt>
                <c:pt idx="22">
                  <c:v>UK</c:v>
                </c:pt>
                <c:pt idx="23">
                  <c:v>Switzerland</c:v>
                </c:pt>
                <c:pt idx="24">
                  <c:v>Denmark</c:v>
                </c:pt>
                <c:pt idx="25">
                  <c:v>Germany</c:v>
                </c:pt>
              </c:strCache>
            </c:strRef>
          </c:cat>
          <c:val>
            <c:numRef>
              <c:f>Sheet1!$B$2:$B$27</c:f>
              <c:numCache>
                <c:formatCode>0</c:formatCode>
                <c:ptCount val="26"/>
                <c:pt idx="0">
                  <c:v>925.0</c:v>
                </c:pt>
                <c:pt idx="1">
                  <c:v>726.0</c:v>
                </c:pt>
                <c:pt idx="2">
                  <c:v>634.0</c:v>
                </c:pt>
                <c:pt idx="3">
                  <c:v>612.0</c:v>
                </c:pt>
                <c:pt idx="4">
                  <c:v>603.0</c:v>
                </c:pt>
                <c:pt idx="5">
                  <c:v>547.0</c:v>
                </c:pt>
                <c:pt idx="6">
                  <c:v>498.0</c:v>
                </c:pt>
                <c:pt idx="7">
                  <c:v>486.0</c:v>
                </c:pt>
                <c:pt idx="8">
                  <c:v>470.0</c:v>
                </c:pt>
                <c:pt idx="9">
                  <c:v>445.0</c:v>
                </c:pt>
                <c:pt idx="10">
                  <c:v>428.0</c:v>
                </c:pt>
                <c:pt idx="11">
                  <c:v>417.0</c:v>
                </c:pt>
                <c:pt idx="12">
                  <c:v>402.0</c:v>
                </c:pt>
                <c:pt idx="13">
                  <c:v>401.0</c:v>
                </c:pt>
                <c:pt idx="14">
                  <c:v>395.0</c:v>
                </c:pt>
                <c:pt idx="15">
                  <c:v>388.0</c:v>
                </c:pt>
                <c:pt idx="16">
                  <c:v>385.0</c:v>
                </c:pt>
                <c:pt idx="17">
                  <c:v>292.0</c:v>
                </c:pt>
                <c:pt idx="18">
                  <c:v>291.0</c:v>
                </c:pt>
                <c:pt idx="19">
                  <c:v>288.0</c:v>
                </c:pt>
                <c:pt idx="20">
                  <c:v>269.0</c:v>
                </c:pt>
                <c:pt idx="21">
                  <c:v>220.0</c:v>
                </c:pt>
                <c:pt idx="22" formatCode="General">
                  <c:v>190.0</c:v>
                </c:pt>
                <c:pt idx="23" formatCode="General">
                  <c:v>171.0</c:v>
                </c:pt>
                <c:pt idx="24" formatCode="General">
                  <c:v>146.0</c:v>
                </c:pt>
                <c:pt idx="25" formatCode="General">
                  <c:v>119.0</c:v>
                </c:pt>
              </c:numCache>
            </c:numRef>
          </c:val>
          <c:extLst xmlns:c16r2="http://schemas.microsoft.com/office/drawing/2015/06/chart">
            <c:ext xmlns:c16="http://schemas.microsoft.com/office/drawing/2014/chart" uri="{C3380CC4-5D6E-409C-BE32-E72D297353CC}">
              <c16:uniqueId val="{0000000A-7A60-4272-B368-5FCFF6DDBDC7}"/>
            </c:ext>
          </c:extLst>
        </c:ser>
        <c:dLbls>
          <c:showLegendKey val="0"/>
          <c:showVal val="0"/>
          <c:showCatName val="0"/>
          <c:showSerName val="0"/>
          <c:showPercent val="0"/>
          <c:showBubbleSize val="0"/>
        </c:dLbls>
        <c:gapWidth val="150"/>
        <c:axId val="2114620904"/>
        <c:axId val="2020424536"/>
      </c:barChart>
      <c:lineChart>
        <c:grouping val="standard"/>
        <c:varyColors val="0"/>
        <c:ser>
          <c:idx val="1"/>
          <c:order val="1"/>
          <c:tx>
            <c:strRef>
              <c:f>Sheet1!$C$1</c:f>
              <c:strCache>
                <c:ptCount val="1"/>
                <c:pt idx="0">
                  <c:v>GDP per capita, PPP (current international $)</c:v>
                </c:pt>
              </c:strCache>
            </c:strRef>
          </c:tx>
          <c:spPr>
            <a:ln>
              <a:noFill/>
            </a:ln>
          </c:spPr>
          <c:marker>
            <c:symbol val="diamond"/>
            <c:size val="7"/>
            <c:spPr>
              <a:solidFill>
                <a:srgbClr val="002060"/>
              </a:solidFill>
              <a:ln w="22225">
                <a:solidFill>
                  <a:srgbClr val="FFFF00"/>
                </a:solidFill>
              </a:ln>
            </c:spPr>
          </c:marker>
          <c:cat>
            <c:strRef>
              <c:f>Sheet1!$A$2:$A$27</c:f>
              <c:strCache>
                <c:ptCount val="26"/>
                <c:pt idx="0">
                  <c:v>Serbia</c:v>
                </c:pt>
                <c:pt idx="1">
                  <c:v>Lithuania</c:v>
                </c:pt>
                <c:pt idx="2">
                  <c:v>Portugal</c:v>
                </c:pt>
                <c:pt idx="3">
                  <c:v>Poland</c:v>
                </c:pt>
                <c:pt idx="4">
                  <c:v>Estonia</c:v>
                </c:pt>
                <c:pt idx="5">
                  <c:v>Bulgaria</c:v>
                </c:pt>
                <c:pt idx="6">
                  <c:v>France</c:v>
                </c:pt>
                <c:pt idx="7">
                  <c:v>Ireland</c:v>
                </c:pt>
                <c:pt idx="8">
                  <c:v>Hungary</c:v>
                </c:pt>
                <c:pt idx="9">
                  <c:v>Croatia</c:v>
                </c:pt>
                <c:pt idx="10">
                  <c:v>Greece</c:v>
                </c:pt>
                <c:pt idx="11">
                  <c:v>Slovenia</c:v>
                </c:pt>
                <c:pt idx="12">
                  <c:v>Italy</c:v>
                </c:pt>
                <c:pt idx="13">
                  <c:v>Iceland</c:v>
                </c:pt>
                <c:pt idx="14">
                  <c:v>Belgium</c:v>
                </c:pt>
                <c:pt idx="15">
                  <c:v>Norway</c:v>
                </c:pt>
                <c:pt idx="16">
                  <c:v>Spain</c:v>
                </c:pt>
                <c:pt idx="17">
                  <c:v>Turkey</c:v>
                </c:pt>
                <c:pt idx="18">
                  <c:v>Finland</c:v>
                </c:pt>
                <c:pt idx="19">
                  <c:v>Austria</c:v>
                </c:pt>
                <c:pt idx="20">
                  <c:v>Sweden</c:v>
                </c:pt>
                <c:pt idx="21">
                  <c:v>Netherlands</c:v>
                </c:pt>
                <c:pt idx="22">
                  <c:v>UK</c:v>
                </c:pt>
                <c:pt idx="23">
                  <c:v>Switzerland</c:v>
                </c:pt>
                <c:pt idx="24">
                  <c:v>Denmark</c:v>
                </c:pt>
                <c:pt idx="25">
                  <c:v>Germany</c:v>
                </c:pt>
              </c:strCache>
            </c:strRef>
          </c:cat>
          <c:val>
            <c:numRef>
              <c:f>Sheet1!$C$2:$C$27</c:f>
              <c:numCache>
                <c:formatCode>General</c:formatCode>
                <c:ptCount val="26"/>
                <c:pt idx="0">
                  <c:v>15428.8</c:v>
                </c:pt>
                <c:pt idx="1">
                  <c:v>32997.54</c:v>
                </c:pt>
                <c:pt idx="2">
                  <c:v>31672.71</c:v>
                </c:pt>
                <c:pt idx="3">
                  <c:v>29122.09</c:v>
                </c:pt>
                <c:pt idx="4">
                  <c:v>31742.03</c:v>
                </c:pt>
                <c:pt idx="5">
                  <c:v>20947.99000000001</c:v>
                </c:pt>
                <c:pt idx="6">
                  <c:v>42850.39</c:v>
                </c:pt>
                <c:pt idx="7">
                  <c:v>75648.23</c:v>
                </c:pt>
                <c:pt idx="8">
                  <c:v>28107.89</c:v>
                </c:pt>
                <c:pt idx="9">
                  <c:v>26288.04</c:v>
                </c:pt>
                <c:pt idx="10">
                  <c:v>27601.9</c:v>
                </c:pt>
                <c:pt idx="11">
                  <c:v>34868.21</c:v>
                </c:pt>
                <c:pt idx="12">
                  <c:v>39426.94</c:v>
                </c:pt>
                <c:pt idx="13">
                  <c:v>53152.7</c:v>
                </c:pt>
                <c:pt idx="14">
                  <c:v>47840.2</c:v>
                </c:pt>
                <c:pt idx="15">
                  <c:v>61414.28</c:v>
                </c:pt>
                <c:pt idx="16">
                  <c:v>37997.85</c:v>
                </c:pt>
                <c:pt idx="17">
                  <c:v>26518.85</c:v>
                </c:pt>
                <c:pt idx="18">
                  <c:v>44865.84</c:v>
                </c:pt>
                <c:pt idx="19">
                  <c:v>52397.75</c:v>
                </c:pt>
                <c:pt idx="20">
                  <c:v>50208.16</c:v>
                </c:pt>
                <c:pt idx="21">
                  <c:v>52503.27</c:v>
                </c:pt>
                <c:pt idx="22">
                  <c:v>43268.78</c:v>
                </c:pt>
                <c:pt idx="23">
                  <c:v>64712.13</c:v>
                </c:pt>
                <c:pt idx="24">
                  <c:v>51364.14</c:v>
                </c:pt>
                <c:pt idx="25">
                  <c:v>50638.89</c:v>
                </c:pt>
              </c:numCache>
            </c:numRef>
          </c:val>
          <c:smooth val="0"/>
          <c:extLst xmlns:c16r2="http://schemas.microsoft.com/office/drawing/2015/06/chart">
            <c:ext xmlns:c16="http://schemas.microsoft.com/office/drawing/2014/chart" uri="{C3380CC4-5D6E-409C-BE32-E72D297353CC}">
              <c16:uniqueId val="{00000012-549C-46DC-915A-D354032A433F}"/>
            </c:ext>
          </c:extLst>
        </c:ser>
        <c:dLbls>
          <c:showLegendKey val="0"/>
          <c:showVal val="0"/>
          <c:showCatName val="0"/>
          <c:showSerName val="0"/>
          <c:showPercent val="0"/>
          <c:showBubbleSize val="0"/>
        </c:dLbls>
        <c:marker val="1"/>
        <c:smooth val="0"/>
        <c:axId val="-2141883384"/>
        <c:axId val="2063617224"/>
      </c:lineChart>
      <c:catAx>
        <c:axId val="2114620904"/>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chemeClr val="bg1">
                    <a:lumMod val="50000"/>
                  </a:schemeClr>
                </a:solidFill>
              </a:defRPr>
            </a:pPr>
            <a:endParaRPr lang="en-US"/>
          </a:p>
        </c:txPr>
        <c:crossAx val="2020424536"/>
        <c:crosses val="autoZero"/>
        <c:auto val="1"/>
        <c:lblAlgn val="ctr"/>
        <c:lblOffset val="100"/>
        <c:noMultiLvlLbl val="0"/>
      </c:catAx>
      <c:valAx>
        <c:axId val="2020424536"/>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b="0" dirty="0">
                    <a:solidFill>
                      <a:schemeClr val="bg1">
                        <a:lumMod val="50000"/>
                      </a:schemeClr>
                    </a:solidFill>
                  </a:rPr>
                  <a:t>Average delay (days)</a:t>
                </a:r>
              </a:p>
            </c:rich>
          </c:tx>
          <c:layout>
            <c:manualLayout>
              <c:xMode val="edge"/>
              <c:yMode val="edge"/>
              <c:x val="0.0315717170912749"/>
              <c:y val="0.208174912246588"/>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chemeClr val="bg1">
                    <a:lumMod val="50000"/>
                  </a:schemeClr>
                </a:solidFill>
              </a:defRPr>
            </a:pPr>
            <a:endParaRPr lang="en-US"/>
          </a:p>
        </c:txPr>
        <c:crossAx val="2114620904"/>
        <c:crosses val="autoZero"/>
        <c:crossBetween val="between"/>
      </c:valAx>
      <c:valAx>
        <c:axId val="2063617224"/>
        <c:scaling>
          <c:orientation val="minMax"/>
        </c:scaling>
        <c:delete val="0"/>
        <c:axPos val="r"/>
        <c:title>
          <c:tx>
            <c:rich>
              <a:bodyPr/>
              <a:lstStyle/>
              <a:p>
                <a:pPr>
                  <a:defRPr>
                    <a:latin typeface="Calibri" panose="020F0502020204030204" pitchFamily="34" charset="0"/>
                  </a:defRPr>
                </a:pPr>
                <a:r>
                  <a:rPr lang="en-GB" sz="1080" b="0" dirty="0">
                    <a:solidFill>
                      <a:schemeClr val="bg1">
                        <a:lumMod val="50000"/>
                      </a:schemeClr>
                    </a:solidFill>
                    <a:latin typeface="Calibri" panose="020F0502020204030204" pitchFamily="34" charset="0"/>
                  </a:rPr>
                  <a:t>GDP per capita,</a:t>
                </a:r>
                <a:r>
                  <a:rPr lang="en-GB" sz="1080" b="0" baseline="0" dirty="0">
                    <a:solidFill>
                      <a:schemeClr val="bg1">
                        <a:lumMod val="50000"/>
                      </a:schemeClr>
                    </a:solidFill>
                    <a:latin typeface="Calibri" panose="020F0502020204030204" pitchFamily="34" charset="0"/>
                  </a:rPr>
                  <a:t> PPP (current international $)</a:t>
                </a:r>
                <a:r>
                  <a:rPr lang="en-GB" sz="1080" b="0" dirty="0">
                    <a:solidFill>
                      <a:schemeClr val="bg1">
                        <a:lumMod val="50000"/>
                      </a:schemeClr>
                    </a:solidFill>
                    <a:latin typeface="Calibri" panose="020F0502020204030204" pitchFamily="34" charset="0"/>
                  </a:rPr>
                  <a:t>,</a:t>
                </a:r>
                <a:r>
                  <a:rPr lang="en-GB" sz="1080" b="0" baseline="0" dirty="0">
                    <a:solidFill>
                      <a:schemeClr val="bg1">
                        <a:lumMod val="50000"/>
                      </a:schemeClr>
                    </a:solidFill>
                    <a:latin typeface="Calibri" panose="020F0502020204030204" pitchFamily="34" charset="0"/>
                  </a:rPr>
                  <a:t> 2017</a:t>
                </a:r>
                <a:endParaRPr lang="en-GB" sz="1080" b="0" dirty="0">
                  <a:solidFill>
                    <a:schemeClr val="bg1">
                      <a:lumMod val="50000"/>
                    </a:schemeClr>
                  </a:solidFill>
                  <a:latin typeface="Calibri" panose="020F0502020204030204" pitchFamily="34" charset="0"/>
                </a:endParaRPr>
              </a:p>
            </c:rich>
          </c:tx>
          <c:layout>
            <c:manualLayout>
              <c:xMode val="edge"/>
              <c:yMode val="edge"/>
              <c:x val="0.955613068547251"/>
              <c:y val="0.0192974762360982"/>
            </c:manualLayout>
          </c:layout>
          <c:overlay val="0"/>
        </c:title>
        <c:numFmt formatCode="General" sourceLinked="1"/>
        <c:majorTickMark val="out"/>
        <c:minorTickMark val="none"/>
        <c:tickLblPos val="nextTo"/>
        <c:txPr>
          <a:bodyPr/>
          <a:lstStyle/>
          <a:p>
            <a:pPr>
              <a:defRPr>
                <a:solidFill>
                  <a:schemeClr val="bg1">
                    <a:lumMod val="50000"/>
                  </a:schemeClr>
                </a:solidFill>
              </a:defRPr>
            </a:pPr>
            <a:endParaRPr lang="en-US"/>
          </a:p>
        </c:txPr>
        <c:crossAx val="-2141883384"/>
        <c:crosses val="max"/>
        <c:crossBetween val="between"/>
      </c:valAx>
      <c:catAx>
        <c:axId val="-2141883384"/>
        <c:scaling>
          <c:orientation val="minMax"/>
        </c:scaling>
        <c:delete val="1"/>
        <c:axPos val="b"/>
        <c:numFmt formatCode="General" sourceLinked="1"/>
        <c:majorTickMark val="out"/>
        <c:minorTickMark val="none"/>
        <c:tickLblPos val="nextTo"/>
        <c:crossAx val="2063617224"/>
        <c:crosses val="autoZero"/>
        <c:auto val="1"/>
        <c:lblAlgn val="ctr"/>
        <c:lblOffset val="100"/>
        <c:noMultiLvlLbl val="0"/>
      </c:catAx>
      <c:spPr>
        <a:noFill/>
        <a:ln w="11444">
          <a:noFill/>
        </a:ln>
      </c:spPr>
    </c:plotArea>
    <c:legend>
      <c:legendPos val="b"/>
      <c:layout/>
      <c:overlay val="0"/>
      <c:txPr>
        <a:bodyPr/>
        <a:lstStyle/>
        <a:p>
          <a:pPr>
            <a:defRPr sz="1050"/>
          </a:pPr>
          <a:endParaRPr lang="en-US"/>
        </a:p>
      </c:txPr>
    </c:legend>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606054905714272"/>
          <c:y val="0.0238791542035651"/>
          <c:w val="0.928522292898232"/>
          <c:h val="0.68025359065202"/>
        </c:manualLayout>
      </c:layout>
      <c:barChart>
        <c:barDir val="col"/>
        <c:grouping val="clustered"/>
        <c:varyColors val="0"/>
        <c:ser>
          <c:idx val="0"/>
          <c:order val="0"/>
          <c:tx>
            <c:strRef>
              <c:f>Sheet1!$B$1</c:f>
              <c:strCache>
                <c:ptCount val="1"/>
                <c:pt idx="0">
                  <c:v>2017 study: 2014-2016</c:v>
                </c:pt>
              </c:strCache>
            </c:strRef>
          </c:tx>
          <c:spPr>
            <a:solidFill>
              <a:schemeClr val="accent2"/>
            </a:solidFill>
            <a:ln w="11442">
              <a:noFill/>
            </a:ln>
          </c:spPr>
          <c:invertIfNegative val="0"/>
          <c:dPt>
            <c:idx val="13"/>
            <c:invertIfNegative val="0"/>
            <c:bubble3D val="0"/>
            <c:extLst xmlns:c16r2="http://schemas.microsoft.com/office/drawing/2015/06/chart">
              <c:ext xmlns:c16="http://schemas.microsoft.com/office/drawing/2014/chart" uri="{C3380CC4-5D6E-409C-BE32-E72D297353CC}">
                <c16:uniqueId val="{00000001-0D16-4467-9C1D-A488856C8856}"/>
              </c:ext>
            </c:extLst>
          </c:dPt>
          <c:dPt>
            <c:idx val="17"/>
            <c:invertIfNegative val="0"/>
            <c:bubble3D val="0"/>
            <c:extLst xmlns:c16r2="http://schemas.microsoft.com/office/drawing/2015/06/chart">
              <c:ext xmlns:c16="http://schemas.microsoft.com/office/drawing/2014/chart" uri="{C3380CC4-5D6E-409C-BE32-E72D297353CC}">
                <c16:uniqueId val="{00000004-2862-4389-B7FB-D59220835C7F}"/>
              </c:ext>
            </c:extLst>
          </c:dPt>
          <c:dPt>
            <c:idx val="18"/>
            <c:invertIfNegative val="0"/>
            <c:bubble3D val="0"/>
            <c:extLst xmlns:c16r2="http://schemas.microsoft.com/office/drawing/2015/06/chart">
              <c:ext xmlns:c16="http://schemas.microsoft.com/office/drawing/2014/chart" uri="{C3380CC4-5D6E-409C-BE32-E72D297353CC}">
                <c16:uniqueId val="{00000005-2862-4389-B7FB-D59220835C7F}"/>
              </c:ext>
            </c:extLst>
          </c:dPt>
          <c:dPt>
            <c:idx val="20"/>
            <c:invertIfNegative val="0"/>
            <c:bubble3D val="0"/>
            <c:extLst xmlns:c16r2="http://schemas.microsoft.com/office/drawing/2015/06/chart">
              <c:ext xmlns:c16="http://schemas.microsoft.com/office/drawing/2014/chart" uri="{C3380CC4-5D6E-409C-BE32-E72D297353CC}">
                <c16:uniqueId val="{00000008-2862-4389-B7FB-D59220835C7F}"/>
              </c:ext>
            </c:extLst>
          </c:dPt>
          <c:dPt>
            <c:idx val="21"/>
            <c:invertIfNegative val="0"/>
            <c:bubble3D val="0"/>
            <c:extLst xmlns:c16r2="http://schemas.microsoft.com/office/drawing/2015/06/chart">
              <c:ext xmlns:c16="http://schemas.microsoft.com/office/drawing/2014/chart" uri="{C3380CC4-5D6E-409C-BE32-E72D297353CC}">
                <c16:uniqueId val="{0000000A-2862-4389-B7FB-D59220835C7F}"/>
              </c:ext>
            </c:extLst>
          </c:dPt>
          <c:dPt>
            <c:idx val="22"/>
            <c:invertIfNegative val="0"/>
            <c:bubble3D val="0"/>
            <c:extLst xmlns:c16r2="http://schemas.microsoft.com/office/drawing/2015/06/chart">
              <c:ext xmlns:c16="http://schemas.microsoft.com/office/drawing/2014/chart" uri="{C3380CC4-5D6E-409C-BE32-E72D297353CC}">
                <c16:uniqueId val="{0000000B-2862-4389-B7FB-D59220835C7F}"/>
              </c:ext>
            </c:extLst>
          </c:dPt>
          <c:dLbls>
            <c:numFmt formatCode="#,##0" sourceLinked="0"/>
            <c:spPr>
              <a:noFill/>
              <a:ln w="11442">
                <a:noFill/>
              </a:ln>
            </c:spPr>
            <c:txPr>
              <a:bodyPr wrap="square" lIns="38100" tIns="19050" rIns="38100" bIns="19050" anchor="ctr">
                <a:spAutoFit/>
              </a:bodyPr>
              <a:lstStyle/>
              <a:p>
                <a:pPr>
                  <a:defRPr sz="6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Sheet1!$A$2:$A$24</c:f>
              <c:strCache>
                <c:ptCount val="23"/>
                <c:pt idx="0">
                  <c:v>Serbia</c:v>
                </c:pt>
                <c:pt idx="1">
                  <c:v>Lithuania</c:v>
                </c:pt>
                <c:pt idx="2">
                  <c:v>Portugal</c:v>
                </c:pt>
                <c:pt idx="3">
                  <c:v>Poland</c:v>
                </c:pt>
                <c:pt idx="4">
                  <c:v>Estonia</c:v>
                </c:pt>
                <c:pt idx="5">
                  <c:v>Bulgaria</c:v>
                </c:pt>
                <c:pt idx="6">
                  <c:v>France</c:v>
                </c:pt>
                <c:pt idx="7">
                  <c:v>Ireland</c:v>
                </c:pt>
                <c:pt idx="8">
                  <c:v>Hungary</c:v>
                </c:pt>
                <c:pt idx="9">
                  <c:v>Croatia</c:v>
                </c:pt>
                <c:pt idx="10">
                  <c:v>Slovenia</c:v>
                </c:pt>
                <c:pt idx="11">
                  <c:v>Italy</c:v>
                </c:pt>
                <c:pt idx="12">
                  <c:v>Belgium</c:v>
                </c:pt>
                <c:pt idx="13">
                  <c:v>Norway</c:v>
                </c:pt>
                <c:pt idx="14">
                  <c:v>Spain</c:v>
                </c:pt>
                <c:pt idx="15">
                  <c:v>Finland</c:v>
                </c:pt>
                <c:pt idx="16">
                  <c:v>Austria</c:v>
                </c:pt>
                <c:pt idx="17">
                  <c:v>Sweden</c:v>
                </c:pt>
                <c:pt idx="18">
                  <c:v>Netherlands</c:v>
                </c:pt>
                <c:pt idx="19">
                  <c:v>UK</c:v>
                </c:pt>
                <c:pt idx="20">
                  <c:v>Switzerland</c:v>
                </c:pt>
                <c:pt idx="21">
                  <c:v>Denmark</c:v>
                </c:pt>
                <c:pt idx="22">
                  <c:v>Germany</c:v>
                </c:pt>
              </c:strCache>
            </c:strRef>
          </c:cat>
          <c:val>
            <c:numRef>
              <c:f>Sheet1!$B$2:$B$24</c:f>
              <c:numCache>
                <c:formatCode>0</c:formatCode>
                <c:ptCount val="23"/>
                <c:pt idx="0">
                  <c:v>979.0</c:v>
                </c:pt>
                <c:pt idx="1">
                  <c:v>563.0</c:v>
                </c:pt>
                <c:pt idx="2">
                  <c:v>637.0</c:v>
                </c:pt>
                <c:pt idx="3">
                  <c:v>632.0</c:v>
                </c:pt>
                <c:pt idx="4">
                  <c:v>436.0</c:v>
                </c:pt>
                <c:pt idx="5">
                  <c:v>535.0</c:v>
                </c:pt>
                <c:pt idx="6">
                  <c:v>500.0</c:v>
                </c:pt>
                <c:pt idx="7">
                  <c:v>408.0</c:v>
                </c:pt>
                <c:pt idx="8">
                  <c:v>391.0</c:v>
                </c:pt>
                <c:pt idx="9">
                  <c:v>479.0</c:v>
                </c:pt>
                <c:pt idx="10">
                  <c:v>494.0</c:v>
                </c:pt>
                <c:pt idx="11">
                  <c:v>383.0</c:v>
                </c:pt>
                <c:pt idx="12">
                  <c:v>411.0</c:v>
                </c:pt>
                <c:pt idx="13">
                  <c:v>291.0</c:v>
                </c:pt>
                <c:pt idx="14">
                  <c:v>374.0</c:v>
                </c:pt>
                <c:pt idx="15">
                  <c:v>250.0</c:v>
                </c:pt>
                <c:pt idx="16">
                  <c:v>329.0</c:v>
                </c:pt>
                <c:pt idx="17">
                  <c:v>281.0</c:v>
                </c:pt>
                <c:pt idx="18">
                  <c:v>228.0</c:v>
                </c:pt>
                <c:pt idx="19">
                  <c:v>111.0</c:v>
                </c:pt>
                <c:pt idx="20">
                  <c:v>123.0</c:v>
                </c:pt>
                <c:pt idx="21">
                  <c:v>155.0</c:v>
                </c:pt>
                <c:pt idx="22">
                  <c:v>106.0</c:v>
                </c:pt>
              </c:numCache>
            </c:numRef>
          </c:val>
          <c:extLst xmlns:c16r2="http://schemas.microsoft.com/office/drawing/2015/06/chart">
            <c:ext xmlns:c16="http://schemas.microsoft.com/office/drawing/2014/chart" uri="{C3380CC4-5D6E-409C-BE32-E72D297353CC}">
              <c16:uniqueId val="{00000010-2862-4389-B7FB-D59220835C7F}"/>
            </c:ext>
          </c:extLst>
        </c:ser>
        <c:ser>
          <c:idx val="1"/>
          <c:order val="1"/>
          <c:tx>
            <c:strRef>
              <c:f>Sheet1!$C$1</c:f>
              <c:strCache>
                <c:ptCount val="1"/>
                <c:pt idx="0">
                  <c:v>2018 study: 2015-2017</c:v>
                </c:pt>
              </c:strCache>
            </c:strRef>
          </c:tx>
          <c:spPr>
            <a:solidFill>
              <a:srgbClr val="990000"/>
            </a:solidFill>
          </c:spPr>
          <c:invertIfNegative val="0"/>
          <c:dLbls>
            <c:spPr>
              <a:noFill/>
              <a:ln>
                <a:noFill/>
              </a:ln>
              <a:effectLst/>
            </c:spPr>
            <c:txPr>
              <a:bodyPr wrap="square" lIns="38100" tIns="19050" rIns="38100" bIns="19050" anchor="ctr">
                <a:spAutoFit/>
              </a:bodyPr>
              <a:lstStyle/>
              <a:p>
                <a:pPr>
                  <a:defRPr sz="600"/>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Sheet1!$A$2:$A$24</c:f>
              <c:strCache>
                <c:ptCount val="23"/>
                <c:pt idx="0">
                  <c:v>Serbia</c:v>
                </c:pt>
                <c:pt idx="1">
                  <c:v>Lithuania</c:v>
                </c:pt>
                <c:pt idx="2">
                  <c:v>Portugal</c:v>
                </c:pt>
                <c:pt idx="3">
                  <c:v>Poland</c:v>
                </c:pt>
                <c:pt idx="4">
                  <c:v>Estonia</c:v>
                </c:pt>
                <c:pt idx="5">
                  <c:v>Bulgaria</c:v>
                </c:pt>
                <c:pt idx="6">
                  <c:v>France</c:v>
                </c:pt>
                <c:pt idx="7">
                  <c:v>Ireland</c:v>
                </c:pt>
                <c:pt idx="8">
                  <c:v>Hungary</c:v>
                </c:pt>
                <c:pt idx="9">
                  <c:v>Croatia</c:v>
                </c:pt>
                <c:pt idx="10">
                  <c:v>Slovenia</c:v>
                </c:pt>
                <c:pt idx="11">
                  <c:v>Italy</c:v>
                </c:pt>
                <c:pt idx="12">
                  <c:v>Belgium</c:v>
                </c:pt>
                <c:pt idx="13">
                  <c:v>Norway</c:v>
                </c:pt>
                <c:pt idx="14">
                  <c:v>Spain</c:v>
                </c:pt>
                <c:pt idx="15">
                  <c:v>Finland</c:v>
                </c:pt>
                <c:pt idx="16">
                  <c:v>Austria</c:v>
                </c:pt>
                <c:pt idx="17">
                  <c:v>Sweden</c:v>
                </c:pt>
                <c:pt idx="18">
                  <c:v>Netherlands</c:v>
                </c:pt>
                <c:pt idx="19">
                  <c:v>UK</c:v>
                </c:pt>
                <c:pt idx="20">
                  <c:v>Switzerland</c:v>
                </c:pt>
                <c:pt idx="21">
                  <c:v>Denmark</c:v>
                </c:pt>
                <c:pt idx="22">
                  <c:v>Germany</c:v>
                </c:pt>
              </c:strCache>
            </c:strRef>
          </c:cat>
          <c:val>
            <c:numRef>
              <c:f>Sheet1!$C$2:$C$24</c:f>
              <c:numCache>
                <c:formatCode>General</c:formatCode>
                <c:ptCount val="23"/>
                <c:pt idx="0">
                  <c:v>925.0</c:v>
                </c:pt>
                <c:pt idx="1">
                  <c:v>726.0</c:v>
                </c:pt>
                <c:pt idx="2">
                  <c:v>634.0</c:v>
                </c:pt>
                <c:pt idx="3">
                  <c:v>612.0</c:v>
                </c:pt>
                <c:pt idx="4">
                  <c:v>603.0</c:v>
                </c:pt>
                <c:pt idx="5">
                  <c:v>547.0</c:v>
                </c:pt>
                <c:pt idx="6">
                  <c:v>498.0</c:v>
                </c:pt>
                <c:pt idx="7">
                  <c:v>486.0</c:v>
                </c:pt>
                <c:pt idx="8">
                  <c:v>470.0</c:v>
                </c:pt>
                <c:pt idx="9">
                  <c:v>445.0</c:v>
                </c:pt>
                <c:pt idx="10">
                  <c:v>417.0</c:v>
                </c:pt>
                <c:pt idx="11">
                  <c:v>402.0</c:v>
                </c:pt>
                <c:pt idx="12">
                  <c:v>395.0</c:v>
                </c:pt>
                <c:pt idx="13">
                  <c:v>388.0</c:v>
                </c:pt>
                <c:pt idx="14">
                  <c:v>385.0</c:v>
                </c:pt>
                <c:pt idx="15">
                  <c:v>291.0</c:v>
                </c:pt>
                <c:pt idx="16">
                  <c:v>288.0</c:v>
                </c:pt>
                <c:pt idx="17">
                  <c:v>269.0</c:v>
                </c:pt>
                <c:pt idx="18">
                  <c:v>220.0</c:v>
                </c:pt>
                <c:pt idx="19">
                  <c:v>190.0</c:v>
                </c:pt>
                <c:pt idx="20">
                  <c:v>171.0</c:v>
                </c:pt>
                <c:pt idx="21">
                  <c:v>146.0</c:v>
                </c:pt>
                <c:pt idx="22">
                  <c:v>119.0</c:v>
                </c:pt>
              </c:numCache>
            </c:numRef>
          </c:val>
          <c:extLst xmlns:c16r2="http://schemas.microsoft.com/office/drawing/2015/06/chart">
            <c:ext xmlns:c16="http://schemas.microsoft.com/office/drawing/2014/chart" uri="{C3380CC4-5D6E-409C-BE32-E72D297353CC}">
              <c16:uniqueId val="{00000011-2862-4389-B7FB-D59220835C7F}"/>
            </c:ext>
          </c:extLst>
        </c:ser>
        <c:dLbls>
          <c:showLegendKey val="0"/>
          <c:showVal val="0"/>
          <c:showCatName val="0"/>
          <c:showSerName val="0"/>
          <c:showPercent val="0"/>
          <c:showBubbleSize val="0"/>
        </c:dLbls>
        <c:gapWidth val="150"/>
        <c:axId val="2100227528"/>
        <c:axId val="2100221960"/>
      </c:barChart>
      <c:catAx>
        <c:axId val="2100227528"/>
        <c:scaling>
          <c:orientation val="minMax"/>
        </c:scaling>
        <c:delete val="0"/>
        <c:axPos val="b"/>
        <c:numFmt formatCode="General" sourceLinked="1"/>
        <c:majorTickMark val="out"/>
        <c:minorTickMark val="none"/>
        <c:tickLblPos val="nextTo"/>
        <c:spPr>
          <a:ln w="1431">
            <a:solidFill>
              <a:srgbClr val="808080"/>
            </a:solidFill>
            <a:prstDash val="solid"/>
          </a:ln>
        </c:spPr>
        <c:txPr>
          <a:bodyPr/>
          <a:lstStyle/>
          <a:p>
            <a:pPr>
              <a:defRPr sz="1050">
                <a:solidFill>
                  <a:srgbClr val="7F7F7F"/>
                </a:solidFill>
              </a:defRPr>
            </a:pPr>
            <a:endParaRPr lang="en-US"/>
          </a:p>
        </c:txPr>
        <c:crossAx val="2100221960"/>
        <c:crosses val="autoZero"/>
        <c:auto val="1"/>
        <c:lblAlgn val="ctr"/>
        <c:lblOffset val="100"/>
        <c:noMultiLvlLbl val="0"/>
      </c:catAx>
      <c:valAx>
        <c:axId val="2100221960"/>
        <c:scaling>
          <c:orientation val="minMax"/>
        </c:scaling>
        <c:delete val="0"/>
        <c:axPos val="l"/>
        <c:title>
          <c:tx>
            <c:rich>
              <a:bodyPr/>
              <a:lstStyle/>
              <a:p>
                <a:pPr>
                  <a:defRPr sz="1075" b="1" i="0" u="none" strike="noStrike" baseline="0">
                    <a:solidFill>
                      <a:srgbClr val="808080"/>
                    </a:solidFill>
                    <a:latin typeface="Calibri"/>
                    <a:ea typeface="Calibri"/>
                    <a:cs typeface="Calibri"/>
                  </a:defRPr>
                </a:pPr>
                <a:r>
                  <a:rPr lang="en-GB"/>
                  <a:t>Average delay (days)</a:t>
                </a:r>
              </a:p>
            </c:rich>
          </c:tx>
          <c:layout>
            <c:manualLayout>
              <c:xMode val="edge"/>
              <c:yMode val="edge"/>
              <c:x val="0.00678249068835398"/>
              <c:y val="0.223187141929839"/>
            </c:manualLayout>
          </c:layout>
          <c:overlay val="0"/>
          <c:spPr>
            <a:noFill/>
            <a:ln w="11442">
              <a:noFill/>
            </a:ln>
          </c:spPr>
        </c:title>
        <c:numFmt formatCode="0" sourceLinked="1"/>
        <c:majorTickMark val="out"/>
        <c:minorTickMark val="none"/>
        <c:tickLblPos val="nextTo"/>
        <c:spPr>
          <a:ln w="1431">
            <a:solidFill>
              <a:srgbClr val="808080"/>
            </a:solidFill>
            <a:prstDash val="solid"/>
          </a:ln>
        </c:spPr>
        <c:txPr>
          <a:bodyPr/>
          <a:lstStyle/>
          <a:p>
            <a:pPr>
              <a:defRPr sz="1080">
                <a:solidFill>
                  <a:srgbClr val="7F7F7F"/>
                </a:solidFill>
              </a:defRPr>
            </a:pPr>
            <a:endParaRPr lang="en-US"/>
          </a:p>
        </c:txPr>
        <c:crossAx val="2100227528"/>
        <c:crosses val="autoZero"/>
        <c:crossBetween val="between"/>
      </c:valAx>
      <c:spPr>
        <a:noFill/>
        <a:ln w="11444">
          <a:noFill/>
        </a:ln>
      </c:spPr>
    </c:plotArea>
    <c:legend>
      <c:legendPos val="b"/>
      <c:layout/>
      <c:overlay val="0"/>
      <c:txPr>
        <a:bodyPr/>
        <a:lstStyle/>
        <a:p>
          <a:pPr>
            <a:defRPr sz="1100"/>
          </a:pPr>
          <a:endParaRPr lang="en-US"/>
        </a:p>
      </c:txPr>
    </c:legend>
    <c:plotVisOnly val="1"/>
    <c:dispBlanksAs val="gap"/>
    <c:showDLblsOverMax val="0"/>
  </c:chart>
  <c:spPr>
    <a:noFill/>
    <a:ln>
      <a:noFill/>
    </a:ln>
  </c:spPr>
  <c:txPr>
    <a:bodyPr/>
    <a:lstStyle/>
    <a:p>
      <a:pPr>
        <a:defRPr sz="81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0833385436001641"/>
          <c:y val="0.0294476844042013"/>
          <c:w val="0.830985273858798"/>
          <c:h val="0.692626103643829"/>
        </c:manualLayout>
      </c:layout>
      <c:barChart>
        <c:barDir val="col"/>
        <c:grouping val="clustered"/>
        <c:varyColors val="0"/>
        <c:ser>
          <c:idx val="0"/>
          <c:order val="0"/>
          <c:tx>
            <c:strRef>
              <c:f>Sheet1!$B$1</c:f>
              <c:strCache>
                <c:ptCount val="1"/>
                <c:pt idx="0">
                  <c:v># of Products with accessibility date</c:v>
                </c:pt>
              </c:strCache>
            </c:strRef>
          </c:tx>
          <c:spPr>
            <a:solidFill>
              <a:srgbClr val="D9D9D9"/>
            </a:solidFill>
            <a:ln w="12633">
              <a:noFill/>
            </a:ln>
          </c:spPr>
          <c:invertIfNegative val="0"/>
          <c:cat>
            <c:strRef>
              <c:f>Sheet1!$A$2:$A$29</c:f>
              <c:strCache>
                <c:ptCount val="26"/>
                <c:pt idx="0">
                  <c:v>Serbia</c:v>
                </c:pt>
                <c:pt idx="1">
                  <c:v>Lithuania</c:v>
                </c:pt>
                <c:pt idx="2">
                  <c:v>Portugal</c:v>
                </c:pt>
                <c:pt idx="3">
                  <c:v>Poland</c:v>
                </c:pt>
                <c:pt idx="4">
                  <c:v>Estonia</c:v>
                </c:pt>
                <c:pt idx="5">
                  <c:v>Bulgaria</c:v>
                </c:pt>
                <c:pt idx="6">
                  <c:v>France</c:v>
                </c:pt>
                <c:pt idx="7">
                  <c:v>Ireland</c:v>
                </c:pt>
                <c:pt idx="8">
                  <c:v>Hungary</c:v>
                </c:pt>
                <c:pt idx="9">
                  <c:v>Croatia</c:v>
                </c:pt>
                <c:pt idx="10">
                  <c:v>Greece</c:v>
                </c:pt>
                <c:pt idx="11">
                  <c:v>Slovenia</c:v>
                </c:pt>
                <c:pt idx="12">
                  <c:v>Italy</c:v>
                </c:pt>
                <c:pt idx="13">
                  <c:v>Iceland</c:v>
                </c:pt>
                <c:pt idx="14">
                  <c:v>Belgium</c:v>
                </c:pt>
                <c:pt idx="15">
                  <c:v>Norway</c:v>
                </c:pt>
                <c:pt idx="16">
                  <c:v>Spain</c:v>
                </c:pt>
                <c:pt idx="17">
                  <c:v>Turkey</c:v>
                </c:pt>
                <c:pt idx="18">
                  <c:v>Finland</c:v>
                </c:pt>
                <c:pt idx="19">
                  <c:v>Austria</c:v>
                </c:pt>
                <c:pt idx="20">
                  <c:v>Sweden</c:v>
                </c:pt>
                <c:pt idx="21">
                  <c:v>Netherlands</c:v>
                </c:pt>
                <c:pt idx="22">
                  <c:v>UK</c:v>
                </c:pt>
                <c:pt idx="23">
                  <c:v>Switzerland</c:v>
                </c:pt>
                <c:pt idx="24">
                  <c:v>Denmark</c:v>
                </c:pt>
                <c:pt idx="25">
                  <c:v>Germany</c:v>
                </c:pt>
              </c:strCache>
            </c:strRef>
          </c:cat>
          <c:val>
            <c:numRef>
              <c:f>Sheet1!$B$2:$B$29</c:f>
              <c:numCache>
                <c:formatCode>0</c:formatCode>
                <c:ptCount val="26"/>
                <c:pt idx="0">
                  <c:v>4.0</c:v>
                </c:pt>
                <c:pt idx="1">
                  <c:v>16.0</c:v>
                </c:pt>
                <c:pt idx="2">
                  <c:v>40.0</c:v>
                </c:pt>
                <c:pt idx="3">
                  <c:v>15.0</c:v>
                </c:pt>
                <c:pt idx="4">
                  <c:v>28.0</c:v>
                </c:pt>
                <c:pt idx="5">
                  <c:v>21.0</c:v>
                </c:pt>
                <c:pt idx="6">
                  <c:v>54.0</c:v>
                </c:pt>
                <c:pt idx="7">
                  <c:v>51.0</c:v>
                </c:pt>
                <c:pt idx="8">
                  <c:v>32.0</c:v>
                </c:pt>
                <c:pt idx="9">
                  <c:v>17.0</c:v>
                </c:pt>
                <c:pt idx="10">
                  <c:v>68.0</c:v>
                </c:pt>
                <c:pt idx="11">
                  <c:v>64.0</c:v>
                </c:pt>
                <c:pt idx="12">
                  <c:v>96.0</c:v>
                </c:pt>
                <c:pt idx="13">
                  <c:v>48.0</c:v>
                </c:pt>
                <c:pt idx="14">
                  <c:v>68.0</c:v>
                </c:pt>
                <c:pt idx="15">
                  <c:v>32.0</c:v>
                </c:pt>
                <c:pt idx="16">
                  <c:v>75.0</c:v>
                </c:pt>
                <c:pt idx="17">
                  <c:v>13.0</c:v>
                </c:pt>
                <c:pt idx="18">
                  <c:v>75.0</c:v>
                </c:pt>
                <c:pt idx="19">
                  <c:v>102.0</c:v>
                </c:pt>
                <c:pt idx="20">
                  <c:v>83.0</c:v>
                </c:pt>
                <c:pt idx="21">
                  <c:v>94.0</c:v>
                </c:pt>
                <c:pt idx="22">
                  <c:v>98.0</c:v>
                </c:pt>
                <c:pt idx="23">
                  <c:v>65.0</c:v>
                </c:pt>
                <c:pt idx="24">
                  <c:v>101.0</c:v>
                </c:pt>
                <c:pt idx="25">
                  <c:v>104.0</c:v>
                </c:pt>
              </c:numCache>
            </c:numRef>
          </c:val>
          <c:extLst xmlns:c16r2="http://schemas.microsoft.com/office/drawing/2015/06/chart">
            <c:ext xmlns:c16="http://schemas.microsoft.com/office/drawing/2014/chart" uri="{C3380CC4-5D6E-409C-BE32-E72D297353CC}">
              <c16:uniqueId val="{00000000-10BE-4314-831F-BB73894EFF12}"/>
            </c:ext>
          </c:extLst>
        </c:ser>
        <c:dLbls>
          <c:showLegendKey val="0"/>
          <c:showVal val="0"/>
          <c:showCatName val="0"/>
          <c:showSerName val="0"/>
          <c:showPercent val="0"/>
          <c:showBubbleSize val="0"/>
        </c:dLbls>
        <c:gapWidth val="150"/>
        <c:axId val="2140516440"/>
        <c:axId val="2140519768"/>
      </c:barChart>
      <c:stockChart>
        <c:ser>
          <c:idx val="1"/>
          <c:order val="1"/>
          <c:tx>
            <c:strRef>
              <c:f>Sheet1!$C$1</c:f>
              <c:strCache>
                <c:ptCount val="1"/>
                <c:pt idx="0">
                  <c:v>Maximum delay</c:v>
                </c:pt>
              </c:strCache>
            </c:strRef>
          </c:tx>
          <c:spPr>
            <a:ln w="15791">
              <a:noFill/>
            </a:ln>
          </c:spPr>
          <c:marker>
            <c:symbol val="dash"/>
            <c:size val="5"/>
            <c:spPr>
              <a:solidFill>
                <a:srgbClr val="800000"/>
              </a:solidFill>
              <a:ln w="3158">
                <a:noFill/>
              </a:ln>
            </c:spPr>
          </c:marker>
          <c:errBars>
            <c:errDir val="y"/>
            <c:errBarType val="both"/>
            <c:errValType val="fixedVal"/>
            <c:noEndCap val="1"/>
            <c:val val="10.0"/>
            <c:spPr>
              <a:ln w="1579">
                <a:solidFill>
                  <a:srgbClr val="000000"/>
                </a:solidFill>
                <a:prstDash val="solid"/>
              </a:ln>
            </c:spPr>
          </c:errBars>
          <c:cat>
            <c:strRef>
              <c:f>Sheet1!$A$2:$A$29</c:f>
              <c:strCache>
                <c:ptCount val="26"/>
                <c:pt idx="0">
                  <c:v>Serbia</c:v>
                </c:pt>
                <c:pt idx="1">
                  <c:v>Lithuania</c:v>
                </c:pt>
                <c:pt idx="2">
                  <c:v>Portugal</c:v>
                </c:pt>
                <c:pt idx="3">
                  <c:v>Poland</c:v>
                </c:pt>
                <c:pt idx="4">
                  <c:v>Estonia</c:v>
                </c:pt>
                <c:pt idx="5">
                  <c:v>Bulgaria</c:v>
                </c:pt>
                <c:pt idx="6">
                  <c:v>France</c:v>
                </c:pt>
                <c:pt idx="7">
                  <c:v>Ireland</c:v>
                </c:pt>
                <c:pt idx="8">
                  <c:v>Hungary</c:v>
                </c:pt>
                <c:pt idx="9">
                  <c:v>Croatia</c:v>
                </c:pt>
                <c:pt idx="10">
                  <c:v>Greece</c:v>
                </c:pt>
                <c:pt idx="11">
                  <c:v>Slovenia</c:v>
                </c:pt>
                <c:pt idx="12">
                  <c:v>Italy</c:v>
                </c:pt>
                <c:pt idx="13">
                  <c:v>Iceland</c:v>
                </c:pt>
                <c:pt idx="14">
                  <c:v>Belgium</c:v>
                </c:pt>
                <c:pt idx="15">
                  <c:v>Norway</c:v>
                </c:pt>
                <c:pt idx="16">
                  <c:v>Spain</c:v>
                </c:pt>
                <c:pt idx="17">
                  <c:v>Turkey</c:v>
                </c:pt>
                <c:pt idx="18">
                  <c:v>Finland</c:v>
                </c:pt>
                <c:pt idx="19">
                  <c:v>Austria</c:v>
                </c:pt>
                <c:pt idx="20">
                  <c:v>Sweden</c:v>
                </c:pt>
                <c:pt idx="21">
                  <c:v>Netherlands</c:v>
                </c:pt>
                <c:pt idx="22">
                  <c:v>UK</c:v>
                </c:pt>
                <c:pt idx="23">
                  <c:v>Switzerland</c:v>
                </c:pt>
                <c:pt idx="24">
                  <c:v>Denmark</c:v>
                </c:pt>
                <c:pt idx="25">
                  <c:v>Germany</c:v>
                </c:pt>
              </c:strCache>
            </c:strRef>
          </c:cat>
          <c:val>
            <c:numRef>
              <c:f>Sheet1!$C$2:$C$29</c:f>
              <c:numCache>
                <c:formatCode>0</c:formatCode>
                <c:ptCount val="26"/>
                <c:pt idx="0">
                  <c:v>1245.0</c:v>
                </c:pt>
                <c:pt idx="1">
                  <c:v>1290.0</c:v>
                </c:pt>
                <c:pt idx="2">
                  <c:v>1260.0</c:v>
                </c:pt>
                <c:pt idx="3">
                  <c:v>1386.0</c:v>
                </c:pt>
                <c:pt idx="4">
                  <c:v>1443.0</c:v>
                </c:pt>
                <c:pt idx="5">
                  <c:v>1082.0</c:v>
                </c:pt>
                <c:pt idx="6">
                  <c:v>1074.0</c:v>
                </c:pt>
                <c:pt idx="7">
                  <c:v>1321.0</c:v>
                </c:pt>
                <c:pt idx="8">
                  <c:v>1202.0</c:v>
                </c:pt>
                <c:pt idx="9">
                  <c:v>1224.0</c:v>
                </c:pt>
                <c:pt idx="10">
                  <c:v>974.0</c:v>
                </c:pt>
                <c:pt idx="11">
                  <c:v>1000.0</c:v>
                </c:pt>
                <c:pt idx="12">
                  <c:v>1130.0</c:v>
                </c:pt>
                <c:pt idx="13">
                  <c:v>1283.0</c:v>
                </c:pt>
                <c:pt idx="14">
                  <c:v>1069.0</c:v>
                </c:pt>
                <c:pt idx="15">
                  <c:v>1209.0</c:v>
                </c:pt>
                <c:pt idx="16">
                  <c:v>1323.0</c:v>
                </c:pt>
                <c:pt idx="17">
                  <c:v>498.0</c:v>
                </c:pt>
                <c:pt idx="18">
                  <c:v>1119.0</c:v>
                </c:pt>
                <c:pt idx="19">
                  <c:v>1383.0</c:v>
                </c:pt>
                <c:pt idx="20">
                  <c:v>1092.0</c:v>
                </c:pt>
                <c:pt idx="21">
                  <c:v>1259.0</c:v>
                </c:pt>
                <c:pt idx="22">
                  <c:v>994.0</c:v>
                </c:pt>
                <c:pt idx="23" formatCode="General">
                  <c:v>1097.0</c:v>
                </c:pt>
                <c:pt idx="24">
                  <c:v>942.0</c:v>
                </c:pt>
                <c:pt idx="25">
                  <c:v>1012.0</c:v>
                </c:pt>
              </c:numCache>
            </c:numRef>
          </c:val>
          <c:smooth val="0"/>
          <c:extLst xmlns:c16r2="http://schemas.microsoft.com/office/drawing/2015/06/chart">
            <c:ext xmlns:c16="http://schemas.microsoft.com/office/drawing/2014/chart" uri="{C3380CC4-5D6E-409C-BE32-E72D297353CC}">
              <c16:uniqueId val="{00000001-10BE-4314-831F-BB73894EFF12}"/>
            </c:ext>
          </c:extLst>
        </c:ser>
        <c:ser>
          <c:idx val="2"/>
          <c:order val="2"/>
          <c:tx>
            <c:strRef>
              <c:f>Sheet1!$D$1</c:f>
              <c:strCache>
                <c:ptCount val="1"/>
                <c:pt idx="0">
                  <c:v>Minimum delay</c:v>
                </c:pt>
              </c:strCache>
            </c:strRef>
          </c:tx>
          <c:spPr>
            <a:ln w="15791">
              <a:noFill/>
            </a:ln>
          </c:spPr>
          <c:marker>
            <c:symbol val="dash"/>
            <c:size val="5"/>
            <c:spPr>
              <a:solidFill>
                <a:srgbClr val="800000"/>
              </a:solidFill>
              <a:ln w="3158">
                <a:noFill/>
              </a:ln>
            </c:spPr>
          </c:marker>
          <c:cat>
            <c:strRef>
              <c:f>Sheet1!$A$2:$A$29</c:f>
              <c:strCache>
                <c:ptCount val="26"/>
                <c:pt idx="0">
                  <c:v>Serbia</c:v>
                </c:pt>
                <c:pt idx="1">
                  <c:v>Lithuania</c:v>
                </c:pt>
                <c:pt idx="2">
                  <c:v>Portugal</c:v>
                </c:pt>
                <c:pt idx="3">
                  <c:v>Poland</c:v>
                </c:pt>
                <c:pt idx="4">
                  <c:v>Estonia</c:v>
                </c:pt>
                <c:pt idx="5">
                  <c:v>Bulgaria</c:v>
                </c:pt>
                <c:pt idx="6">
                  <c:v>France</c:v>
                </c:pt>
                <c:pt idx="7">
                  <c:v>Ireland</c:v>
                </c:pt>
                <c:pt idx="8">
                  <c:v>Hungary</c:v>
                </c:pt>
                <c:pt idx="9">
                  <c:v>Croatia</c:v>
                </c:pt>
                <c:pt idx="10">
                  <c:v>Greece</c:v>
                </c:pt>
                <c:pt idx="11">
                  <c:v>Slovenia</c:v>
                </c:pt>
                <c:pt idx="12">
                  <c:v>Italy</c:v>
                </c:pt>
                <c:pt idx="13">
                  <c:v>Iceland</c:v>
                </c:pt>
                <c:pt idx="14">
                  <c:v>Belgium</c:v>
                </c:pt>
                <c:pt idx="15">
                  <c:v>Norway</c:v>
                </c:pt>
                <c:pt idx="16">
                  <c:v>Spain</c:v>
                </c:pt>
                <c:pt idx="17">
                  <c:v>Turkey</c:v>
                </c:pt>
                <c:pt idx="18">
                  <c:v>Finland</c:v>
                </c:pt>
                <c:pt idx="19">
                  <c:v>Austria</c:v>
                </c:pt>
                <c:pt idx="20">
                  <c:v>Sweden</c:v>
                </c:pt>
                <c:pt idx="21">
                  <c:v>Netherlands</c:v>
                </c:pt>
                <c:pt idx="22">
                  <c:v>UK</c:v>
                </c:pt>
                <c:pt idx="23">
                  <c:v>Switzerland</c:v>
                </c:pt>
                <c:pt idx="24">
                  <c:v>Denmark</c:v>
                </c:pt>
                <c:pt idx="25">
                  <c:v>Germany</c:v>
                </c:pt>
              </c:strCache>
            </c:strRef>
          </c:cat>
          <c:val>
            <c:numRef>
              <c:f>Sheet1!$D$2:$D$29</c:f>
              <c:numCache>
                <c:formatCode>0</c:formatCode>
                <c:ptCount val="26"/>
                <c:pt idx="0">
                  <c:v>519.0</c:v>
                </c:pt>
                <c:pt idx="1">
                  <c:v>203.0</c:v>
                </c:pt>
                <c:pt idx="2">
                  <c:v>65.0</c:v>
                </c:pt>
                <c:pt idx="3">
                  <c:v>167.0</c:v>
                </c:pt>
                <c:pt idx="4">
                  <c:v>21.0</c:v>
                </c:pt>
                <c:pt idx="5">
                  <c:v>163.0</c:v>
                </c:pt>
                <c:pt idx="6">
                  <c:v>168.0</c:v>
                </c:pt>
                <c:pt idx="7">
                  <c:v>0.0</c:v>
                </c:pt>
                <c:pt idx="8">
                  <c:v>10.0</c:v>
                </c:pt>
                <c:pt idx="9">
                  <c:v>139.0</c:v>
                </c:pt>
                <c:pt idx="10">
                  <c:v>32.0</c:v>
                </c:pt>
                <c:pt idx="11">
                  <c:v>84.0</c:v>
                </c:pt>
                <c:pt idx="12">
                  <c:v>72.0</c:v>
                </c:pt>
                <c:pt idx="13">
                  <c:v>72.0</c:v>
                </c:pt>
                <c:pt idx="14">
                  <c:v>159.0</c:v>
                </c:pt>
                <c:pt idx="15">
                  <c:v>93.0</c:v>
                </c:pt>
                <c:pt idx="16">
                  <c:v>41.0</c:v>
                </c:pt>
                <c:pt idx="17">
                  <c:v>21.0</c:v>
                </c:pt>
                <c:pt idx="18">
                  <c:v>0.0</c:v>
                </c:pt>
                <c:pt idx="19">
                  <c:v>33.0</c:v>
                </c:pt>
                <c:pt idx="20">
                  <c:v>24.0</c:v>
                </c:pt>
                <c:pt idx="21">
                  <c:v>37.0</c:v>
                </c:pt>
                <c:pt idx="22">
                  <c:v>0.0</c:v>
                </c:pt>
                <c:pt idx="23">
                  <c:v>19.0</c:v>
                </c:pt>
                <c:pt idx="24">
                  <c:v>25.0</c:v>
                </c:pt>
                <c:pt idx="25">
                  <c:v>6.0</c:v>
                </c:pt>
              </c:numCache>
            </c:numRef>
          </c:val>
          <c:smooth val="0"/>
          <c:extLst xmlns:c16r2="http://schemas.microsoft.com/office/drawing/2015/06/chart">
            <c:ext xmlns:c16="http://schemas.microsoft.com/office/drawing/2014/chart" uri="{C3380CC4-5D6E-409C-BE32-E72D297353CC}">
              <c16:uniqueId val="{00000002-10BE-4314-831F-BB73894EFF12}"/>
            </c:ext>
          </c:extLst>
        </c:ser>
        <c:ser>
          <c:idx val="3"/>
          <c:order val="3"/>
          <c:tx>
            <c:strRef>
              <c:f>Sheet1!$E$1</c:f>
              <c:strCache>
                <c:ptCount val="1"/>
                <c:pt idx="0">
                  <c:v>Average</c:v>
                </c:pt>
              </c:strCache>
            </c:strRef>
          </c:tx>
          <c:spPr>
            <a:ln w="15791">
              <a:noFill/>
            </a:ln>
          </c:spPr>
          <c:marker>
            <c:symbol val="circle"/>
            <c:size val="2"/>
            <c:spPr>
              <a:solidFill>
                <a:srgbClr val="800000"/>
              </a:solidFill>
              <a:ln>
                <a:solidFill>
                  <a:srgbClr val="900000"/>
                </a:solidFill>
                <a:prstDash val="solid"/>
              </a:ln>
            </c:spPr>
          </c:marker>
          <c:dPt>
            <c:idx val="15"/>
            <c:bubble3D val="0"/>
            <c:extLst xmlns:c16r2="http://schemas.microsoft.com/office/drawing/2015/06/chart">
              <c:ext xmlns:c16="http://schemas.microsoft.com/office/drawing/2014/chart" uri="{C3380CC4-5D6E-409C-BE32-E72D297353CC}">
                <c16:uniqueId val="{00000000-99DA-476E-854C-12BD69BC846A}"/>
              </c:ext>
            </c:extLst>
          </c:dPt>
          <c:dPt>
            <c:idx val="17"/>
            <c:marker>
              <c:spPr>
                <a:solidFill>
                  <a:srgbClr val="9ACA3C"/>
                </a:solidFill>
                <a:ln>
                  <a:solidFill>
                    <a:srgbClr val="900000"/>
                  </a:solidFill>
                  <a:prstDash val="solid"/>
                </a:ln>
              </c:spPr>
            </c:marker>
            <c:bubble3D val="0"/>
            <c:extLst xmlns:c16r2="http://schemas.microsoft.com/office/drawing/2015/06/chart">
              <c:ext xmlns:c16="http://schemas.microsoft.com/office/drawing/2014/chart" uri="{C3380CC4-5D6E-409C-BE32-E72D297353CC}">
                <c16:uniqueId val="{00000001-99DA-476E-854C-12BD69BC846A}"/>
              </c:ext>
            </c:extLst>
          </c:dPt>
          <c:dPt>
            <c:idx val="18"/>
            <c:marker>
              <c:spPr>
                <a:solidFill>
                  <a:srgbClr val="9ACA3C"/>
                </a:solidFill>
                <a:ln>
                  <a:solidFill>
                    <a:srgbClr val="900000"/>
                  </a:solidFill>
                  <a:prstDash val="solid"/>
                </a:ln>
              </c:spPr>
            </c:marker>
            <c:bubble3D val="0"/>
            <c:extLst xmlns:c16r2="http://schemas.microsoft.com/office/drawing/2015/06/chart">
              <c:ext xmlns:c16="http://schemas.microsoft.com/office/drawing/2014/chart" uri="{C3380CC4-5D6E-409C-BE32-E72D297353CC}">
                <c16:uniqueId val="{00000006-10BE-4314-831F-BB73894EFF12}"/>
              </c:ext>
            </c:extLst>
          </c:dPt>
          <c:dPt>
            <c:idx val="19"/>
            <c:marker>
              <c:spPr>
                <a:solidFill>
                  <a:srgbClr val="9ACA3C"/>
                </a:solidFill>
                <a:ln>
                  <a:solidFill>
                    <a:srgbClr val="900000"/>
                  </a:solidFill>
                  <a:prstDash val="solid"/>
                </a:ln>
              </c:spPr>
            </c:marker>
            <c:bubble3D val="0"/>
            <c:extLst xmlns:c16r2="http://schemas.microsoft.com/office/drawing/2015/06/chart">
              <c:ext xmlns:c16="http://schemas.microsoft.com/office/drawing/2014/chart" uri="{C3380CC4-5D6E-409C-BE32-E72D297353CC}">
                <c16:uniqueId val="{00000008-10BE-4314-831F-BB73894EFF12}"/>
              </c:ext>
            </c:extLst>
          </c:dPt>
          <c:dPt>
            <c:idx val="20"/>
            <c:bubble3D val="0"/>
            <c:extLst xmlns:c16r2="http://schemas.microsoft.com/office/drawing/2015/06/chart">
              <c:ext xmlns:c16="http://schemas.microsoft.com/office/drawing/2014/chart" uri="{C3380CC4-5D6E-409C-BE32-E72D297353CC}">
                <c16:uniqueId val="{0000000A-10BE-4314-831F-BB73894EFF12}"/>
              </c:ext>
            </c:extLst>
          </c:dPt>
          <c:dPt>
            <c:idx val="21"/>
            <c:bubble3D val="0"/>
            <c:extLst xmlns:c16r2="http://schemas.microsoft.com/office/drawing/2015/06/chart">
              <c:ext xmlns:c16="http://schemas.microsoft.com/office/drawing/2014/chart" uri="{C3380CC4-5D6E-409C-BE32-E72D297353CC}">
                <c16:uniqueId val="{0000000C-10BE-4314-831F-BB73894EFF12}"/>
              </c:ext>
            </c:extLst>
          </c:dPt>
          <c:dLbls>
            <c:spPr>
              <a:noFill/>
              <a:ln w="12633">
                <a:noFill/>
              </a:ln>
            </c:sp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Sheet1!$A$2:$A$29</c:f>
              <c:strCache>
                <c:ptCount val="26"/>
                <c:pt idx="0">
                  <c:v>Serbia</c:v>
                </c:pt>
                <c:pt idx="1">
                  <c:v>Lithuania</c:v>
                </c:pt>
                <c:pt idx="2">
                  <c:v>Portugal</c:v>
                </c:pt>
                <c:pt idx="3">
                  <c:v>Poland</c:v>
                </c:pt>
                <c:pt idx="4">
                  <c:v>Estonia</c:v>
                </c:pt>
                <c:pt idx="5">
                  <c:v>Bulgaria</c:v>
                </c:pt>
                <c:pt idx="6">
                  <c:v>France</c:v>
                </c:pt>
                <c:pt idx="7">
                  <c:v>Ireland</c:v>
                </c:pt>
                <c:pt idx="8">
                  <c:v>Hungary</c:v>
                </c:pt>
                <c:pt idx="9">
                  <c:v>Croatia</c:v>
                </c:pt>
                <c:pt idx="10">
                  <c:v>Greece</c:v>
                </c:pt>
                <c:pt idx="11">
                  <c:v>Slovenia</c:v>
                </c:pt>
                <c:pt idx="12">
                  <c:v>Italy</c:v>
                </c:pt>
                <c:pt idx="13">
                  <c:v>Iceland</c:v>
                </c:pt>
                <c:pt idx="14">
                  <c:v>Belgium</c:v>
                </c:pt>
                <c:pt idx="15">
                  <c:v>Norway</c:v>
                </c:pt>
                <c:pt idx="16">
                  <c:v>Spain</c:v>
                </c:pt>
                <c:pt idx="17">
                  <c:v>Turkey</c:v>
                </c:pt>
                <c:pt idx="18">
                  <c:v>Finland</c:v>
                </c:pt>
                <c:pt idx="19">
                  <c:v>Austria</c:v>
                </c:pt>
                <c:pt idx="20">
                  <c:v>Sweden</c:v>
                </c:pt>
                <c:pt idx="21">
                  <c:v>Netherlands</c:v>
                </c:pt>
                <c:pt idx="22">
                  <c:v>UK</c:v>
                </c:pt>
                <c:pt idx="23">
                  <c:v>Switzerland</c:v>
                </c:pt>
                <c:pt idx="24">
                  <c:v>Denmark</c:v>
                </c:pt>
                <c:pt idx="25">
                  <c:v>Germany</c:v>
                </c:pt>
              </c:strCache>
            </c:strRef>
          </c:cat>
          <c:val>
            <c:numRef>
              <c:f>Sheet1!$E$2:$E$29</c:f>
              <c:numCache>
                <c:formatCode>0</c:formatCode>
                <c:ptCount val="26"/>
                <c:pt idx="0">
                  <c:v>925.25</c:v>
                </c:pt>
                <c:pt idx="1">
                  <c:v>726.125</c:v>
                </c:pt>
                <c:pt idx="2">
                  <c:v>633.625</c:v>
                </c:pt>
                <c:pt idx="3">
                  <c:v>612.4666666666667</c:v>
                </c:pt>
                <c:pt idx="4">
                  <c:v>603.2857142857143</c:v>
                </c:pt>
                <c:pt idx="5">
                  <c:v>547.4285714285715</c:v>
                </c:pt>
                <c:pt idx="6">
                  <c:v>498.1111111111111</c:v>
                </c:pt>
                <c:pt idx="7">
                  <c:v>485.686274509804</c:v>
                </c:pt>
                <c:pt idx="8">
                  <c:v>469.625</c:v>
                </c:pt>
                <c:pt idx="9">
                  <c:v>445.4117647058823</c:v>
                </c:pt>
                <c:pt idx="10">
                  <c:v>428.4117647058823</c:v>
                </c:pt>
                <c:pt idx="11">
                  <c:v>416.671875</c:v>
                </c:pt>
                <c:pt idx="12">
                  <c:v>402.2604166666667</c:v>
                </c:pt>
                <c:pt idx="13">
                  <c:v>401.0833333333333</c:v>
                </c:pt>
                <c:pt idx="14">
                  <c:v>394.8529411764706</c:v>
                </c:pt>
                <c:pt idx="15">
                  <c:v>387.7187499999999</c:v>
                </c:pt>
                <c:pt idx="16">
                  <c:v>385.0666666666667</c:v>
                </c:pt>
                <c:pt idx="17">
                  <c:v>291.5384615384616</c:v>
                </c:pt>
                <c:pt idx="18">
                  <c:v>291.4533333333333</c:v>
                </c:pt>
                <c:pt idx="19">
                  <c:v>288.186274509804</c:v>
                </c:pt>
                <c:pt idx="20">
                  <c:v>268.6385542168674</c:v>
                </c:pt>
                <c:pt idx="21">
                  <c:v>220.2978723404256</c:v>
                </c:pt>
                <c:pt idx="22">
                  <c:v>190.2448979591836</c:v>
                </c:pt>
                <c:pt idx="23">
                  <c:v>171.1076923076923</c:v>
                </c:pt>
                <c:pt idx="24">
                  <c:v>146.4653465346535</c:v>
                </c:pt>
                <c:pt idx="25">
                  <c:v>118.8365384615385</c:v>
                </c:pt>
              </c:numCache>
            </c:numRef>
          </c:val>
          <c:smooth val="0"/>
          <c:extLst xmlns:c16r2="http://schemas.microsoft.com/office/drawing/2015/06/chart">
            <c:ext xmlns:c16="http://schemas.microsoft.com/office/drawing/2014/chart" uri="{C3380CC4-5D6E-409C-BE32-E72D297353CC}">
              <c16:uniqueId val="{00000011-10BE-4314-831F-BB73894EFF12}"/>
            </c:ext>
          </c:extLst>
        </c:ser>
        <c:dLbls>
          <c:showLegendKey val="0"/>
          <c:showVal val="0"/>
          <c:showCatName val="0"/>
          <c:showSerName val="0"/>
          <c:showPercent val="0"/>
          <c:showBubbleSize val="0"/>
        </c:dLbls>
        <c:hiLowLines>
          <c:spPr>
            <a:ln w="1579">
              <a:solidFill>
                <a:srgbClr val="000000"/>
              </a:solidFill>
              <a:prstDash val="solid"/>
            </a:ln>
          </c:spPr>
        </c:hiLowLines>
        <c:axId val="2140525832"/>
        <c:axId val="2140528888"/>
      </c:stockChart>
      <c:catAx>
        <c:axId val="2140516440"/>
        <c:scaling>
          <c:orientation val="minMax"/>
        </c:scaling>
        <c:delete val="0"/>
        <c:axPos val="b"/>
        <c:numFmt formatCode="General" sourceLinked="1"/>
        <c:majorTickMark val="out"/>
        <c:minorTickMark val="none"/>
        <c:tickLblPos val="nextTo"/>
        <c:spPr>
          <a:ln w="1579">
            <a:solidFill>
              <a:srgbClr val="808080"/>
            </a:solidFill>
            <a:prstDash val="solid"/>
          </a:ln>
        </c:spPr>
        <c:txPr>
          <a:bodyPr/>
          <a:lstStyle/>
          <a:p>
            <a:pPr>
              <a:defRPr sz="1094">
                <a:solidFill>
                  <a:srgbClr val="7F7F7F"/>
                </a:solidFill>
              </a:defRPr>
            </a:pPr>
            <a:endParaRPr lang="en-US"/>
          </a:p>
        </c:txPr>
        <c:crossAx val="2140519768"/>
        <c:crosses val="autoZero"/>
        <c:auto val="1"/>
        <c:lblAlgn val="ctr"/>
        <c:lblOffset val="100"/>
        <c:noMultiLvlLbl val="0"/>
      </c:catAx>
      <c:valAx>
        <c:axId val="2140519768"/>
        <c:scaling>
          <c:orientation val="minMax"/>
        </c:scaling>
        <c:delete val="0"/>
        <c:axPos val="l"/>
        <c:title>
          <c:tx>
            <c:rich>
              <a:bodyPr/>
              <a:lstStyle/>
              <a:p>
                <a:pPr>
                  <a:defRPr sz="1091" b="1" i="0" u="none" strike="noStrike" baseline="0">
                    <a:solidFill>
                      <a:srgbClr val="808080"/>
                    </a:solidFill>
                    <a:latin typeface="Calibri"/>
                    <a:ea typeface="Calibri"/>
                    <a:cs typeface="Calibri"/>
                  </a:defRPr>
                </a:pPr>
                <a:r>
                  <a:rPr lang="en-GB"/>
                  <a:t>No. of products in sample</a:t>
                </a:r>
              </a:p>
            </c:rich>
          </c:tx>
          <c:layout/>
          <c:overlay val="0"/>
          <c:spPr>
            <a:noFill/>
            <a:ln w="12633">
              <a:noFill/>
            </a:ln>
          </c:spPr>
        </c:title>
        <c:numFmt formatCode="0" sourceLinked="1"/>
        <c:majorTickMark val="out"/>
        <c:minorTickMark val="none"/>
        <c:tickLblPos val="nextTo"/>
        <c:spPr>
          <a:ln w="1579">
            <a:solidFill>
              <a:srgbClr val="808080"/>
            </a:solidFill>
            <a:prstDash val="solid"/>
          </a:ln>
        </c:spPr>
        <c:txPr>
          <a:bodyPr/>
          <a:lstStyle/>
          <a:p>
            <a:pPr>
              <a:defRPr sz="1094">
                <a:solidFill>
                  <a:srgbClr val="7F7F7F"/>
                </a:solidFill>
              </a:defRPr>
            </a:pPr>
            <a:endParaRPr lang="en-US"/>
          </a:p>
        </c:txPr>
        <c:crossAx val="2140516440"/>
        <c:crosses val="autoZero"/>
        <c:crossBetween val="between"/>
      </c:valAx>
      <c:catAx>
        <c:axId val="2140525832"/>
        <c:scaling>
          <c:orientation val="minMax"/>
        </c:scaling>
        <c:delete val="1"/>
        <c:axPos val="b"/>
        <c:numFmt formatCode="General" sourceLinked="1"/>
        <c:majorTickMark val="out"/>
        <c:minorTickMark val="none"/>
        <c:tickLblPos val="nextTo"/>
        <c:crossAx val="2140528888"/>
        <c:crosses val="autoZero"/>
        <c:auto val="1"/>
        <c:lblAlgn val="ctr"/>
        <c:lblOffset val="100"/>
        <c:noMultiLvlLbl val="0"/>
      </c:catAx>
      <c:valAx>
        <c:axId val="2140528888"/>
        <c:scaling>
          <c:orientation val="minMax"/>
        </c:scaling>
        <c:delete val="0"/>
        <c:axPos val="r"/>
        <c:title>
          <c:tx>
            <c:rich>
              <a:bodyPr rot="-5400000" vert="horz"/>
              <a:lstStyle/>
              <a:p>
                <a:pPr>
                  <a:defRPr/>
                </a:pPr>
                <a:r>
                  <a:rPr lang="en-US" sz="1094" dirty="0">
                    <a:solidFill>
                      <a:srgbClr val="7F7F7F"/>
                    </a:solidFill>
                  </a:rPr>
                  <a:t>Delay</a:t>
                </a:r>
                <a:r>
                  <a:rPr lang="en-US" sz="1094" baseline="0" dirty="0">
                    <a:solidFill>
                      <a:srgbClr val="7F7F7F"/>
                    </a:solidFill>
                  </a:rPr>
                  <a:t> (days)</a:t>
                </a:r>
                <a:endParaRPr lang="en-US" sz="2400" dirty="0">
                  <a:solidFill>
                    <a:srgbClr val="7F7F7F"/>
                  </a:solidFill>
                </a:endParaRPr>
              </a:p>
            </c:rich>
          </c:tx>
          <c:layout/>
          <c:overlay val="0"/>
          <c:spPr>
            <a:noFill/>
            <a:ln w="12633">
              <a:noFill/>
            </a:ln>
          </c:spPr>
        </c:title>
        <c:numFmt formatCode="0" sourceLinked="1"/>
        <c:majorTickMark val="out"/>
        <c:minorTickMark val="none"/>
        <c:tickLblPos val="nextTo"/>
        <c:spPr>
          <a:ln w="1579">
            <a:solidFill>
              <a:srgbClr val="808080"/>
            </a:solidFill>
            <a:prstDash val="solid"/>
          </a:ln>
        </c:spPr>
        <c:txPr>
          <a:bodyPr/>
          <a:lstStyle/>
          <a:p>
            <a:pPr>
              <a:defRPr sz="1094">
                <a:solidFill>
                  <a:srgbClr val="7F7F7F"/>
                </a:solidFill>
              </a:defRPr>
            </a:pPr>
            <a:endParaRPr lang="en-US"/>
          </a:p>
        </c:txPr>
        <c:crossAx val="2140525832"/>
        <c:crosses val="max"/>
        <c:crossBetween val="between"/>
      </c:valAx>
      <c:spPr>
        <a:noFill/>
        <a:ln w="12655">
          <a:noFill/>
        </a:ln>
      </c:spPr>
    </c:plotArea>
    <c:legend>
      <c:legendPos val="r"/>
      <c:layout>
        <c:manualLayout>
          <c:xMode val="edge"/>
          <c:yMode val="edge"/>
          <c:x val="0.0245901639344262"/>
          <c:y val="0.918444165621079"/>
          <c:w val="0.936885245901639"/>
          <c:h val="0.082810539523212"/>
        </c:manualLayout>
      </c:layout>
      <c:overlay val="0"/>
      <c:spPr>
        <a:noFill/>
        <a:ln w="12633">
          <a:noFill/>
        </a:ln>
      </c:spPr>
      <c:txPr>
        <a:bodyPr/>
        <a:lstStyle/>
        <a:p>
          <a:pPr>
            <a:defRPr sz="1094">
              <a:solidFill>
                <a:srgbClr val="7F7F7F"/>
              </a:solidFill>
            </a:defRPr>
          </a:pPr>
          <a:endParaRPr lang="en-US"/>
        </a:p>
      </c:txPr>
    </c:legend>
    <c:plotVisOnly val="1"/>
    <c:dispBlanksAs val="gap"/>
    <c:showDLblsOverMax val="0"/>
  </c:chart>
  <c:spPr>
    <a:noFill/>
    <a:ln>
      <a:noFill/>
    </a:ln>
  </c:spPr>
  <c:txPr>
    <a:bodyPr/>
    <a:lstStyle/>
    <a:p>
      <a:pPr>
        <a:defRPr sz="82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emf"/></Relationships>
</file>

<file path=ppt/drawings/drawing1.xml><?xml version="1.0" encoding="utf-8"?>
<c:userShapes xmlns:c="http://schemas.openxmlformats.org/drawingml/2006/chart">
  <cdr:relSizeAnchor xmlns:cdr="http://schemas.openxmlformats.org/drawingml/2006/chartDrawing">
    <cdr:from>
      <cdr:x>0.72982</cdr:x>
      <cdr:y>0.80062</cdr:y>
    </cdr:from>
    <cdr:to>
      <cdr:x>0.77668</cdr:x>
      <cdr:y>0.84927</cdr:y>
    </cdr:to>
    <cdr:sp macro="" textlink="">
      <cdr:nvSpPr>
        <cdr:cNvPr id="2" name="Rectangle 1">
          <a:extLst xmlns:a="http://schemas.openxmlformats.org/drawingml/2006/main">
            <a:ext uri="{FF2B5EF4-FFF2-40B4-BE49-F238E27FC236}">
              <a16:creationId xmlns:a16="http://schemas.microsoft.com/office/drawing/2014/main" xmlns="" id="{57D56D4A-9763-499A-B017-FBD637EFBE04}"/>
            </a:ext>
          </a:extLst>
        </cdr:cNvPr>
        <cdr:cNvSpPr/>
      </cdr:nvSpPr>
      <cdr:spPr>
        <a:xfrm xmlns:a="http://schemas.openxmlformats.org/drawingml/2006/main" rot="2759571">
          <a:off x="7489311" y="2802146"/>
          <a:ext cx="179136" cy="471400"/>
        </a:xfrm>
        <a:prstGeom xmlns:a="http://schemas.openxmlformats.org/drawingml/2006/main" prst="rect">
          <a:avLst/>
        </a:prstGeom>
        <a:noFill xmlns:a="http://schemas.openxmlformats.org/drawingml/2006/main"/>
        <a:ln xmlns:a="http://schemas.openxmlformats.org/drawingml/2006/main" w="12700">
          <a:solidFill>
            <a:schemeClr val="accent5"/>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t" anchorCtr="0"/>
        <a:lstStyle xmlns:a="http://schemas.openxmlformats.org/drawingml/2006/main"/>
        <a:p xmlns:a="http://schemas.openxmlformats.org/drawingml/2006/main">
          <a:endParaRPr lang="en-US" dirty="0"/>
        </a:p>
      </cdr:txBody>
    </cdr:sp>
  </cdr:relSizeAnchor>
  <cdr:relSizeAnchor xmlns:cdr="http://schemas.openxmlformats.org/drawingml/2006/chartDrawing">
    <cdr:from>
      <cdr:x>0.69671</cdr:x>
      <cdr:y>0.79109</cdr:y>
    </cdr:from>
    <cdr:to>
      <cdr:x>0.74622</cdr:x>
      <cdr:y>0.84199</cdr:y>
    </cdr:to>
    <cdr:sp macro="" textlink="">
      <cdr:nvSpPr>
        <cdr:cNvPr id="3" name="Rectangle 2">
          <a:extLst xmlns:a="http://schemas.openxmlformats.org/drawingml/2006/main">
            <a:ext uri="{FF2B5EF4-FFF2-40B4-BE49-F238E27FC236}">
              <a16:creationId xmlns:a16="http://schemas.microsoft.com/office/drawing/2014/main" xmlns="" id="{D763D28E-3DFD-44C5-A96A-9BB1B23CC79B}"/>
            </a:ext>
          </a:extLst>
        </cdr:cNvPr>
        <cdr:cNvSpPr/>
      </cdr:nvSpPr>
      <cdr:spPr>
        <a:xfrm xmlns:a="http://schemas.openxmlformats.org/drawingml/2006/main" rot="2759571">
          <a:off x="7165331" y="2757833"/>
          <a:ext cx="187430" cy="498151"/>
        </a:xfrm>
        <a:prstGeom xmlns:a="http://schemas.openxmlformats.org/drawingml/2006/main" prst="rect">
          <a:avLst/>
        </a:prstGeom>
        <a:noFill xmlns:a="http://schemas.openxmlformats.org/drawingml/2006/main"/>
        <a:ln xmlns:a="http://schemas.openxmlformats.org/drawingml/2006/main" w="12700">
          <a:solidFill>
            <a:schemeClr val="accent5"/>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nchorCtr="0"/>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0.12544</cdr:x>
      <cdr:y>0.79978</cdr:y>
    </cdr:from>
    <cdr:to>
      <cdr:x>0.17128</cdr:x>
      <cdr:y>0.84758</cdr:y>
    </cdr:to>
    <cdr:sp macro="" textlink="">
      <cdr:nvSpPr>
        <cdr:cNvPr id="4" name="Rectangle 3">
          <a:extLst xmlns:a="http://schemas.openxmlformats.org/drawingml/2006/main">
            <a:ext uri="{FF2B5EF4-FFF2-40B4-BE49-F238E27FC236}">
              <a16:creationId xmlns:a16="http://schemas.microsoft.com/office/drawing/2014/main" xmlns="" id="{D763D28E-3DFD-44C5-A96A-9BB1B23CC79B}"/>
            </a:ext>
          </a:extLst>
        </cdr:cNvPr>
        <cdr:cNvSpPr/>
      </cdr:nvSpPr>
      <cdr:spPr>
        <a:xfrm xmlns:a="http://schemas.openxmlformats.org/drawingml/2006/main" rot="2759571">
          <a:off x="1404716" y="2802586"/>
          <a:ext cx="176026" cy="461190"/>
        </a:xfrm>
        <a:prstGeom xmlns:a="http://schemas.openxmlformats.org/drawingml/2006/main" prst="rect">
          <a:avLst/>
        </a:prstGeom>
        <a:noFill xmlns:a="http://schemas.openxmlformats.org/drawingml/2006/main"/>
        <a:ln xmlns:a="http://schemas.openxmlformats.org/drawingml/2006/main" w="1270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nchorCtr="0"/>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0.59561</cdr:x>
      <cdr:y>0.79604</cdr:y>
    </cdr:from>
    <cdr:to>
      <cdr:x>0.64464</cdr:x>
      <cdr:y>0.84761</cdr:y>
    </cdr:to>
    <cdr:sp macro="" textlink="">
      <cdr:nvSpPr>
        <cdr:cNvPr id="5" name="Rectangle 4">
          <a:extLst xmlns:a="http://schemas.openxmlformats.org/drawingml/2006/main">
            <a:ext uri="{FF2B5EF4-FFF2-40B4-BE49-F238E27FC236}">
              <a16:creationId xmlns:a16="http://schemas.microsoft.com/office/drawing/2014/main" xmlns="" id="{F1AB0D36-807E-410D-B6D5-F417910CF17A}"/>
            </a:ext>
          </a:extLst>
        </cdr:cNvPr>
        <cdr:cNvSpPr/>
      </cdr:nvSpPr>
      <cdr:spPr>
        <a:xfrm xmlns:a="http://schemas.openxmlformats.org/drawingml/2006/main" rot="2759571">
          <a:off x="6144472" y="2779694"/>
          <a:ext cx="189897" cy="493327"/>
        </a:xfrm>
        <a:prstGeom xmlns:a="http://schemas.openxmlformats.org/drawingml/2006/main" prst="rect">
          <a:avLst/>
        </a:prstGeom>
        <a:noFill xmlns:a="http://schemas.openxmlformats.org/drawingml/2006/main"/>
        <a:ln xmlns:a="http://schemas.openxmlformats.org/drawingml/2006/main" w="1270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nchorCtr="0"/>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997" cy="49856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5078" y="0"/>
            <a:ext cx="2948997" cy="498562"/>
          </a:xfrm>
          <a:prstGeom prst="rect">
            <a:avLst/>
          </a:prstGeom>
        </p:spPr>
        <p:txBody>
          <a:bodyPr vert="horz" lIns="91440" tIns="45720" rIns="91440" bIns="45720" rtlCol="0"/>
          <a:lstStyle>
            <a:lvl1pPr algn="r">
              <a:defRPr sz="1200"/>
            </a:lvl1pPr>
          </a:lstStyle>
          <a:p>
            <a:fld id="{74B873F4-B6D7-42AE-879F-075C3F712FB4}" type="datetimeFigureOut">
              <a:rPr lang="en-GB" smtClean="0"/>
              <a:t>26/02/19</a:t>
            </a:fld>
            <a:endParaRPr lang="en-GB"/>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46" y="4785513"/>
            <a:ext cx="5445721" cy="39155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539"/>
            <a:ext cx="2948997" cy="49856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5078" y="9445539"/>
            <a:ext cx="2948997" cy="498562"/>
          </a:xfrm>
          <a:prstGeom prst="rect">
            <a:avLst/>
          </a:prstGeom>
        </p:spPr>
        <p:txBody>
          <a:bodyPr vert="horz" lIns="91440" tIns="45720" rIns="91440" bIns="45720" rtlCol="0" anchor="b"/>
          <a:lstStyle>
            <a:lvl1pPr algn="r">
              <a:defRPr sz="1200"/>
            </a:lvl1pPr>
          </a:lstStyle>
          <a:p>
            <a:fld id="{C5A9195A-3B73-4FE4-8F1E-C466D6CD24EC}" type="slidenum">
              <a:rPr lang="en-GB" smtClean="0"/>
              <a:t>‹#›</a:t>
            </a:fld>
            <a:endParaRPr lang="en-GB"/>
          </a:p>
        </p:txBody>
      </p:sp>
    </p:spTree>
    <p:extLst>
      <p:ext uri="{BB962C8B-B14F-4D97-AF65-F5344CB8AC3E}">
        <p14:creationId xmlns:p14="http://schemas.microsoft.com/office/powerpoint/2010/main" val="3990867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2017 analysis used a sample of 146 products approved by EMA between January 2014 to December 2016 – (46 in 2014, 53 in 2015, 47 in 2016).</a:t>
            </a:r>
          </a:p>
          <a:p>
            <a:endParaRPr lang="en-GB" dirty="0"/>
          </a:p>
        </p:txBody>
      </p:sp>
      <p:sp>
        <p:nvSpPr>
          <p:cNvPr id="4" name="Slide Number Placeholder 3"/>
          <p:cNvSpPr>
            <a:spLocks noGrp="1"/>
          </p:cNvSpPr>
          <p:nvPr>
            <p:ph type="sldNum" sz="quarter" idx="10"/>
          </p:nvPr>
        </p:nvSpPr>
        <p:spPr/>
        <p:txBody>
          <a:bodyPr/>
          <a:lstStyle/>
          <a:p>
            <a:fld id="{C5A9195A-3B73-4FE4-8F1E-C466D6CD24EC}" type="slidenum">
              <a:rPr lang="en-GB" smtClean="0"/>
              <a:t>1</a:t>
            </a:fld>
            <a:endParaRPr lang="en-GB"/>
          </a:p>
        </p:txBody>
      </p:sp>
    </p:spTree>
    <p:extLst>
      <p:ext uri="{BB962C8B-B14F-4D97-AF65-F5344CB8AC3E}">
        <p14:creationId xmlns:p14="http://schemas.microsoft.com/office/powerpoint/2010/main" val="2565406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Serbia has no products, so excluded from this analysis</a:t>
            </a:r>
          </a:p>
          <a:p>
            <a:endParaRPr lang="en-GB" dirty="0"/>
          </a:p>
        </p:txBody>
      </p:sp>
      <p:sp>
        <p:nvSpPr>
          <p:cNvPr id="4" name="Slide Number Placeholder 3"/>
          <p:cNvSpPr>
            <a:spLocks noGrp="1"/>
          </p:cNvSpPr>
          <p:nvPr>
            <p:ph type="sldNum" sz="quarter" idx="5"/>
          </p:nvPr>
        </p:nvSpPr>
        <p:spPr/>
        <p:txBody>
          <a:bodyPr/>
          <a:lstStyle/>
          <a:p>
            <a:fld id="{C5A9195A-3B73-4FE4-8F1E-C466D6CD24EC}" type="slidenum">
              <a:rPr lang="en-GB" smtClean="0"/>
              <a:t>29</a:t>
            </a:fld>
            <a:endParaRPr lang="en-GB"/>
          </a:p>
        </p:txBody>
      </p:sp>
    </p:spTree>
    <p:extLst>
      <p:ext uri="{BB962C8B-B14F-4D97-AF65-F5344CB8AC3E}">
        <p14:creationId xmlns:p14="http://schemas.microsoft.com/office/powerpoint/2010/main" val="3942550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A9195A-3B73-4FE4-8F1E-C466D6CD24EC}" type="slidenum">
              <a:rPr lang="en-GB" smtClean="0"/>
              <a:t>41</a:t>
            </a:fld>
            <a:endParaRPr lang="en-GB"/>
          </a:p>
        </p:txBody>
      </p:sp>
    </p:spTree>
    <p:extLst>
      <p:ext uri="{BB962C8B-B14F-4D97-AF65-F5344CB8AC3E}">
        <p14:creationId xmlns:p14="http://schemas.microsoft.com/office/powerpoint/2010/main" val="473656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2017 analysis used a sample of 146 products approved by EMA between January 2014 to December 2016 – (46 in 2014, 53 in 2015, 47 in 2016).</a:t>
            </a:r>
          </a:p>
          <a:p>
            <a:endParaRPr lang="en-GB" dirty="0"/>
          </a:p>
        </p:txBody>
      </p:sp>
      <p:sp>
        <p:nvSpPr>
          <p:cNvPr id="4" name="Slide Number Placeholder 3"/>
          <p:cNvSpPr>
            <a:spLocks noGrp="1"/>
          </p:cNvSpPr>
          <p:nvPr>
            <p:ph type="sldNum" sz="quarter" idx="10"/>
          </p:nvPr>
        </p:nvSpPr>
        <p:spPr/>
        <p:txBody>
          <a:bodyPr/>
          <a:lstStyle/>
          <a:p>
            <a:fld id="{C5A9195A-3B73-4FE4-8F1E-C466D6CD24EC}" type="slidenum">
              <a:rPr lang="en-GB" smtClean="0"/>
              <a:t>4</a:t>
            </a:fld>
            <a:endParaRPr lang="en-GB"/>
          </a:p>
        </p:txBody>
      </p:sp>
    </p:spTree>
    <p:extLst>
      <p:ext uri="{BB962C8B-B14F-4D97-AF65-F5344CB8AC3E}">
        <p14:creationId xmlns:p14="http://schemas.microsoft.com/office/powerpoint/2010/main" val="968453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A9195A-3B73-4FE4-8F1E-C466D6CD24EC}" type="slidenum">
              <a:rPr lang="en-GB" smtClean="0"/>
              <a:t>11</a:t>
            </a:fld>
            <a:endParaRPr lang="en-GB"/>
          </a:p>
        </p:txBody>
      </p:sp>
    </p:spTree>
    <p:extLst>
      <p:ext uri="{BB962C8B-B14F-4D97-AF65-F5344CB8AC3E}">
        <p14:creationId xmlns:p14="http://schemas.microsoft.com/office/powerpoint/2010/main" val="1469108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A9195A-3B73-4FE4-8F1E-C466D6CD24EC}" type="slidenum">
              <a:rPr lang="en-GB" smtClean="0"/>
              <a:t>16</a:t>
            </a:fld>
            <a:endParaRPr lang="en-GB"/>
          </a:p>
        </p:txBody>
      </p:sp>
    </p:spTree>
    <p:extLst>
      <p:ext uri="{BB962C8B-B14F-4D97-AF65-F5344CB8AC3E}">
        <p14:creationId xmlns:p14="http://schemas.microsoft.com/office/powerpoint/2010/main" val="186312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2"/>
              </a:solidFill>
            </a:endParaRPr>
          </a:p>
        </p:txBody>
      </p:sp>
      <p:sp>
        <p:nvSpPr>
          <p:cNvPr id="4" name="Slide Number Placeholder 3"/>
          <p:cNvSpPr>
            <a:spLocks noGrp="1"/>
          </p:cNvSpPr>
          <p:nvPr>
            <p:ph type="sldNum" sz="quarter" idx="10"/>
          </p:nvPr>
        </p:nvSpPr>
        <p:spPr/>
        <p:txBody>
          <a:bodyPr/>
          <a:lstStyle/>
          <a:p>
            <a:fld id="{C5A9195A-3B73-4FE4-8F1E-C466D6CD24EC}" type="slidenum">
              <a:rPr lang="en-GB" smtClean="0"/>
              <a:t>19</a:t>
            </a:fld>
            <a:endParaRPr lang="en-GB"/>
          </a:p>
        </p:txBody>
      </p:sp>
    </p:spTree>
    <p:extLst>
      <p:ext uri="{BB962C8B-B14F-4D97-AF65-F5344CB8AC3E}">
        <p14:creationId xmlns:p14="http://schemas.microsoft.com/office/powerpoint/2010/main" val="570903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Serbia has no products, so excluded from this analysis</a:t>
            </a:r>
          </a:p>
        </p:txBody>
      </p:sp>
      <p:sp>
        <p:nvSpPr>
          <p:cNvPr id="4" name="Slide Number Placeholder 3"/>
          <p:cNvSpPr>
            <a:spLocks noGrp="1"/>
          </p:cNvSpPr>
          <p:nvPr>
            <p:ph type="sldNum" sz="quarter" idx="10"/>
          </p:nvPr>
        </p:nvSpPr>
        <p:spPr/>
        <p:txBody>
          <a:bodyPr/>
          <a:lstStyle/>
          <a:p>
            <a:fld id="{C5A9195A-3B73-4FE4-8F1E-C466D6CD24EC}" type="slidenum">
              <a:rPr lang="en-GB" smtClean="0"/>
              <a:t>23</a:t>
            </a:fld>
            <a:endParaRPr lang="en-GB"/>
          </a:p>
        </p:txBody>
      </p:sp>
    </p:spTree>
    <p:extLst>
      <p:ext uri="{BB962C8B-B14F-4D97-AF65-F5344CB8AC3E}">
        <p14:creationId xmlns:p14="http://schemas.microsoft.com/office/powerpoint/2010/main" val="1839652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Serbia has no products, so excluded from this analysis</a:t>
            </a:r>
          </a:p>
          <a:p>
            <a:endParaRPr lang="en-GB" dirty="0"/>
          </a:p>
        </p:txBody>
      </p:sp>
      <p:sp>
        <p:nvSpPr>
          <p:cNvPr id="4" name="Slide Number Placeholder 3"/>
          <p:cNvSpPr>
            <a:spLocks noGrp="1"/>
          </p:cNvSpPr>
          <p:nvPr>
            <p:ph type="sldNum" sz="quarter" idx="5"/>
          </p:nvPr>
        </p:nvSpPr>
        <p:spPr/>
        <p:txBody>
          <a:bodyPr/>
          <a:lstStyle/>
          <a:p>
            <a:fld id="{C5A9195A-3B73-4FE4-8F1E-C466D6CD24EC}" type="slidenum">
              <a:rPr lang="en-GB" smtClean="0"/>
              <a:t>24</a:t>
            </a:fld>
            <a:endParaRPr lang="en-GB"/>
          </a:p>
        </p:txBody>
      </p:sp>
    </p:spTree>
    <p:extLst>
      <p:ext uri="{BB962C8B-B14F-4D97-AF65-F5344CB8AC3E}">
        <p14:creationId xmlns:p14="http://schemas.microsoft.com/office/powerpoint/2010/main" val="926717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A9195A-3B73-4FE4-8F1E-C466D6CD24EC}" type="slidenum">
              <a:rPr lang="en-GB" smtClean="0"/>
              <a:t>27</a:t>
            </a:fld>
            <a:endParaRPr lang="en-GB"/>
          </a:p>
        </p:txBody>
      </p:sp>
    </p:spTree>
    <p:extLst>
      <p:ext uri="{BB962C8B-B14F-4D97-AF65-F5344CB8AC3E}">
        <p14:creationId xmlns:p14="http://schemas.microsoft.com/office/powerpoint/2010/main" val="2718555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A9195A-3B73-4FE4-8F1E-C466D6CD24EC}" type="slidenum">
              <a:rPr lang="en-GB" smtClean="0"/>
              <a:t>28</a:t>
            </a:fld>
            <a:endParaRPr lang="en-GB"/>
          </a:p>
        </p:txBody>
      </p:sp>
    </p:spTree>
    <p:extLst>
      <p:ext uri="{BB962C8B-B14F-4D97-AF65-F5344CB8AC3E}">
        <p14:creationId xmlns:p14="http://schemas.microsoft.com/office/powerpoint/2010/main" val="1611860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5428" y="452253"/>
            <a:ext cx="2295144" cy="624405"/>
          </a:xfrm>
          <a:prstGeom prst="rect">
            <a:avLst/>
          </a:prstGeom>
        </p:spPr>
      </p:pic>
      <p:sp>
        <p:nvSpPr>
          <p:cNvPr id="12" name="Rectangle 58"/>
          <p:cNvSpPr>
            <a:spLocks noChangeArrowheads="1"/>
          </p:cNvSpPr>
          <p:nvPr/>
        </p:nvSpPr>
        <p:spPr bwMode="gray">
          <a:xfrm>
            <a:off x="771351" y="773388"/>
            <a:ext cx="7744035" cy="17576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22" name="Text Placeholder 21"/>
          <p:cNvSpPr>
            <a:spLocks noGrp="1"/>
          </p:cNvSpPr>
          <p:nvPr>
            <p:ph type="body" sz="quarter" idx="10" hasCustomPrompt="1"/>
          </p:nvPr>
        </p:nvSpPr>
        <p:spPr>
          <a:xfrm>
            <a:off x="6325192" y="4084609"/>
            <a:ext cx="4800600" cy="646331"/>
          </a:xfrm>
          <a:prstGeom prst="rect">
            <a:avLst/>
          </a:prstGeom>
        </p:spPr>
        <p:txBody>
          <a:bodyPr>
            <a:noAutofit/>
          </a:bodyPr>
          <a:lstStyle>
            <a:lvl1pPr marL="0" indent="0" algn="r">
              <a:lnSpc>
                <a:spcPct val="100000"/>
              </a:lnSpc>
              <a:spcBef>
                <a:spcPts val="0"/>
              </a:spcBef>
              <a:buNone/>
              <a:defRPr sz="2000" i="1">
                <a:solidFill>
                  <a:schemeClr val="accent1"/>
                </a:solidFill>
              </a:defRPr>
            </a:lvl1pPr>
          </a:lstStyle>
          <a:p>
            <a:pPr lvl="0"/>
            <a:r>
              <a:rPr lang="en-US" dirty="0"/>
              <a:t>Subheads are 20pt Arial Italic sentence case</a:t>
            </a:r>
          </a:p>
        </p:txBody>
      </p:sp>
      <p:sp>
        <p:nvSpPr>
          <p:cNvPr id="3" name="Subtitle 2"/>
          <p:cNvSpPr>
            <a:spLocks noGrp="1"/>
          </p:cNvSpPr>
          <p:nvPr>
            <p:ph type="subTitle" idx="1" hasCustomPrompt="1"/>
          </p:nvPr>
        </p:nvSpPr>
        <p:spPr>
          <a:xfrm>
            <a:off x="6325192" y="4865458"/>
            <a:ext cx="4800600" cy="338554"/>
          </a:xfrm>
          <a:prstGeom prst="rect">
            <a:avLst/>
          </a:prstGeom>
        </p:spPr>
        <p:txBody>
          <a:bodyPr>
            <a:noAutofit/>
          </a:bodyPr>
          <a:lstStyle>
            <a:lvl1pPr marL="0" indent="0" algn="r">
              <a:lnSpc>
                <a:spcPct val="100000"/>
              </a:lnSpc>
              <a:spcBef>
                <a:spcPts val="200"/>
              </a:spcBef>
              <a:buNone/>
              <a:defRPr sz="1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Author First Last Name 16pt Arial</a:t>
            </a:r>
          </a:p>
        </p:txBody>
      </p:sp>
      <p:sp>
        <p:nvSpPr>
          <p:cNvPr id="19" name="TextBox 18"/>
          <p:cNvSpPr txBox="1"/>
          <p:nvPr/>
        </p:nvSpPr>
        <p:spPr bwMode="black">
          <a:xfrm>
            <a:off x="2248001" y="6520894"/>
            <a:ext cx="2204450" cy="215444"/>
          </a:xfrm>
          <a:prstGeom prst="rect">
            <a:avLst/>
          </a:prstGeom>
          <a:ln>
            <a:noFill/>
          </a:ln>
        </p:spPr>
        <p:txBody>
          <a:bodyPr vert="horz" wrap="none" lIns="91440" tIns="45720" rIns="91440" bIns="45720" numCol="1" rtlCol="0" anchor="ctr" anchorCtr="0" compatLnSpc="1">
            <a:prstTxWarp prst="textNoShape">
              <a:avLst/>
            </a:prstTxWarp>
            <a:spAutoFit/>
          </a:bodyPr>
          <a:lstStyle/>
          <a:p>
            <a:pPr>
              <a:defRPr/>
            </a:pPr>
            <a:r>
              <a:rPr lang="en-US" sz="800" dirty="0">
                <a:solidFill>
                  <a:schemeClr val="tx1"/>
                </a:solidFill>
                <a:ea typeface="Arial" charset="0"/>
                <a:cs typeface="Arial" charset="0"/>
              </a:rPr>
              <a:t>Copyright © 2017 IQVIA. All rights reserved.</a:t>
            </a:r>
          </a:p>
        </p:txBody>
      </p:sp>
      <p:sp>
        <p:nvSpPr>
          <p:cNvPr id="2" name="Title 1"/>
          <p:cNvSpPr>
            <a:spLocks noGrp="1"/>
          </p:cNvSpPr>
          <p:nvPr>
            <p:ph type="ctrTitle" hasCustomPrompt="1"/>
          </p:nvPr>
        </p:nvSpPr>
        <p:spPr>
          <a:xfrm>
            <a:off x="6325192" y="1830302"/>
            <a:ext cx="4800600" cy="2286058"/>
          </a:xfrm>
          <a:prstGeom prst="rect">
            <a:avLst/>
          </a:prstGeom>
        </p:spPr>
        <p:txBody>
          <a:bodyPr anchor="b"/>
          <a:lstStyle>
            <a:lvl1pPr algn="r">
              <a:lnSpc>
                <a:spcPct val="100000"/>
              </a:lnSpc>
              <a:defRPr sz="3200" b="1">
                <a:solidFill>
                  <a:schemeClr val="tx1"/>
                </a:solidFill>
              </a:defRPr>
            </a:lvl1pPr>
          </a:lstStyle>
          <a:p>
            <a:r>
              <a:rPr lang="en-US" dirty="0"/>
              <a:t>Headlines Are 32pt Arial Bold Title Case</a:t>
            </a:r>
          </a:p>
        </p:txBody>
      </p:sp>
      <p:sp>
        <p:nvSpPr>
          <p:cNvPr id="11" name="Rectangle 58"/>
          <p:cNvSpPr>
            <a:spLocks noChangeArrowheads="1"/>
          </p:cNvSpPr>
          <p:nvPr/>
        </p:nvSpPr>
        <p:spPr bwMode="gray">
          <a:xfrm>
            <a:off x="11506198" y="771348"/>
            <a:ext cx="697189" cy="1778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3" name="Rectangle 58"/>
          <p:cNvSpPr>
            <a:spLocks noChangeArrowheads="1"/>
          </p:cNvSpPr>
          <p:nvPr/>
        </p:nvSpPr>
        <p:spPr bwMode="gray">
          <a:xfrm rot="5400000">
            <a:off x="-864496" y="2477220"/>
            <a:ext cx="3447991" cy="17630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pic>
        <p:nvPicPr>
          <p:cNvPr id="15" name="Picture 1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6261101" cy="6845300"/>
          </a:xfrm>
          <a:prstGeom prst="rect">
            <a:avLst/>
          </a:prstGeom>
        </p:spPr>
      </p:pic>
      <p:sp>
        <p:nvSpPr>
          <p:cNvPr id="18" name="Rectangle 58"/>
          <p:cNvSpPr>
            <a:spLocks noChangeArrowheads="1"/>
          </p:cNvSpPr>
          <p:nvPr/>
        </p:nvSpPr>
        <p:spPr bwMode="gray">
          <a:xfrm rot="5400000">
            <a:off x="-436735" y="5497452"/>
            <a:ext cx="2592472" cy="1763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grpSp>
        <p:nvGrpSpPr>
          <p:cNvPr id="14" name="Group 13"/>
          <p:cNvGrpSpPr/>
          <p:nvPr/>
        </p:nvGrpSpPr>
        <p:grpSpPr bwMode="gray">
          <a:xfrm>
            <a:off x="12420545" y="0"/>
            <a:ext cx="284385" cy="5779689"/>
            <a:chOff x="12358552" y="0"/>
            <a:chExt cx="284385" cy="5779689"/>
          </a:xfrm>
        </p:grpSpPr>
        <p:sp>
          <p:nvSpPr>
            <p:cNvPr id="16" name="Rectangle 15"/>
            <p:cNvSpPr/>
            <p:nvPr/>
          </p:nvSpPr>
          <p:spPr bwMode="gray">
            <a:xfrm>
              <a:off x="12358552" y="0"/>
              <a:ext cx="284385" cy="284385"/>
            </a:xfrm>
            <a:prstGeom prst="rect">
              <a:avLst/>
            </a:prstGeom>
            <a:solidFill>
              <a:srgbClr val="34B2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bwMode="gray">
            <a:xfrm>
              <a:off x="12358552" y="333902"/>
              <a:ext cx="284385" cy="284385"/>
            </a:xfrm>
            <a:prstGeom prst="rect">
              <a:avLst/>
            </a:prstGeom>
            <a:solidFill>
              <a:srgbClr val="3F5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bwMode="gray">
            <a:xfrm>
              <a:off x="12358552" y="937408"/>
              <a:ext cx="284385" cy="284385"/>
            </a:xfrm>
            <a:prstGeom prst="rect">
              <a:avLst/>
            </a:prstGeom>
            <a:solidFill>
              <a:srgbClr val="FF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bwMode="gray">
            <a:xfrm>
              <a:off x="12358552" y="1271310"/>
              <a:ext cx="284385" cy="284385"/>
            </a:xfrm>
            <a:prstGeom prst="rect">
              <a:avLst/>
            </a:prstGeom>
            <a:solidFill>
              <a:srgbClr val="FE8A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bwMode="gray">
            <a:xfrm>
              <a:off x="12358552" y="1603218"/>
              <a:ext cx="284385" cy="284385"/>
            </a:xfrm>
            <a:prstGeom prst="rect">
              <a:avLst/>
            </a:prstGeom>
            <a:solidFill>
              <a:srgbClr val="FFA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bwMode="gray">
            <a:xfrm>
              <a:off x="12358552" y="1937120"/>
              <a:ext cx="284385" cy="284385"/>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bwMode="gray">
            <a:xfrm>
              <a:off x="12358552" y="2540626"/>
              <a:ext cx="284385" cy="284385"/>
            </a:xfrm>
            <a:prstGeom prst="rect">
              <a:avLst/>
            </a:prstGeom>
            <a:solidFill>
              <a:srgbClr val="2B3A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bwMode="gray">
            <a:xfrm>
              <a:off x="12358552" y="2874528"/>
              <a:ext cx="284385" cy="284385"/>
            </a:xfrm>
            <a:prstGeom prst="rect">
              <a:avLst/>
            </a:prstGeom>
            <a:solidFill>
              <a:srgbClr val="065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bwMode="gray">
            <a:xfrm>
              <a:off x="12358552" y="3206436"/>
              <a:ext cx="284385" cy="284385"/>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bwMode="gray">
            <a:xfrm>
              <a:off x="12358552" y="3853100"/>
              <a:ext cx="284385" cy="284385"/>
            </a:xfrm>
            <a:prstGeom prst="rect">
              <a:avLst/>
            </a:prstGeom>
            <a:solidFill>
              <a:srgbClr val="0272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bwMode="gray">
            <a:xfrm>
              <a:off x="12358552" y="4187002"/>
              <a:ext cx="284385" cy="284385"/>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bwMode="gray">
            <a:xfrm>
              <a:off x="12358552" y="4518910"/>
              <a:ext cx="284385" cy="284385"/>
            </a:xfrm>
            <a:prstGeom prst="rect">
              <a:avLst/>
            </a:prstGeom>
            <a:solidFill>
              <a:srgbClr val="93C9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bwMode="gray">
            <a:xfrm>
              <a:off x="12358552" y="5163396"/>
              <a:ext cx="284385" cy="28438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bwMode="gray">
            <a:xfrm>
              <a:off x="12358552" y="5495304"/>
              <a:ext cx="284385" cy="28438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Subhead_Only">
    <p:spTree>
      <p:nvGrpSpPr>
        <p:cNvPr id="1" name=""/>
        <p:cNvGrpSpPr/>
        <p:nvPr/>
      </p:nvGrpSpPr>
      <p:grpSpPr>
        <a:xfrm>
          <a:off x="0" y="0"/>
          <a:ext cx="0" cy="0"/>
          <a:chOff x="0" y="0"/>
          <a:chExt cx="0" cy="0"/>
        </a:xfrm>
      </p:grpSpPr>
      <p:sp>
        <p:nvSpPr>
          <p:cNvPr id="12"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9" name="Footer Placeholder 6"/>
          <p:cNvSpPr>
            <a:spLocks noGrp="1"/>
          </p:cNvSpPr>
          <p:nvPr>
            <p:ph type="ftr" sz="quarter" idx="10"/>
          </p:nvPr>
        </p:nvSpPr>
        <p:spPr>
          <a:xfrm>
            <a:off x="384693" y="6387858"/>
            <a:ext cx="9116145" cy="338087"/>
          </a:xfrm>
        </p:spPr>
        <p:txBody>
          <a:bodyPr/>
          <a:lstStyle/>
          <a:p>
            <a:endParaRPr lang="en-US" dirty="0"/>
          </a:p>
        </p:txBody>
      </p:sp>
      <p:sp>
        <p:nvSpPr>
          <p:cNvPr id="15"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6" name="Slide Number Placeholder 5"/>
          <p:cNvSpPr txBox="1">
            <a:spLocks/>
          </p:cNvSpPr>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504"/>
            <a:ext cx="1393818" cy="243541"/>
          </a:xfrm>
          <a:prstGeom prst="rect">
            <a:avLst/>
          </a:prstGeom>
        </p:spPr>
      </p:pic>
    </p:spTree>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ogo Only">
    <p:spTree>
      <p:nvGrpSpPr>
        <p:cNvPr id="1" name=""/>
        <p:cNvGrpSpPr/>
        <p:nvPr/>
      </p:nvGrpSpPr>
      <p:grpSpPr>
        <a:xfrm>
          <a:off x="0" y="0"/>
          <a:ext cx="0" cy="0"/>
          <a:chOff x="0" y="0"/>
          <a:chExt cx="0" cy="0"/>
        </a:xfrm>
      </p:grpSpPr>
      <p:sp>
        <p:nvSpPr>
          <p:cNvPr id="9" name="Footer Placeholder 6"/>
          <p:cNvSpPr>
            <a:spLocks noGrp="1"/>
          </p:cNvSpPr>
          <p:nvPr>
            <p:ph type="ftr" sz="quarter" idx="10"/>
          </p:nvPr>
        </p:nvSpPr>
        <p:spPr>
          <a:xfrm>
            <a:off x="384693" y="6387858"/>
            <a:ext cx="9116145" cy="338087"/>
          </a:xfrm>
        </p:spPr>
        <p:txBody>
          <a:bodyPr/>
          <a:lstStyle/>
          <a:p>
            <a:endParaRPr lang="en-US" dirty="0"/>
          </a:p>
        </p:txBody>
      </p:sp>
      <p:sp>
        <p:nvSpPr>
          <p:cNvPr id="11"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2" name="Slide Number Placeholder 5"/>
          <p:cNvSpPr txBox="1">
            <a:spLocks/>
          </p:cNvSpPr>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504"/>
            <a:ext cx="1393818" cy="243541"/>
          </a:xfrm>
          <a:prstGeom prst="rect">
            <a:avLst/>
          </a:prstGeom>
        </p:spPr>
      </p:pic>
    </p:spTree>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384694" y="6387858"/>
            <a:ext cx="9119524" cy="338087"/>
          </a:xfrm>
        </p:spPr>
        <p:txBody>
          <a:bodyPr/>
          <a:lstStyle/>
          <a:p>
            <a:endParaRPr lang="en-US"/>
          </a:p>
        </p:txBody>
      </p:sp>
      <p:sp>
        <p:nvSpPr>
          <p:cNvPr id="8" name="Slide Number Placeholder 5"/>
          <p:cNvSpPr txBox="1">
            <a:spLocks/>
          </p:cNvSpPr>
          <p:nvPr/>
        </p:nvSpPr>
        <p:spPr>
          <a:xfrm>
            <a:off x="11615748" y="6419366"/>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tx1"/>
                </a:solidFill>
              </a:rPr>
              <a:t>‹#›</a:t>
            </a:fld>
            <a:endParaRPr lang="en-US" sz="900" dirty="0">
              <a:solidFill>
                <a:schemeClr val="tx1"/>
              </a:solidFill>
            </a:endParaRPr>
          </a:p>
        </p:txBody>
      </p:sp>
      <p:grpSp>
        <p:nvGrpSpPr>
          <p:cNvPr id="4" name="Group 3"/>
          <p:cNvGrpSpPr/>
          <p:nvPr/>
        </p:nvGrpSpPr>
        <p:grpSpPr>
          <a:xfrm>
            <a:off x="12420545" y="0"/>
            <a:ext cx="284385" cy="5779689"/>
            <a:chOff x="12358552" y="0"/>
            <a:chExt cx="284385" cy="5779689"/>
          </a:xfrm>
        </p:grpSpPr>
        <p:sp>
          <p:nvSpPr>
            <p:cNvPr id="6" name="Rectangle 5"/>
            <p:cNvSpPr/>
            <p:nvPr/>
          </p:nvSpPr>
          <p:spPr>
            <a:xfrm>
              <a:off x="12358552" y="0"/>
              <a:ext cx="284385" cy="284385"/>
            </a:xfrm>
            <a:prstGeom prst="rect">
              <a:avLst/>
            </a:prstGeom>
            <a:solidFill>
              <a:srgbClr val="34B2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2358552" y="333902"/>
              <a:ext cx="284385" cy="284385"/>
            </a:xfrm>
            <a:prstGeom prst="rect">
              <a:avLst/>
            </a:prstGeom>
            <a:solidFill>
              <a:srgbClr val="3F5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2358552" y="937408"/>
              <a:ext cx="284385" cy="284385"/>
            </a:xfrm>
            <a:prstGeom prst="rect">
              <a:avLst/>
            </a:prstGeom>
            <a:solidFill>
              <a:srgbClr val="FF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2358552" y="1271310"/>
              <a:ext cx="284385" cy="284385"/>
            </a:xfrm>
            <a:prstGeom prst="rect">
              <a:avLst/>
            </a:prstGeom>
            <a:solidFill>
              <a:srgbClr val="FE8A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2358552" y="1603218"/>
              <a:ext cx="284385" cy="284385"/>
            </a:xfrm>
            <a:prstGeom prst="rect">
              <a:avLst/>
            </a:prstGeom>
            <a:solidFill>
              <a:srgbClr val="FFA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2358552" y="1937120"/>
              <a:ext cx="284385" cy="284385"/>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2358552" y="2540626"/>
              <a:ext cx="284385" cy="284385"/>
            </a:xfrm>
            <a:prstGeom prst="rect">
              <a:avLst/>
            </a:prstGeom>
            <a:solidFill>
              <a:srgbClr val="2B3A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2358552" y="2874528"/>
              <a:ext cx="284385" cy="284385"/>
            </a:xfrm>
            <a:prstGeom prst="rect">
              <a:avLst/>
            </a:prstGeom>
            <a:solidFill>
              <a:srgbClr val="065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2358552" y="3206436"/>
              <a:ext cx="284385" cy="284385"/>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2358552" y="3853100"/>
              <a:ext cx="284385" cy="284385"/>
            </a:xfrm>
            <a:prstGeom prst="rect">
              <a:avLst/>
            </a:prstGeom>
            <a:solidFill>
              <a:srgbClr val="0272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2358552" y="4187002"/>
              <a:ext cx="284385" cy="284385"/>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2358552" y="4518910"/>
              <a:ext cx="284385" cy="284385"/>
            </a:xfrm>
            <a:prstGeom prst="rect">
              <a:avLst/>
            </a:prstGeom>
            <a:solidFill>
              <a:srgbClr val="93C9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2358552" y="5163396"/>
              <a:ext cx="284385" cy="28438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2358552" y="5495304"/>
              <a:ext cx="284385" cy="28438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61" name="Rectangle 60"/>
          <p:cNvSpPr>
            <a:spLocks noChangeArrowheads="1"/>
          </p:cNvSpPr>
          <p:nvPr/>
        </p:nvSpPr>
        <p:spPr bwMode="gray">
          <a:xfrm>
            <a:off x="582283" y="-1"/>
            <a:ext cx="3078445" cy="6858001"/>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61" name="TextBox 160"/>
          <p:cNvSpPr txBox="1"/>
          <p:nvPr/>
        </p:nvSpPr>
        <p:spPr bwMode="white">
          <a:xfrm>
            <a:off x="946623" y="835016"/>
            <a:ext cx="1816547" cy="4999475"/>
          </a:xfrm>
          <a:prstGeom prst="rect">
            <a:avLst/>
          </a:prstGeom>
          <a:noFill/>
        </p:spPr>
        <p:txBody>
          <a:bodyPr wrap="square" rtlCol="0" anchor="ctr" anchorCtr="0">
            <a:noAutofit/>
          </a:bodyPr>
          <a:lstStyle/>
          <a:p>
            <a:r>
              <a:rPr lang="en-US" sz="2800" b="1" dirty="0">
                <a:solidFill>
                  <a:schemeClr val="bg1"/>
                </a:solidFill>
              </a:rPr>
              <a:t>Table</a:t>
            </a:r>
            <a:r>
              <a:rPr lang="en-US" sz="2800" b="1" baseline="0" dirty="0">
                <a:solidFill>
                  <a:schemeClr val="bg1"/>
                </a:solidFill>
              </a:rPr>
              <a:t> of Contents</a:t>
            </a:r>
            <a:endParaRPr lang="en-US" sz="2800" b="1" dirty="0">
              <a:solidFill>
                <a:schemeClr val="bg1"/>
              </a:solidFill>
            </a:endParaRPr>
          </a:p>
        </p:txBody>
      </p:sp>
      <p:sp>
        <p:nvSpPr>
          <p:cNvPr id="164" name="Text Placeholder 163"/>
          <p:cNvSpPr>
            <a:spLocks noGrp="1"/>
          </p:cNvSpPr>
          <p:nvPr>
            <p:ph type="body" sz="quarter" idx="11" hasCustomPrompt="1"/>
          </p:nvPr>
        </p:nvSpPr>
        <p:spPr>
          <a:xfrm>
            <a:off x="4236980" y="835016"/>
            <a:ext cx="7090641" cy="4999475"/>
          </a:xfrm>
          <a:prstGeom prst="rect">
            <a:avLst/>
          </a:prstGeom>
        </p:spPr>
        <p:txBody>
          <a:bodyPr anchor="ctr"/>
          <a:lstStyle>
            <a:lvl1pPr marL="228600" indent="-228600">
              <a:lnSpc>
                <a:spcPct val="100000"/>
              </a:lnSpc>
              <a:spcBef>
                <a:spcPts val="2000"/>
              </a:spcBef>
              <a:buClr>
                <a:schemeClr val="accent1"/>
              </a:buClr>
              <a:buFont typeface="Arial" panose="020B0604020202020204" pitchFamily="34" charset="0"/>
              <a:buChar char="+"/>
              <a:defRPr sz="1800" baseline="0"/>
            </a:lvl1pPr>
            <a:lvl2pPr marL="400050" indent="-171450">
              <a:buClr>
                <a:schemeClr val="bg2"/>
              </a:buClr>
              <a:defRPr sz="1800"/>
            </a:lvl2pPr>
            <a:lvl3pPr>
              <a:defRPr sz="1800"/>
            </a:lvl3pPr>
            <a:lvl4pPr>
              <a:defRPr sz="1800"/>
            </a:lvl4pPr>
            <a:lvl5pPr>
              <a:defRPr sz="1800"/>
            </a:lvl5pPr>
          </a:lstStyle>
          <a:p>
            <a:pPr lvl="0"/>
            <a:r>
              <a:rPr lang="en-US" dirty="0"/>
              <a:t>Arial 18pt TOC</a:t>
            </a:r>
          </a:p>
        </p:txBody>
      </p:sp>
      <p:sp>
        <p:nvSpPr>
          <p:cNvPr id="26" name="Rectangle 58"/>
          <p:cNvSpPr>
            <a:spLocks noChangeArrowheads="1"/>
          </p:cNvSpPr>
          <p:nvPr/>
        </p:nvSpPr>
        <p:spPr bwMode="gray">
          <a:xfrm>
            <a:off x="3660728" y="6420040"/>
            <a:ext cx="6116253" cy="177800"/>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27" name="Rectangle 58"/>
          <p:cNvSpPr>
            <a:spLocks noChangeArrowheads="1"/>
          </p:cNvSpPr>
          <p:nvPr/>
        </p:nvSpPr>
        <p:spPr bwMode="white">
          <a:xfrm>
            <a:off x="582284" y="6420040"/>
            <a:ext cx="3078444" cy="17780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28" name="Rectangle 58"/>
          <p:cNvSpPr>
            <a:spLocks noChangeArrowheads="1"/>
          </p:cNvSpPr>
          <p:nvPr/>
        </p:nvSpPr>
        <p:spPr bwMode="gray">
          <a:xfrm>
            <a:off x="6033" y="6420040"/>
            <a:ext cx="576252" cy="177800"/>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3" name="Rectangle 58"/>
          <p:cNvSpPr>
            <a:spLocks noChangeArrowheads="1"/>
          </p:cNvSpPr>
          <p:nvPr/>
        </p:nvSpPr>
        <p:spPr bwMode="gray">
          <a:xfrm>
            <a:off x="11615748" y="6420040"/>
            <a:ext cx="576252" cy="177800"/>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4" name="Slide Number Placeholder 5"/>
          <p:cNvSpPr txBox="1">
            <a:spLocks/>
          </p:cNvSpPr>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504"/>
            <a:ext cx="1393818" cy="243541"/>
          </a:xfrm>
          <a:prstGeom prst="rect">
            <a:avLst/>
          </a:prstGeom>
        </p:spPr>
      </p:pic>
    </p:spTree>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sp>
        <p:nvSpPr>
          <p:cNvPr id="22" name="Rectangle 58"/>
          <p:cNvSpPr>
            <a:spLocks noChangeArrowheads="1"/>
          </p:cNvSpPr>
          <p:nvPr/>
        </p:nvSpPr>
        <p:spPr bwMode="gray">
          <a:xfrm rot="5400000">
            <a:off x="-2148815" y="3761537"/>
            <a:ext cx="6016625" cy="176301"/>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5" name="Rectangle 4"/>
          <p:cNvSpPr/>
          <p:nvPr/>
        </p:nvSpPr>
        <p:spPr bwMode="gray">
          <a:xfrm>
            <a:off x="0" y="1786580"/>
            <a:ext cx="8515386" cy="42598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2" name="Title 1"/>
          <p:cNvSpPr>
            <a:spLocks noGrp="1"/>
          </p:cNvSpPr>
          <p:nvPr>
            <p:ph type="title" hasCustomPrompt="1"/>
          </p:nvPr>
        </p:nvSpPr>
        <p:spPr bwMode="white">
          <a:xfrm>
            <a:off x="1721276" y="2107576"/>
            <a:ext cx="6494469" cy="3616037"/>
          </a:xfrm>
          <a:prstGeom prst="rect">
            <a:avLst/>
          </a:prstGeom>
        </p:spPr>
        <p:txBody>
          <a:bodyPr anchor="ctr" anchorCtr="0"/>
          <a:lstStyle>
            <a:lvl1pPr>
              <a:defRPr sz="2800" b="1">
                <a:solidFill>
                  <a:schemeClr val="bg1"/>
                </a:solidFill>
              </a:defRPr>
            </a:lvl1pPr>
          </a:lstStyle>
          <a:p>
            <a:r>
              <a:rPr lang="en-US" dirty="0"/>
              <a:t>Dividers Are 28pt Arial Bold Title Case</a:t>
            </a:r>
          </a:p>
        </p:txBody>
      </p:sp>
      <p:sp>
        <p:nvSpPr>
          <p:cNvPr id="16" name="Rectangle 58"/>
          <p:cNvSpPr>
            <a:spLocks noChangeArrowheads="1"/>
          </p:cNvSpPr>
          <p:nvPr/>
        </p:nvSpPr>
        <p:spPr bwMode="white">
          <a:xfrm rot="5400000">
            <a:off x="-1272658" y="3828727"/>
            <a:ext cx="4261751" cy="173737"/>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8" name="Slide Number Placeholder 5"/>
          <p:cNvSpPr txBox="1">
            <a:spLocks/>
          </p:cNvSpPr>
          <p:nvPr/>
        </p:nvSpPr>
        <p:spPr>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tx1"/>
                </a:solidFill>
              </a:rPr>
              <a:t>‹#›</a:t>
            </a:fld>
            <a:endParaRPr lang="en-US" sz="900" dirty="0">
              <a:solidFill>
                <a:schemeClr val="tx1"/>
              </a:solidFill>
            </a:endParaRPr>
          </a:p>
        </p:txBody>
      </p:sp>
      <p:sp>
        <p:nvSpPr>
          <p:cNvPr id="19" name="Rectangle 58"/>
          <p:cNvSpPr>
            <a:spLocks noChangeArrowheads="1"/>
          </p:cNvSpPr>
          <p:nvPr/>
        </p:nvSpPr>
        <p:spPr bwMode="gray">
          <a:xfrm>
            <a:off x="771351" y="773388"/>
            <a:ext cx="7744035" cy="175760"/>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5428" y="452253"/>
            <a:ext cx="2295144" cy="624405"/>
          </a:xfrm>
          <a:prstGeom prst="rect">
            <a:avLst/>
          </a:prstGeom>
        </p:spPr>
      </p:pic>
      <p:sp>
        <p:nvSpPr>
          <p:cNvPr id="23" name="Rectangle 58"/>
          <p:cNvSpPr>
            <a:spLocks noChangeArrowheads="1"/>
          </p:cNvSpPr>
          <p:nvPr/>
        </p:nvSpPr>
        <p:spPr bwMode="gray">
          <a:xfrm>
            <a:off x="11506198" y="771348"/>
            <a:ext cx="697189" cy="177800"/>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Tree>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hought Slide">
    <p:spTree>
      <p:nvGrpSpPr>
        <p:cNvPr id="1" name=""/>
        <p:cNvGrpSpPr/>
        <p:nvPr/>
      </p:nvGrpSpPr>
      <p:grpSpPr>
        <a:xfrm>
          <a:off x="0" y="0"/>
          <a:ext cx="0" cy="0"/>
          <a:chOff x="0" y="0"/>
          <a:chExt cx="0" cy="0"/>
        </a:xfrm>
      </p:grpSpPr>
      <p:sp>
        <p:nvSpPr>
          <p:cNvPr id="5" name="Rectangle 4"/>
          <p:cNvSpPr/>
          <p:nvPr/>
        </p:nvSpPr>
        <p:spPr bwMode="ltGray">
          <a:xfrm>
            <a:off x="0" y="0"/>
            <a:ext cx="12192000"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641"/>
            <a:ext cx="1389888" cy="242717"/>
          </a:xfrm>
          <a:prstGeom prst="rect">
            <a:avLst/>
          </a:prstGeom>
        </p:spPr>
      </p:pic>
      <p:sp>
        <p:nvSpPr>
          <p:cNvPr id="9" name="Title 1"/>
          <p:cNvSpPr>
            <a:spLocks noGrp="1"/>
          </p:cNvSpPr>
          <p:nvPr>
            <p:ph type="title" hasCustomPrompt="1"/>
          </p:nvPr>
        </p:nvSpPr>
        <p:spPr bwMode="white">
          <a:xfrm>
            <a:off x="1053219" y="914400"/>
            <a:ext cx="10085832" cy="5029199"/>
          </a:xfrm>
          <a:prstGeom prst="rect">
            <a:avLst/>
          </a:prstGeom>
        </p:spPr>
        <p:txBody>
          <a:bodyPr anchor="ctr" anchorCtr="0"/>
          <a:lstStyle>
            <a:lvl1pPr>
              <a:defRPr sz="3600" b="0">
                <a:solidFill>
                  <a:schemeClr val="bg1"/>
                </a:solidFill>
              </a:defRPr>
            </a:lvl1pPr>
          </a:lstStyle>
          <a:p>
            <a:r>
              <a:rPr lang="en-US" dirty="0"/>
              <a:t>Thought slides are 36pt Arial sentence case</a:t>
            </a:r>
          </a:p>
        </p:txBody>
      </p:sp>
    </p:spTree>
    <p:extLst/>
  </p:cSld>
  <p:clrMapOvr>
    <a:masterClrMapping/>
  </p:clrMapOvr>
  <p:transition xmlns:p14="http://schemas.microsoft.com/office/powerpoint/2010/main" spd="med">
    <p:fade/>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5" name="Rectangle 4"/>
          <p:cNvSpPr/>
          <p:nvPr/>
        </p:nvSpPr>
        <p:spPr bwMode="ltGray">
          <a:xfrm>
            <a:off x="0" y="0"/>
            <a:ext cx="122033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5428" y="452253"/>
            <a:ext cx="2295144" cy="624049"/>
          </a:xfrm>
          <a:prstGeom prst="rect">
            <a:avLst/>
          </a:prstGeom>
        </p:spPr>
      </p:pic>
      <p:sp>
        <p:nvSpPr>
          <p:cNvPr id="9" name="Title 1"/>
          <p:cNvSpPr>
            <a:spLocks noGrp="1"/>
          </p:cNvSpPr>
          <p:nvPr>
            <p:ph type="title" hasCustomPrompt="1"/>
          </p:nvPr>
        </p:nvSpPr>
        <p:spPr>
          <a:xfrm>
            <a:off x="1058912" y="1084819"/>
            <a:ext cx="10085562" cy="2110629"/>
          </a:xfrm>
          <a:prstGeom prst="rect">
            <a:avLst/>
          </a:prstGeom>
        </p:spPr>
        <p:txBody>
          <a:bodyPr anchor="ctr" anchorCtr="0"/>
          <a:lstStyle>
            <a:lvl1pPr>
              <a:defRPr sz="3600" b="1">
                <a:solidFill>
                  <a:schemeClr val="bg1"/>
                </a:solidFill>
              </a:defRPr>
            </a:lvl1pPr>
          </a:lstStyle>
          <a:p>
            <a:r>
              <a:rPr lang="en-US" dirty="0"/>
              <a:t>Closing Slides are 36pt Arial sentence case</a:t>
            </a:r>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208148"/>
            <a:ext cx="3326745" cy="3637151"/>
          </a:xfrm>
          <a:prstGeom prst="rect">
            <a:avLst/>
          </a:prstGeom>
        </p:spPr>
      </p:pic>
      <p:sp>
        <p:nvSpPr>
          <p:cNvPr id="11" name="Rectangle 58"/>
          <p:cNvSpPr>
            <a:spLocks noChangeArrowheads="1"/>
          </p:cNvSpPr>
          <p:nvPr/>
        </p:nvSpPr>
        <p:spPr bwMode="white">
          <a:xfrm>
            <a:off x="11506198" y="771348"/>
            <a:ext cx="697189" cy="177800"/>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2" name="Content Placeholder 2"/>
          <p:cNvSpPr>
            <a:spLocks noGrp="1"/>
          </p:cNvSpPr>
          <p:nvPr>
            <p:ph idx="1" hasCustomPrompt="1"/>
          </p:nvPr>
        </p:nvSpPr>
        <p:spPr>
          <a:xfrm>
            <a:off x="3765550" y="3208148"/>
            <a:ext cx="7378924" cy="3300602"/>
          </a:xfrm>
          <a:prstGeom prst="rect">
            <a:avLst/>
          </a:prstGeom>
        </p:spPr>
        <p:txBody>
          <a:bodyPr/>
          <a:lstStyle>
            <a:lvl1pPr marL="171450" indent="-171450">
              <a:lnSpc>
                <a:spcPct val="100000"/>
              </a:lnSpc>
              <a:spcBef>
                <a:spcPts val="1000"/>
              </a:spcBef>
              <a:defRPr sz="2400">
                <a:solidFill>
                  <a:schemeClr val="bg1"/>
                </a:solidFill>
              </a:defRPr>
            </a:lvl1pPr>
            <a:lvl2pPr marL="342900" indent="-171450">
              <a:lnSpc>
                <a:spcPct val="100000"/>
              </a:lnSpc>
              <a:spcBef>
                <a:spcPts val="800"/>
              </a:spcBef>
              <a:buFont typeface="Arial" panose="020B0604020202020204" pitchFamily="34" charset="0"/>
              <a:buChar char="-"/>
              <a:defRPr sz="2400">
                <a:solidFill>
                  <a:schemeClr val="bg1"/>
                </a:solidFill>
              </a:defRPr>
            </a:lvl2pPr>
            <a:lvl3pPr marL="571500" indent="-171450">
              <a:lnSpc>
                <a:spcPct val="100000"/>
              </a:lnSpc>
              <a:spcBef>
                <a:spcPts val="800"/>
              </a:spcBef>
              <a:buFont typeface="Arial" panose="020B0604020202020204" pitchFamily="34" charset="0"/>
              <a:buChar char="›"/>
              <a:defRPr sz="2400">
                <a:solidFill>
                  <a:schemeClr val="bg1"/>
                </a:solidFill>
              </a:defRPr>
            </a:lvl3pPr>
            <a:lvl4pPr marL="742950" indent="-171450">
              <a:lnSpc>
                <a:spcPct val="100000"/>
              </a:lnSpc>
              <a:spcBef>
                <a:spcPts val="800"/>
              </a:spcBef>
              <a:buFont typeface="Arial" panose="020B0604020202020204" pitchFamily="34" charset="0"/>
              <a:buChar char="»"/>
              <a:defRPr sz="2400">
                <a:solidFill>
                  <a:schemeClr val="bg1"/>
                </a:solidFill>
              </a:defRPr>
            </a:lvl4pPr>
            <a:lvl5pPr marL="914400" indent="-171450">
              <a:lnSpc>
                <a:spcPct val="100000"/>
              </a:lnSpc>
              <a:spcBef>
                <a:spcPts val="800"/>
              </a:spcBef>
              <a:buSzPct val="75000"/>
              <a:buFont typeface="Wingdings" panose="05000000000000000000" pitchFamily="2" charset="2"/>
              <a:buChar char="§"/>
              <a:defRPr sz="2400">
                <a:solidFill>
                  <a:schemeClr val="bg1"/>
                </a:solidFill>
              </a:defRPr>
            </a:lvl5pPr>
          </a:lstStyle>
          <a:p>
            <a:pPr lvl="0"/>
            <a:r>
              <a:rPr lang="en-US" dirty="0"/>
              <a:t>Arial 24pt bullet level 1</a:t>
            </a:r>
          </a:p>
          <a:p>
            <a:pPr lvl="1"/>
            <a:r>
              <a:rPr lang="en-US" dirty="0"/>
              <a:t>Arial 24pt bullet level 2</a:t>
            </a:r>
          </a:p>
          <a:p>
            <a:pPr lvl="2"/>
            <a:r>
              <a:rPr lang="en-US" dirty="0"/>
              <a:t>Arial 24pt bullet level 3</a:t>
            </a:r>
          </a:p>
          <a:p>
            <a:pPr lvl="3"/>
            <a:r>
              <a:rPr lang="en-US" dirty="0"/>
              <a:t>Arial 24pt bullet level 4</a:t>
            </a:r>
          </a:p>
          <a:p>
            <a:pPr lvl="4"/>
            <a:r>
              <a:rPr lang="en-US" dirty="0"/>
              <a:t>Arial 24pt bullet level 5</a:t>
            </a:r>
          </a:p>
        </p:txBody>
      </p:sp>
    </p:spTree>
    <p:extLst/>
  </p:cSld>
  <p:clrMapOvr>
    <a:masterClrMapping/>
  </p:clrMapOvr>
  <p:transition xmlns:p14="http://schemas.microsoft.com/office/powerpoint/2010/main" spd="med">
    <p:fade/>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504"/>
            <a:ext cx="1393818" cy="243541"/>
          </a:xfrm>
          <a:prstGeom prst="rect">
            <a:avLst/>
          </a:prstGeom>
        </p:spPr>
      </p:pic>
      <p:sp>
        <p:nvSpPr>
          <p:cNvPr id="3" name="Content Placeholder 2"/>
          <p:cNvSpPr>
            <a:spLocks noGrp="1"/>
          </p:cNvSpPr>
          <p:nvPr>
            <p:ph idx="1" hasCustomPrompt="1"/>
          </p:nvPr>
        </p:nvSpPr>
        <p:spPr>
          <a:xfrm>
            <a:off x="384694" y="1286359"/>
            <a:ext cx="11338560" cy="4866467"/>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7" name="Footer Placeholder 6"/>
          <p:cNvSpPr>
            <a:spLocks noGrp="1"/>
          </p:cNvSpPr>
          <p:nvPr>
            <p:ph type="ftr" sz="quarter" idx="10"/>
          </p:nvPr>
        </p:nvSpPr>
        <p:spPr>
          <a:xfrm>
            <a:off x="384693" y="6387858"/>
            <a:ext cx="9116145" cy="338087"/>
          </a:xfrm>
        </p:spPr>
        <p:txBody>
          <a:bodyPr/>
          <a:lstStyle/>
          <a:p>
            <a:endParaRPr lang="en-US" dirty="0"/>
          </a:p>
        </p:txBody>
      </p:sp>
      <p:sp>
        <p:nvSpPr>
          <p:cNvPr id="10"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1" name="Slide Number Placeholder 5"/>
          <p:cNvSpPr txBox="1">
            <a:spLocks/>
          </p:cNvSpPr>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sp>
        <p:nvSpPr>
          <p:cNvPr id="13"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grpSp>
        <p:nvGrpSpPr>
          <p:cNvPr id="8" name="Group 7"/>
          <p:cNvGrpSpPr/>
          <p:nvPr/>
        </p:nvGrpSpPr>
        <p:grpSpPr bwMode="gray">
          <a:xfrm>
            <a:off x="12420545" y="0"/>
            <a:ext cx="284385" cy="5779689"/>
            <a:chOff x="12358552" y="0"/>
            <a:chExt cx="284385" cy="5779689"/>
          </a:xfrm>
        </p:grpSpPr>
        <p:sp>
          <p:nvSpPr>
            <p:cNvPr id="9" name="Rectangle 8"/>
            <p:cNvSpPr/>
            <p:nvPr/>
          </p:nvSpPr>
          <p:spPr bwMode="gray">
            <a:xfrm>
              <a:off x="12358552" y="0"/>
              <a:ext cx="284385" cy="284385"/>
            </a:xfrm>
            <a:prstGeom prst="rect">
              <a:avLst/>
            </a:prstGeom>
            <a:solidFill>
              <a:srgbClr val="34B2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bwMode="gray">
            <a:xfrm>
              <a:off x="12358552" y="333902"/>
              <a:ext cx="284385" cy="284385"/>
            </a:xfrm>
            <a:prstGeom prst="rect">
              <a:avLst/>
            </a:prstGeom>
            <a:solidFill>
              <a:srgbClr val="3F5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bwMode="gray">
            <a:xfrm>
              <a:off x="12358552" y="937408"/>
              <a:ext cx="284385" cy="284385"/>
            </a:xfrm>
            <a:prstGeom prst="rect">
              <a:avLst/>
            </a:prstGeom>
            <a:solidFill>
              <a:srgbClr val="FF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bwMode="gray">
            <a:xfrm>
              <a:off x="12358552" y="1271310"/>
              <a:ext cx="284385" cy="284385"/>
            </a:xfrm>
            <a:prstGeom prst="rect">
              <a:avLst/>
            </a:prstGeom>
            <a:solidFill>
              <a:srgbClr val="FE8A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bwMode="gray">
            <a:xfrm>
              <a:off x="12358552" y="1603218"/>
              <a:ext cx="284385" cy="284385"/>
            </a:xfrm>
            <a:prstGeom prst="rect">
              <a:avLst/>
            </a:prstGeom>
            <a:solidFill>
              <a:srgbClr val="FFA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bwMode="gray">
            <a:xfrm>
              <a:off x="12358552" y="1937120"/>
              <a:ext cx="284385" cy="284385"/>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bwMode="gray">
            <a:xfrm>
              <a:off x="12358552" y="2540626"/>
              <a:ext cx="284385" cy="284385"/>
            </a:xfrm>
            <a:prstGeom prst="rect">
              <a:avLst/>
            </a:prstGeom>
            <a:solidFill>
              <a:srgbClr val="2B3A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bwMode="gray">
            <a:xfrm>
              <a:off x="12358552" y="2874528"/>
              <a:ext cx="284385" cy="284385"/>
            </a:xfrm>
            <a:prstGeom prst="rect">
              <a:avLst/>
            </a:prstGeom>
            <a:solidFill>
              <a:srgbClr val="0652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bwMode="gray">
            <a:xfrm>
              <a:off x="12358552" y="3206436"/>
              <a:ext cx="284385" cy="284385"/>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bwMode="gray">
            <a:xfrm>
              <a:off x="12358552" y="3853100"/>
              <a:ext cx="284385" cy="284385"/>
            </a:xfrm>
            <a:prstGeom prst="rect">
              <a:avLst/>
            </a:prstGeom>
            <a:solidFill>
              <a:srgbClr val="0272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bwMode="gray">
            <a:xfrm>
              <a:off x="12358552" y="4187002"/>
              <a:ext cx="284385" cy="284385"/>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bwMode="gray">
            <a:xfrm>
              <a:off x="12358552" y="4518910"/>
              <a:ext cx="284385" cy="284385"/>
            </a:xfrm>
            <a:prstGeom prst="rect">
              <a:avLst/>
            </a:prstGeom>
            <a:solidFill>
              <a:srgbClr val="93C9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bwMode="gray">
            <a:xfrm>
              <a:off x="12358552" y="5163396"/>
              <a:ext cx="284385" cy="28438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bwMode="gray">
            <a:xfrm>
              <a:off x="12358552" y="5495304"/>
              <a:ext cx="284385" cy="28438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_Subhead">
    <p:spTree>
      <p:nvGrpSpPr>
        <p:cNvPr id="1" name=""/>
        <p:cNvGrpSpPr/>
        <p:nvPr/>
      </p:nvGrpSpPr>
      <p:grpSpPr>
        <a:xfrm>
          <a:off x="0" y="0"/>
          <a:ext cx="0" cy="0"/>
          <a:chOff x="0" y="0"/>
          <a:chExt cx="0" cy="0"/>
        </a:xfrm>
      </p:grpSpPr>
      <p:sp>
        <p:nvSpPr>
          <p:cNvPr id="9" name="Text Placeholder 8"/>
          <p:cNvSpPr>
            <a:spLocks noGrp="1"/>
          </p:cNvSpPr>
          <p:nvPr>
            <p:ph type="body" sz="quarter" idx="16" hasCustomPrompt="1"/>
          </p:nvPr>
        </p:nvSpPr>
        <p:spPr>
          <a:xfrm>
            <a:off x="384694" y="1091062"/>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2"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3" name="Content Placeholder 2"/>
          <p:cNvSpPr>
            <a:spLocks noGrp="1"/>
          </p:cNvSpPr>
          <p:nvPr>
            <p:ph idx="1" hasCustomPrompt="1"/>
          </p:nvPr>
        </p:nvSpPr>
        <p:spPr>
          <a:xfrm>
            <a:off x="384694" y="1702631"/>
            <a:ext cx="11338560" cy="4434698"/>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0" name="Footer Placeholder 6"/>
          <p:cNvSpPr>
            <a:spLocks noGrp="1"/>
          </p:cNvSpPr>
          <p:nvPr>
            <p:ph type="ftr" sz="quarter" idx="10"/>
          </p:nvPr>
        </p:nvSpPr>
        <p:spPr>
          <a:xfrm>
            <a:off x="384693" y="6387858"/>
            <a:ext cx="9116145" cy="338087"/>
          </a:xfrm>
        </p:spPr>
        <p:txBody>
          <a:bodyPr/>
          <a:lstStyle/>
          <a:p>
            <a:endParaRPr lang="en-US" dirty="0"/>
          </a:p>
        </p:txBody>
      </p:sp>
      <p:sp>
        <p:nvSpPr>
          <p:cNvPr id="13"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4" name="Slide Number Placeholder 5"/>
          <p:cNvSpPr txBox="1">
            <a:spLocks/>
          </p:cNvSpPr>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504"/>
            <a:ext cx="1393818" cy="243541"/>
          </a:xfrm>
          <a:prstGeom prst="rect">
            <a:avLst/>
          </a:prstGeom>
        </p:spPr>
      </p:pic>
    </p:spTree>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_Callout Opt1">
    <p:spTree>
      <p:nvGrpSpPr>
        <p:cNvPr id="1" name=""/>
        <p:cNvGrpSpPr/>
        <p:nvPr/>
      </p:nvGrpSpPr>
      <p:grpSpPr>
        <a:xfrm>
          <a:off x="0" y="0"/>
          <a:ext cx="0" cy="0"/>
          <a:chOff x="0" y="0"/>
          <a:chExt cx="0" cy="0"/>
        </a:xfrm>
      </p:grpSpPr>
      <p:sp>
        <p:nvSpPr>
          <p:cNvPr id="8" name="Text Placeholder 11"/>
          <p:cNvSpPr>
            <a:spLocks noGrp="1"/>
          </p:cNvSpPr>
          <p:nvPr>
            <p:ph type="body" sz="quarter" idx="15" hasCustomPrompt="1"/>
          </p:nvPr>
        </p:nvSpPr>
        <p:spPr bwMode="gray">
          <a:xfrm>
            <a:off x="8132063" y="1876358"/>
            <a:ext cx="3764662" cy="4323305"/>
          </a:xfrm>
          <a:prstGeom prst="rect">
            <a:avLst/>
          </a:prstGeom>
        </p:spPr>
        <p:txBody>
          <a:bodyPr wrap="square" anchor="t" anchorCtr="0">
            <a:noAutofit/>
          </a:bodyPr>
          <a:lstStyle>
            <a:lvl1pPr marL="0" marR="0" indent="0" algn="l" defTabSz="1219170" rtl="0" eaLnBrk="0" fontAlgn="base" latinLnBrk="0" hangingPunct="0">
              <a:lnSpc>
                <a:spcPct val="100000"/>
              </a:lnSpc>
              <a:spcBef>
                <a:spcPts val="0"/>
              </a:spcBef>
              <a:spcAft>
                <a:spcPct val="0"/>
              </a:spcAft>
              <a:buClrTx/>
              <a:buSzTx/>
              <a:buFontTx/>
              <a:buNone/>
              <a:tabLst/>
              <a:defRPr sz="1600" b="1" i="0" baseline="0">
                <a:solidFill>
                  <a:schemeClr val="accent3"/>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16pt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a:t>
            </a:r>
            <a:r>
              <a:rPr lang="en-US" noProof="0" dirty="0" err="1"/>
              <a:t>dolore</a:t>
            </a:r>
            <a:r>
              <a:rPr lang="en-US" noProof="0" dirty="0"/>
              <a:t>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ut</a:t>
            </a:r>
            <a:r>
              <a:rPr lang="en-US" noProof="0" dirty="0"/>
              <a:t> </a:t>
            </a:r>
            <a:r>
              <a:rPr lang="en-US" noProof="0" dirty="0" err="1"/>
              <a:t>dolore</a:t>
            </a:r>
            <a:r>
              <a:rPr lang="en-US" noProof="0" dirty="0"/>
              <a:t>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6" name="Rectangle 5"/>
          <p:cNvSpPr/>
          <p:nvPr/>
        </p:nvSpPr>
        <p:spPr bwMode="gray">
          <a:xfrm>
            <a:off x="8220075" y="1687496"/>
            <a:ext cx="3971925" cy="952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3" name="Content Placeholder 2"/>
          <p:cNvSpPr>
            <a:spLocks noGrp="1"/>
          </p:cNvSpPr>
          <p:nvPr>
            <p:ph idx="1" hasCustomPrompt="1"/>
          </p:nvPr>
        </p:nvSpPr>
        <p:spPr>
          <a:xfrm>
            <a:off x="384694" y="1702630"/>
            <a:ext cx="7492481" cy="451218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6" name="Footer Placeholder 6"/>
          <p:cNvSpPr>
            <a:spLocks noGrp="1"/>
          </p:cNvSpPr>
          <p:nvPr>
            <p:ph type="ftr" sz="quarter" idx="10"/>
          </p:nvPr>
        </p:nvSpPr>
        <p:spPr>
          <a:xfrm>
            <a:off x="384693" y="6387858"/>
            <a:ext cx="9116145" cy="338087"/>
          </a:xfrm>
        </p:spPr>
        <p:txBody>
          <a:bodyPr/>
          <a:lstStyle/>
          <a:p>
            <a:endParaRPr lang="en-US" dirty="0"/>
          </a:p>
        </p:txBody>
      </p:sp>
      <p:sp>
        <p:nvSpPr>
          <p:cNvPr id="18"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9" name="Slide Number Placeholder 5"/>
          <p:cNvSpPr txBox="1">
            <a:spLocks/>
          </p:cNvSpPr>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504"/>
            <a:ext cx="1393818" cy="243541"/>
          </a:xfrm>
          <a:prstGeom prst="rect">
            <a:avLst/>
          </a:prstGeom>
        </p:spPr>
      </p:pic>
    </p:spTree>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_Callout Opt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702630"/>
            <a:ext cx="7492481" cy="4496691"/>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11"/>
          <p:cNvSpPr>
            <a:spLocks noGrp="1"/>
          </p:cNvSpPr>
          <p:nvPr>
            <p:ph type="body" sz="quarter" idx="15" hasCustomPrompt="1"/>
          </p:nvPr>
        </p:nvSpPr>
        <p:spPr bwMode="gray">
          <a:xfrm>
            <a:off x="8132063" y="1876358"/>
            <a:ext cx="3764662" cy="4308456"/>
          </a:xfrm>
          <a:prstGeom prst="rect">
            <a:avLst/>
          </a:prstGeom>
        </p:spPr>
        <p:txBody>
          <a:bodyPr wrap="square" anchor="t" anchorCtr="0">
            <a:noAutofit/>
          </a:bodyPr>
          <a:lstStyle>
            <a:lvl1pPr marL="0" marR="0" indent="0" algn="l" defTabSz="1219170" rtl="0" eaLnBrk="0" fontAlgn="base" latinLnBrk="0" hangingPunct="0">
              <a:lnSpc>
                <a:spcPct val="100000"/>
              </a:lnSpc>
              <a:spcBef>
                <a:spcPts val="0"/>
              </a:spcBef>
              <a:spcAft>
                <a:spcPct val="0"/>
              </a:spcAft>
              <a:buClrTx/>
              <a:buSzTx/>
              <a:buFontTx/>
              <a:buNone/>
              <a:tabLst/>
              <a:defRPr sz="1600" b="1" i="0" baseline="0">
                <a:solidFill>
                  <a:schemeClr val="accent4"/>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16pt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a:t>
            </a:r>
            <a:r>
              <a:rPr lang="en-US" noProof="0" dirty="0" err="1"/>
              <a:t>dolore</a:t>
            </a:r>
            <a:r>
              <a:rPr lang="en-US" noProof="0" dirty="0"/>
              <a:t>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ut</a:t>
            </a:r>
            <a:r>
              <a:rPr lang="en-US" noProof="0" dirty="0"/>
              <a:t> </a:t>
            </a:r>
            <a:r>
              <a:rPr lang="en-US" noProof="0" dirty="0" err="1"/>
              <a:t>dolore</a:t>
            </a:r>
            <a:r>
              <a:rPr lang="en-US" noProof="0" dirty="0"/>
              <a:t>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4" name="Rectangle 13"/>
          <p:cNvSpPr/>
          <p:nvPr/>
        </p:nvSpPr>
        <p:spPr bwMode="gray">
          <a:xfrm>
            <a:off x="8220075" y="1687496"/>
            <a:ext cx="3971925" cy="952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6"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7"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8" name="Footer Placeholder 6"/>
          <p:cNvSpPr>
            <a:spLocks noGrp="1"/>
          </p:cNvSpPr>
          <p:nvPr>
            <p:ph type="ftr" sz="quarter" idx="10"/>
          </p:nvPr>
        </p:nvSpPr>
        <p:spPr>
          <a:xfrm>
            <a:off x="384693" y="6387858"/>
            <a:ext cx="9116145" cy="338087"/>
          </a:xfrm>
        </p:spPr>
        <p:txBody>
          <a:bodyPr/>
          <a:lstStyle/>
          <a:p>
            <a:endParaRPr lang="en-US" dirty="0"/>
          </a:p>
        </p:txBody>
      </p:sp>
      <p:sp>
        <p:nvSpPr>
          <p:cNvPr id="20"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21" name="Slide Number Placeholder 5"/>
          <p:cNvSpPr txBox="1">
            <a:spLocks/>
          </p:cNvSpPr>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504"/>
            <a:ext cx="1393818" cy="243541"/>
          </a:xfrm>
          <a:prstGeom prst="rect">
            <a:avLst/>
          </a:prstGeom>
        </p:spPr>
      </p:pic>
    </p:spTree>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_Callout Opt3">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4" y="1702630"/>
            <a:ext cx="7492481" cy="4512189"/>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2" name="Text Placeholder 11"/>
          <p:cNvSpPr>
            <a:spLocks noGrp="1"/>
          </p:cNvSpPr>
          <p:nvPr>
            <p:ph type="body" sz="quarter" idx="15" hasCustomPrompt="1"/>
          </p:nvPr>
        </p:nvSpPr>
        <p:spPr bwMode="gray">
          <a:xfrm>
            <a:off x="8132063" y="1876358"/>
            <a:ext cx="3764662" cy="4323305"/>
          </a:xfrm>
          <a:prstGeom prst="rect">
            <a:avLst/>
          </a:prstGeom>
        </p:spPr>
        <p:txBody>
          <a:bodyPr wrap="square" anchor="t" anchorCtr="0">
            <a:noAutofit/>
          </a:bodyPr>
          <a:lstStyle>
            <a:lvl1pPr marL="0" marR="0" indent="0" algn="l" defTabSz="1219170" rtl="0" eaLnBrk="0" fontAlgn="base" latinLnBrk="0" hangingPunct="0">
              <a:lnSpc>
                <a:spcPct val="100000"/>
              </a:lnSpc>
              <a:spcBef>
                <a:spcPts val="0"/>
              </a:spcBef>
              <a:spcAft>
                <a:spcPct val="0"/>
              </a:spcAft>
              <a:buClrTx/>
              <a:buSzTx/>
              <a:buFontTx/>
              <a:buNone/>
              <a:tabLst/>
              <a:defRPr sz="1600" b="1" i="0" baseline="0">
                <a:solidFill>
                  <a:schemeClr val="accent2"/>
                </a:solidFill>
                <a:latin typeface="+mj-lt"/>
              </a:defRPr>
            </a:lvl1pPr>
            <a:lvl2pPr marL="230188" indent="-119063">
              <a:lnSpc>
                <a:spcPct val="100000"/>
              </a:lnSpc>
              <a:buFont typeface="Arial"/>
              <a:buChar char="•"/>
              <a:defRPr sz="1200" b="0" i="0" baseline="0">
                <a:solidFill>
                  <a:schemeClr val="accent1"/>
                </a:solidFill>
                <a:latin typeface="+mj-lt"/>
                <a:cs typeface="Arial"/>
              </a:defRPr>
            </a:lvl2pPr>
            <a:lvl3pPr marL="609585" indent="-228594">
              <a:lnSpc>
                <a:spcPct val="100000"/>
              </a:lnSpc>
              <a:buFont typeface="Arial" pitchFamily="34" charset="0"/>
              <a:buChar char="•"/>
              <a:defRPr sz="1200" b="0" i="0">
                <a:solidFill>
                  <a:schemeClr val="bg1"/>
                </a:solidFill>
                <a:latin typeface="+mj-lt"/>
                <a:cs typeface="Arial"/>
              </a:defRPr>
            </a:lvl3pPr>
            <a:lvl4pPr>
              <a:defRPr sz="2133" b="0" i="0">
                <a:latin typeface="Georgia" pitchFamily="18" charset="0"/>
              </a:defRPr>
            </a:lvl4pPr>
          </a:lstStyle>
          <a:p>
            <a:pPr lvl="0"/>
            <a:r>
              <a:rPr lang="en-US" noProof="0" dirty="0"/>
              <a:t>Callouts are 16pt Arial Bold sentence case lorem ipsum dolor sit </a:t>
            </a:r>
            <a:r>
              <a:rPr lang="en-US" noProof="0" dirty="0" err="1"/>
              <a:t>amet</a:t>
            </a:r>
            <a:r>
              <a:rPr lang="en-US" noProof="0" dirty="0"/>
              <a:t>, </a:t>
            </a:r>
            <a:r>
              <a:rPr lang="en-US" noProof="0" dirty="0" err="1"/>
              <a:t>consec</a:t>
            </a:r>
            <a:r>
              <a:rPr lang="en-US" noProof="0" dirty="0"/>
              <a:t> </a:t>
            </a:r>
            <a:r>
              <a:rPr lang="en-US" noProof="0" dirty="0" err="1"/>
              <a:t>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tincidunt</a:t>
            </a:r>
            <a:r>
              <a:rPr lang="en-US" noProof="0" dirty="0"/>
              <a:t> </a:t>
            </a:r>
            <a:r>
              <a:rPr lang="en-US" noProof="0" dirty="0" err="1"/>
              <a:t>ut</a:t>
            </a:r>
            <a:r>
              <a:rPr lang="en-US" noProof="0" dirty="0"/>
              <a:t> </a:t>
            </a:r>
            <a:r>
              <a:rPr lang="en-US" noProof="0" dirty="0" err="1"/>
              <a:t>laoreet</a:t>
            </a:r>
            <a:r>
              <a:rPr lang="en-US" noProof="0" dirty="0"/>
              <a:t> </a:t>
            </a:r>
            <a:r>
              <a:rPr lang="en-US" noProof="0" dirty="0" err="1"/>
              <a:t>dolore</a:t>
            </a:r>
            <a:r>
              <a:rPr lang="en-US" noProof="0" dirty="0"/>
              <a:t>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Lorem ipsum dolor sit </a:t>
            </a:r>
            <a:r>
              <a:rPr lang="en-US" noProof="0" dirty="0" err="1"/>
              <a:t>amet</a:t>
            </a:r>
            <a:r>
              <a:rPr lang="en-US" noProof="0" dirty="0"/>
              <a:t>, </a:t>
            </a:r>
            <a:r>
              <a:rPr lang="en-US" noProof="0" dirty="0" err="1"/>
              <a:t>consectetuer</a:t>
            </a:r>
            <a:r>
              <a:rPr lang="en-US" noProof="0" dirty="0"/>
              <a:t> </a:t>
            </a:r>
            <a:r>
              <a:rPr lang="en-US" noProof="0" dirty="0" err="1"/>
              <a:t>adipiscing</a:t>
            </a:r>
            <a:r>
              <a:rPr lang="en-US" noProof="0" dirty="0"/>
              <a:t> </a:t>
            </a:r>
            <a:r>
              <a:rPr lang="en-US" noProof="0" dirty="0" err="1"/>
              <a:t>elit</a:t>
            </a:r>
            <a:r>
              <a:rPr lang="en-US" noProof="0" dirty="0"/>
              <a:t>, </a:t>
            </a:r>
            <a:r>
              <a:rPr lang="en-US" noProof="0" dirty="0" err="1"/>
              <a:t>sed</a:t>
            </a:r>
            <a:r>
              <a:rPr lang="en-US" noProof="0" dirty="0"/>
              <a:t> </a:t>
            </a:r>
            <a:r>
              <a:rPr lang="en-US" noProof="0" dirty="0" err="1"/>
              <a:t>diam</a:t>
            </a:r>
            <a:r>
              <a:rPr lang="en-US" noProof="0" dirty="0"/>
              <a:t> </a:t>
            </a:r>
            <a:r>
              <a:rPr lang="en-US" noProof="0" dirty="0" err="1"/>
              <a:t>nonummy</a:t>
            </a:r>
            <a:r>
              <a:rPr lang="en-US" noProof="0" dirty="0"/>
              <a:t> </a:t>
            </a:r>
            <a:r>
              <a:rPr lang="en-US" noProof="0" dirty="0" err="1"/>
              <a:t>nibh</a:t>
            </a:r>
            <a:r>
              <a:rPr lang="en-US" noProof="0" dirty="0"/>
              <a:t> </a:t>
            </a:r>
            <a:r>
              <a:rPr lang="en-US" noProof="0" dirty="0" err="1"/>
              <a:t>euismod</a:t>
            </a:r>
            <a:r>
              <a:rPr lang="en-US" noProof="0" dirty="0"/>
              <a:t> </a:t>
            </a:r>
            <a:r>
              <a:rPr lang="en-US" noProof="0" dirty="0" err="1"/>
              <a:t>ut</a:t>
            </a:r>
            <a:r>
              <a:rPr lang="en-US" noProof="0" dirty="0"/>
              <a:t> </a:t>
            </a:r>
            <a:r>
              <a:rPr lang="en-US" noProof="0" dirty="0" err="1"/>
              <a:t>dolore</a:t>
            </a:r>
            <a:r>
              <a:rPr lang="en-US" noProof="0" dirty="0"/>
              <a:t> magna </a:t>
            </a:r>
            <a:r>
              <a:rPr lang="en-US" noProof="0" dirty="0" err="1"/>
              <a:t>aliquam</a:t>
            </a:r>
            <a:r>
              <a:rPr lang="en-US" noProof="0" dirty="0"/>
              <a:t> </a:t>
            </a:r>
            <a:r>
              <a:rPr lang="en-US" noProof="0" dirty="0" err="1"/>
              <a:t>erat</a:t>
            </a:r>
            <a:r>
              <a:rPr lang="en-US" noProof="0" dirty="0"/>
              <a:t> </a:t>
            </a:r>
            <a:r>
              <a:rPr lang="en-US" noProof="0" dirty="0" err="1"/>
              <a:t>volutpat</a:t>
            </a:r>
            <a:r>
              <a:rPr lang="en-US" noProof="0" dirty="0"/>
              <a:t>. </a:t>
            </a:r>
          </a:p>
        </p:txBody>
      </p:sp>
      <p:sp>
        <p:nvSpPr>
          <p:cNvPr id="13" name="Rectangle 12"/>
          <p:cNvSpPr/>
          <p:nvPr/>
        </p:nvSpPr>
        <p:spPr bwMode="gray">
          <a:xfrm>
            <a:off x="8220075" y="1687496"/>
            <a:ext cx="3971925" cy="952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a:p>
        </p:txBody>
      </p:sp>
      <p:sp>
        <p:nvSpPr>
          <p:cNvPr id="16"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7"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8" name="Footer Placeholder 6"/>
          <p:cNvSpPr>
            <a:spLocks noGrp="1"/>
          </p:cNvSpPr>
          <p:nvPr>
            <p:ph type="ftr" sz="quarter" idx="10"/>
          </p:nvPr>
        </p:nvSpPr>
        <p:spPr>
          <a:xfrm>
            <a:off x="384693" y="6387858"/>
            <a:ext cx="9116145" cy="338087"/>
          </a:xfrm>
        </p:spPr>
        <p:txBody>
          <a:bodyPr/>
          <a:lstStyle/>
          <a:p>
            <a:endParaRPr lang="en-US" dirty="0"/>
          </a:p>
        </p:txBody>
      </p:sp>
      <p:sp>
        <p:nvSpPr>
          <p:cNvPr id="20"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21" name="Slide Number Placeholder 5"/>
          <p:cNvSpPr txBox="1">
            <a:spLocks/>
          </p:cNvSpPr>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504"/>
            <a:ext cx="1393818" cy="243541"/>
          </a:xfrm>
          <a:prstGeom prst="rect">
            <a:avLst/>
          </a:prstGeom>
        </p:spPr>
      </p:pic>
    </p:spTree>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3" y="1702631"/>
            <a:ext cx="5532120" cy="4465694"/>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7" name="Content Placeholder 2"/>
          <p:cNvSpPr>
            <a:spLocks noGrp="1"/>
          </p:cNvSpPr>
          <p:nvPr>
            <p:ph idx="17" hasCustomPrompt="1"/>
          </p:nvPr>
        </p:nvSpPr>
        <p:spPr>
          <a:xfrm>
            <a:off x="6191134" y="1702631"/>
            <a:ext cx="5532120" cy="4465694"/>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tabLst/>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3"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4"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5" name="Footer Placeholder 6"/>
          <p:cNvSpPr>
            <a:spLocks noGrp="1"/>
          </p:cNvSpPr>
          <p:nvPr>
            <p:ph type="ftr" sz="quarter" idx="10"/>
          </p:nvPr>
        </p:nvSpPr>
        <p:spPr>
          <a:xfrm>
            <a:off x="384693" y="6387858"/>
            <a:ext cx="9116145" cy="338087"/>
          </a:xfrm>
        </p:spPr>
        <p:txBody>
          <a:bodyPr/>
          <a:lstStyle/>
          <a:p>
            <a:endParaRPr lang="en-US" dirty="0"/>
          </a:p>
        </p:txBody>
      </p:sp>
      <p:sp>
        <p:nvSpPr>
          <p:cNvPr id="17"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8" name="Slide Number Placeholder 5"/>
          <p:cNvSpPr txBox="1">
            <a:spLocks/>
          </p:cNvSpPr>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504"/>
            <a:ext cx="1393818" cy="243541"/>
          </a:xfrm>
          <a:prstGeom prst="rect">
            <a:avLst/>
          </a:prstGeom>
        </p:spPr>
      </p:pic>
    </p:spTree>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84692" y="1702631"/>
            <a:ext cx="3616187" cy="4465694"/>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7" name="Content Placeholder 2"/>
          <p:cNvSpPr>
            <a:spLocks noGrp="1"/>
          </p:cNvSpPr>
          <p:nvPr>
            <p:ph idx="17" hasCustomPrompt="1"/>
          </p:nvPr>
        </p:nvSpPr>
        <p:spPr>
          <a:xfrm>
            <a:off x="4245879" y="1702631"/>
            <a:ext cx="3616187" cy="4465694"/>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8" name="Content Placeholder 2"/>
          <p:cNvSpPr>
            <a:spLocks noGrp="1"/>
          </p:cNvSpPr>
          <p:nvPr>
            <p:ph idx="18" hasCustomPrompt="1"/>
          </p:nvPr>
        </p:nvSpPr>
        <p:spPr>
          <a:xfrm>
            <a:off x="8107067" y="1702631"/>
            <a:ext cx="3616187" cy="4465694"/>
          </a:xfrm>
          <a:prstGeom prst="rect">
            <a:avLst/>
          </a:prstGeom>
        </p:spPr>
        <p:txBody>
          <a:bodyPr/>
          <a:lstStyle>
            <a:lvl1pPr marL="171450" indent="-171450">
              <a:lnSpc>
                <a:spcPct val="100000"/>
              </a:lnSpc>
              <a:spcBef>
                <a:spcPts val="1000"/>
              </a:spcBef>
              <a:defRPr sz="1600">
                <a:solidFill>
                  <a:schemeClr val="tx1"/>
                </a:solidFill>
              </a:defRPr>
            </a:lvl1pPr>
            <a:lvl2pPr marL="342900" indent="-171450">
              <a:lnSpc>
                <a:spcPct val="100000"/>
              </a:lnSpc>
              <a:spcBef>
                <a:spcPts val="800"/>
              </a:spcBef>
              <a:buFont typeface="Arial" panose="020B0604020202020204" pitchFamily="34" charset="0"/>
              <a:buChar char="-"/>
              <a:defRPr sz="1600">
                <a:solidFill>
                  <a:schemeClr val="tx1"/>
                </a:solidFill>
              </a:defRPr>
            </a:lvl2pPr>
            <a:lvl3pPr marL="571500" indent="-171450">
              <a:lnSpc>
                <a:spcPct val="100000"/>
              </a:lnSpc>
              <a:spcBef>
                <a:spcPts val="800"/>
              </a:spcBef>
              <a:buFont typeface="Arial" panose="020B0604020202020204" pitchFamily="34" charset="0"/>
              <a:buChar char="›"/>
              <a:defRPr sz="1600">
                <a:solidFill>
                  <a:schemeClr val="tx1"/>
                </a:solidFill>
              </a:defRPr>
            </a:lvl3pPr>
            <a:lvl4pPr marL="742950" indent="-171450">
              <a:lnSpc>
                <a:spcPct val="100000"/>
              </a:lnSpc>
              <a:spcBef>
                <a:spcPts val="800"/>
              </a:spcBef>
              <a:buFont typeface="Arial" panose="020B0604020202020204" pitchFamily="34" charset="0"/>
              <a:buChar char="»"/>
              <a:defRPr sz="1600">
                <a:solidFill>
                  <a:schemeClr val="tx1"/>
                </a:solidFill>
              </a:defRPr>
            </a:lvl4pPr>
            <a:lvl5pPr marL="914400" indent="-171450">
              <a:lnSpc>
                <a:spcPct val="100000"/>
              </a:lnSpc>
              <a:spcBef>
                <a:spcPts val="800"/>
              </a:spcBef>
              <a:buSzPct val="75000"/>
              <a:buFont typeface="Wingdings" panose="05000000000000000000" pitchFamily="2" charset="2"/>
              <a:buChar char="§"/>
              <a:defRPr sz="1600">
                <a:solidFill>
                  <a:schemeClr val="tx1"/>
                </a:solidFill>
              </a:defRPr>
            </a:lvl5pPr>
          </a:lstStyle>
          <a:p>
            <a:pPr lvl="0"/>
            <a:r>
              <a:rPr lang="en-US" dirty="0"/>
              <a:t>Arial 16pt bullet level 1</a:t>
            </a:r>
          </a:p>
          <a:p>
            <a:pPr lvl="1"/>
            <a:r>
              <a:rPr lang="en-US" dirty="0"/>
              <a:t>Arial 16pt bullet level 2</a:t>
            </a:r>
          </a:p>
          <a:p>
            <a:pPr lvl="2"/>
            <a:r>
              <a:rPr lang="en-US" dirty="0"/>
              <a:t>Arial 16pt bullet level 3</a:t>
            </a:r>
          </a:p>
          <a:p>
            <a:pPr lvl="3"/>
            <a:r>
              <a:rPr lang="en-US" dirty="0"/>
              <a:t>Arial 16pt bullet level 4</a:t>
            </a:r>
          </a:p>
          <a:p>
            <a:pPr lvl="4"/>
            <a:r>
              <a:rPr lang="en-US" dirty="0"/>
              <a:t>Arial 16pt bullet level 5</a:t>
            </a:r>
          </a:p>
        </p:txBody>
      </p:sp>
      <p:sp>
        <p:nvSpPr>
          <p:cNvPr id="14" name="Text Placeholder 8"/>
          <p:cNvSpPr>
            <a:spLocks noGrp="1"/>
          </p:cNvSpPr>
          <p:nvPr>
            <p:ph type="body" sz="quarter" idx="16" hasCustomPrompt="1"/>
          </p:nvPr>
        </p:nvSpPr>
        <p:spPr>
          <a:xfrm>
            <a:off x="384694" y="1081826"/>
            <a:ext cx="11338560" cy="402336"/>
          </a:xfrm>
          <a:prstGeom prst="rect">
            <a:avLst/>
          </a:prstGeom>
        </p:spPr>
        <p:txBody>
          <a:bodyPr/>
          <a:lstStyle>
            <a:lvl1pPr marL="0" indent="0">
              <a:spcBef>
                <a:spcPts val="0"/>
              </a:spcBef>
              <a:buNone/>
              <a:defRPr sz="2000" i="1" baseline="0">
                <a:solidFill>
                  <a:schemeClr val="accent1"/>
                </a:solidFill>
              </a:defRPr>
            </a:lvl1pPr>
          </a:lstStyle>
          <a:p>
            <a:pPr lvl="0"/>
            <a:r>
              <a:rPr lang="en-US" dirty="0"/>
              <a:t>Subheads are 20pt Arial Italic sentence case</a:t>
            </a:r>
          </a:p>
        </p:txBody>
      </p:sp>
      <p:sp>
        <p:nvSpPr>
          <p:cNvPr id="15"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6" name="Footer Placeholder 6"/>
          <p:cNvSpPr>
            <a:spLocks noGrp="1"/>
          </p:cNvSpPr>
          <p:nvPr>
            <p:ph type="ftr" sz="quarter" idx="10"/>
          </p:nvPr>
        </p:nvSpPr>
        <p:spPr>
          <a:xfrm>
            <a:off x="384693" y="6387858"/>
            <a:ext cx="9116145" cy="338087"/>
          </a:xfrm>
        </p:spPr>
        <p:txBody>
          <a:bodyPr/>
          <a:lstStyle/>
          <a:p>
            <a:endParaRPr lang="en-US" dirty="0"/>
          </a:p>
        </p:txBody>
      </p:sp>
      <p:sp>
        <p:nvSpPr>
          <p:cNvPr id="18"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9" name="Slide Number Placeholder 5"/>
          <p:cNvSpPr txBox="1">
            <a:spLocks/>
          </p:cNvSpPr>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504"/>
            <a:ext cx="1393818" cy="243541"/>
          </a:xfrm>
          <a:prstGeom prst="rect">
            <a:avLst/>
          </a:prstGeom>
        </p:spPr>
      </p:pic>
    </p:spTree>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384694" y="294468"/>
            <a:ext cx="11338560" cy="768263"/>
          </a:xfrm>
          <a:prstGeom prst="rect">
            <a:avLst/>
          </a:prstGeom>
        </p:spPr>
        <p:txBody>
          <a:bodyPr anchor="b" anchorCtr="0"/>
          <a:lstStyle>
            <a:lvl1pPr>
              <a:defRPr sz="2800" b="1">
                <a:solidFill>
                  <a:schemeClr val="tx1"/>
                </a:solidFill>
              </a:defRPr>
            </a:lvl1pPr>
          </a:lstStyle>
          <a:p>
            <a:r>
              <a:rPr lang="en-US" dirty="0"/>
              <a:t>Headlines Are 28pt Arial Bold Title Case</a:t>
            </a:r>
          </a:p>
        </p:txBody>
      </p:sp>
      <p:sp>
        <p:nvSpPr>
          <p:cNvPr id="10" name="Footer Placeholder 6"/>
          <p:cNvSpPr>
            <a:spLocks noGrp="1"/>
          </p:cNvSpPr>
          <p:nvPr>
            <p:ph type="ftr" sz="quarter" idx="10"/>
          </p:nvPr>
        </p:nvSpPr>
        <p:spPr>
          <a:xfrm>
            <a:off x="384693" y="6387858"/>
            <a:ext cx="9116145" cy="338087"/>
          </a:xfrm>
        </p:spPr>
        <p:txBody>
          <a:bodyPr/>
          <a:lstStyle/>
          <a:p>
            <a:endParaRPr lang="en-US" dirty="0"/>
          </a:p>
        </p:txBody>
      </p:sp>
      <p:sp>
        <p:nvSpPr>
          <p:cNvPr id="13" name="Rectangle 58"/>
          <p:cNvSpPr>
            <a:spLocks noChangeArrowheads="1"/>
          </p:cNvSpPr>
          <p:nvPr/>
        </p:nvSpPr>
        <p:spPr bwMode="gray">
          <a:xfrm>
            <a:off x="11615748" y="6420040"/>
            <a:ext cx="576252" cy="1778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Arial" charset="0"/>
            </a:endParaRPr>
          </a:p>
        </p:txBody>
      </p:sp>
      <p:sp>
        <p:nvSpPr>
          <p:cNvPr id="14" name="Slide Number Placeholder 5"/>
          <p:cNvSpPr txBox="1">
            <a:spLocks/>
          </p:cNvSpPr>
          <p:nvPr/>
        </p:nvSpPr>
        <p:spPr bwMode="white">
          <a:xfrm>
            <a:off x="11615748" y="6420040"/>
            <a:ext cx="401164" cy="177800"/>
          </a:xfrm>
          <a:prstGeom prst="rect">
            <a:avLst/>
          </a:prstGeom>
        </p:spPr>
        <p:txBody>
          <a:bodyPr vert="horz" lIns="0" tIns="0" rIns="0" bIns="0" rtlCol="0" anchor="ctr"/>
          <a:lstStyle>
            <a:defPPr>
              <a:defRPr lang="en-US"/>
            </a:defPPr>
            <a:lvl1pPr marL="0" algn="r" defTabSz="914400" rtl="0" eaLnBrk="1" latinLnBrk="0" hangingPunct="1">
              <a:defRPr sz="1100" b="1"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C7A9E-C6A9-4A9D-A8BC-E29E91AD59EE}" type="slidenum">
              <a:rPr lang="en-US" sz="900" smtClean="0">
                <a:solidFill>
                  <a:schemeClr val="bg1"/>
                </a:solidFill>
              </a:rPr>
              <a:t>‹#›</a:t>
            </a:fld>
            <a:endParaRPr lang="en-US" sz="900" dirty="0">
              <a:solidFill>
                <a:schemeClr val="bg1"/>
              </a:solidFill>
            </a:endParaRP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0462" y="6396504"/>
            <a:ext cx="1393818" cy="243541"/>
          </a:xfrm>
          <a:prstGeom prst="rect">
            <a:avLst/>
          </a:prstGeom>
        </p:spPr>
      </p:pic>
    </p:spTree>
    <p:extLst/>
  </p:cSld>
  <p:clrMapOvr>
    <a:masterClrMapping/>
  </p:clrMapOvr>
  <p:hf hdr="0" dt="0"/>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bwMode="gray">
          <a:xfrm>
            <a:off x="384694" y="6387858"/>
            <a:ext cx="8831696" cy="338087"/>
          </a:xfrm>
          <a:prstGeom prst="rect">
            <a:avLst/>
          </a:prstGeom>
          <a:solidFill>
            <a:schemeClr val="bg1"/>
          </a:solidFill>
        </p:spPr>
        <p:txBody>
          <a:bodyPr vert="horz" lIns="91440" tIns="45720" rIns="91440" bIns="45720" rtlCol="0" anchor="b" anchorCtr="0"/>
          <a:lstStyle>
            <a:lvl1pPr algn="l">
              <a:defRPr sz="800">
                <a:solidFill>
                  <a:schemeClr val="tx1"/>
                </a:solidFill>
                <a:latin typeface="Arial Narrow" panose="020B0606020202030204" pitchFamily="34" charset="0"/>
              </a:defRPr>
            </a:lvl1pPr>
          </a:lstStyle>
          <a:p>
            <a:endParaRPr lang="en-US" dirty="0"/>
          </a:p>
        </p:txBody>
      </p:sp>
      <p:grpSp>
        <p:nvGrpSpPr>
          <p:cNvPr id="2" name="Group 1"/>
          <p:cNvGrpSpPr/>
          <p:nvPr/>
        </p:nvGrpSpPr>
        <p:grpSpPr>
          <a:xfrm>
            <a:off x="12420545" y="0"/>
            <a:ext cx="284385" cy="5779689"/>
            <a:chOff x="12420545" y="0"/>
            <a:chExt cx="284385" cy="5779689"/>
          </a:xfrm>
        </p:grpSpPr>
        <p:sp>
          <p:nvSpPr>
            <p:cNvPr id="4" name="Rectangle 3"/>
            <p:cNvSpPr/>
            <p:nvPr/>
          </p:nvSpPr>
          <p:spPr bwMode="gray">
            <a:xfrm>
              <a:off x="12420545" y="0"/>
              <a:ext cx="284385" cy="2843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bwMode="gray">
            <a:xfrm>
              <a:off x="12420545" y="333902"/>
              <a:ext cx="284385" cy="284385"/>
            </a:xfrm>
            <a:prstGeom prst="rect">
              <a:avLst/>
            </a:prstGeom>
            <a:solidFill>
              <a:srgbClr val="3F5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bwMode="gray">
            <a:xfrm>
              <a:off x="12420545" y="937408"/>
              <a:ext cx="284385" cy="284385"/>
            </a:xfrm>
            <a:prstGeom prst="rect">
              <a:avLst/>
            </a:prstGeom>
            <a:solidFill>
              <a:srgbClr val="FF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bwMode="gray">
            <a:xfrm>
              <a:off x="12420545" y="1271310"/>
              <a:ext cx="284385" cy="284385"/>
            </a:xfrm>
            <a:prstGeom prst="rect">
              <a:avLst/>
            </a:prstGeom>
            <a:solidFill>
              <a:srgbClr val="FE8A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bwMode="gray">
            <a:xfrm>
              <a:off x="12420545" y="1603218"/>
              <a:ext cx="284385" cy="284385"/>
            </a:xfrm>
            <a:prstGeom prst="rect">
              <a:avLst/>
            </a:prstGeom>
            <a:solidFill>
              <a:srgbClr val="FFA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bwMode="gray">
            <a:xfrm>
              <a:off x="12420545" y="1937120"/>
              <a:ext cx="284385" cy="284385"/>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bwMode="gray">
            <a:xfrm>
              <a:off x="12420545" y="2540626"/>
              <a:ext cx="284385" cy="284385"/>
            </a:xfrm>
            <a:prstGeom prst="rect">
              <a:avLst/>
            </a:prstGeom>
            <a:solidFill>
              <a:srgbClr val="2B3A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bwMode="gray">
            <a:xfrm>
              <a:off x="12420545" y="2874528"/>
              <a:ext cx="284385" cy="2843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bwMode="gray">
            <a:xfrm>
              <a:off x="12420545" y="3206436"/>
              <a:ext cx="284385" cy="28438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bwMode="gray">
            <a:xfrm>
              <a:off x="12420545" y="3853100"/>
              <a:ext cx="284385" cy="2843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bwMode="gray">
            <a:xfrm>
              <a:off x="12420545" y="4187002"/>
              <a:ext cx="284385" cy="28438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bwMode="gray">
            <a:xfrm>
              <a:off x="12420545" y="4518910"/>
              <a:ext cx="284385" cy="284385"/>
            </a:xfrm>
            <a:prstGeom prst="rect">
              <a:avLst/>
            </a:prstGeom>
            <a:solidFill>
              <a:srgbClr val="93C9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bwMode="gray">
            <a:xfrm>
              <a:off x="12420545" y="5163396"/>
              <a:ext cx="284385" cy="28438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bwMode="gray">
            <a:xfrm>
              <a:off x="12420545" y="5495304"/>
              <a:ext cx="284385" cy="28438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85569689"/>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4" Type="http://schemas.openxmlformats.org/officeDocument/2006/relationships/slideLayout" Target="../slideLayouts/slideLayout1.xml"/><Relationship Id="rId5" Type="http://schemas.openxmlformats.org/officeDocument/2006/relationships/oleObject" Target="../embeddings/oleObject1.bin"/><Relationship Id="rId6" Type="http://schemas.openxmlformats.org/officeDocument/2006/relationships/image" Target="../media/image6.emf"/><Relationship Id="rId1" Type="http://schemas.openxmlformats.org/officeDocument/2006/relationships/vmlDrawing" Target="../drawings/vmlDrawing1.vml"/><Relationship Id="rId2"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tags" Target="../tags/tag17.xml"/><Relationship Id="rId4" Type="http://schemas.openxmlformats.org/officeDocument/2006/relationships/slideLayout" Target="../slideLayouts/slideLayout2.xml"/><Relationship Id="rId5" Type="http://schemas.openxmlformats.org/officeDocument/2006/relationships/oleObject" Target="../embeddings/oleObject8.bin"/><Relationship Id="rId6" Type="http://schemas.openxmlformats.org/officeDocument/2006/relationships/image" Target="../media/image6.emf"/><Relationship Id="rId7" Type="http://schemas.openxmlformats.org/officeDocument/2006/relationships/chart" Target="../charts/chart2.xml"/><Relationship Id="rId1" Type="http://schemas.openxmlformats.org/officeDocument/2006/relationships/vmlDrawing" Target="../drawings/vmlDrawing8.vml"/><Relationship Id="rId2"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tags" Target="../tags/tag19.xml"/><Relationship Id="rId4" Type="http://schemas.openxmlformats.org/officeDocument/2006/relationships/slideLayout" Target="../slideLayouts/slideLayout2.xml"/><Relationship Id="rId5" Type="http://schemas.openxmlformats.org/officeDocument/2006/relationships/oleObject" Target="../embeddings/oleObject9.bin"/><Relationship Id="rId6" Type="http://schemas.openxmlformats.org/officeDocument/2006/relationships/image" Target="../media/image6.emf"/><Relationship Id="rId7" Type="http://schemas.openxmlformats.org/officeDocument/2006/relationships/chart" Target="../charts/chart3.xml"/><Relationship Id="rId1" Type="http://schemas.openxmlformats.org/officeDocument/2006/relationships/vmlDrawing" Target="../drawings/vmlDrawing9.vml"/><Relationship Id="rId2" Type="http://schemas.openxmlformats.org/officeDocument/2006/relationships/tags" Target="../tags/tag18.xml"/></Relationships>
</file>

<file path=ppt/slides/_rels/slide12.xml.rels><?xml version="1.0" encoding="UTF-8" standalone="yes"?>
<Relationships xmlns="http://schemas.openxmlformats.org/package/2006/relationships"><Relationship Id="rId3" Type="http://schemas.openxmlformats.org/officeDocument/2006/relationships/tags" Target="../tags/tag21.xml"/><Relationship Id="rId4" Type="http://schemas.openxmlformats.org/officeDocument/2006/relationships/slideLayout" Target="../slideLayouts/slideLayout3.xml"/><Relationship Id="rId5" Type="http://schemas.openxmlformats.org/officeDocument/2006/relationships/notesSlide" Target="../notesSlides/notesSlide3.xml"/><Relationship Id="rId6" Type="http://schemas.openxmlformats.org/officeDocument/2006/relationships/oleObject" Target="../embeddings/oleObject10.bin"/><Relationship Id="rId7" Type="http://schemas.openxmlformats.org/officeDocument/2006/relationships/image" Target="../media/image6.emf"/><Relationship Id="rId1" Type="http://schemas.openxmlformats.org/officeDocument/2006/relationships/vmlDrawing" Target="../drawings/vmlDrawing10.vml"/><Relationship Id="rId2"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tags" Target="../tags/tag23.xml"/><Relationship Id="rId4" Type="http://schemas.openxmlformats.org/officeDocument/2006/relationships/slideLayout" Target="../slideLayouts/slideLayout2.xml"/><Relationship Id="rId5" Type="http://schemas.openxmlformats.org/officeDocument/2006/relationships/oleObject" Target="../embeddings/oleObject11.bin"/><Relationship Id="rId6" Type="http://schemas.openxmlformats.org/officeDocument/2006/relationships/image" Target="../media/image6.emf"/><Relationship Id="rId7" Type="http://schemas.openxmlformats.org/officeDocument/2006/relationships/chart" Target="../charts/chart4.xml"/><Relationship Id="rId8" Type="http://schemas.openxmlformats.org/officeDocument/2006/relationships/chart" Target="../charts/chart5.xml"/><Relationship Id="rId1" Type="http://schemas.openxmlformats.org/officeDocument/2006/relationships/vmlDrawing" Target="../drawings/vmlDrawing11.vml"/><Relationship Id="rId2" Type="http://schemas.openxmlformats.org/officeDocument/2006/relationships/tags" Target="../tags/tag22.xml"/></Relationships>
</file>

<file path=ppt/slides/_rels/slide14.xml.rels><?xml version="1.0" encoding="UTF-8" standalone="yes"?>
<Relationships xmlns="http://schemas.openxmlformats.org/package/2006/relationships"><Relationship Id="rId3" Type="http://schemas.openxmlformats.org/officeDocument/2006/relationships/tags" Target="../tags/tag25.xml"/><Relationship Id="rId4" Type="http://schemas.openxmlformats.org/officeDocument/2006/relationships/slideLayout" Target="../slideLayouts/slideLayout2.xml"/><Relationship Id="rId5" Type="http://schemas.openxmlformats.org/officeDocument/2006/relationships/oleObject" Target="../embeddings/oleObject12.bin"/><Relationship Id="rId6" Type="http://schemas.openxmlformats.org/officeDocument/2006/relationships/image" Target="../media/image6.emf"/><Relationship Id="rId7" Type="http://schemas.openxmlformats.org/officeDocument/2006/relationships/chart" Target="../charts/chart6.xml"/><Relationship Id="rId1" Type="http://schemas.openxmlformats.org/officeDocument/2006/relationships/vmlDrawing" Target="../drawings/vmlDrawing12.vml"/><Relationship Id="rId2"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tags" Target="../tags/tag27.xml"/><Relationship Id="rId4" Type="http://schemas.openxmlformats.org/officeDocument/2006/relationships/slideLayout" Target="../slideLayouts/slideLayout2.xml"/><Relationship Id="rId5" Type="http://schemas.openxmlformats.org/officeDocument/2006/relationships/oleObject" Target="../embeddings/oleObject13.bin"/><Relationship Id="rId6" Type="http://schemas.openxmlformats.org/officeDocument/2006/relationships/image" Target="../media/image6.emf"/><Relationship Id="rId7" Type="http://schemas.openxmlformats.org/officeDocument/2006/relationships/chart" Target="../charts/chart7.xml"/><Relationship Id="rId1" Type="http://schemas.openxmlformats.org/officeDocument/2006/relationships/vmlDrawing" Target="../drawings/vmlDrawing13.vml"/><Relationship Id="rId2" Type="http://schemas.openxmlformats.org/officeDocument/2006/relationships/tags" Target="../tags/tag26.xml"/></Relationships>
</file>

<file path=ppt/slides/_rels/slide16.xml.rels><?xml version="1.0" encoding="UTF-8" standalone="yes"?>
<Relationships xmlns="http://schemas.openxmlformats.org/package/2006/relationships"><Relationship Id="rId3" Type="http://schemas.openxmlformats.org/officeDocument/2006/relationships/tags" Target="../tags/tag29.xml"/><Relationship Id="rId4" Type="http://schemas.openxmlformats.org/officeDocument/2006/relationships/slideLayout" Target="../slideLayouts/slideLayout2.xml"/><Relationship Id="rId5" Type="http://schemas.openxmlformats.org/officeDocument/2006/relationships/oleObject" Target="../embeddings/oleObject14.bin"/><Relationship Id="rId6" Type="http://schemas.openxmlformats.org/officeDocument/2006/relationships/image" Target="../media/image6.emf"/><Relationship Id="rId7" Type="http://schemas.openxmlformats.org/officeDocument/2006/relationships/chart" Target="../charts/chart8.xml"/><Relationship Id="rId1" Type="http://schemas.openxmlformats.org/officeDocument/2006/relationships/vmlDrawing" Target="../drawings/vmlDrawing14.vml"/><Relationship Id="rId2" Type="http://schemas.openxmlformats.org/officeDocument/2006/relationships/tags" Target="../tags/tag28.xml"/></Relationships>
</file>

<file path=ppt/slides/_rels/slide17.xml.rels><?xml version="1.0" encoding="UTF-8" standalone="yes"?>
<Relationships xmlns="http://schemas.openxmlformats.org/package/2006/relationships"><Relationship Id="rId3" Type="http://schemas.openxmlformats.org/officeDocument/2006/relationships/tags" Target="../tags/tag31.xml"/><Relationship Id="rId4" Type="http://schemas.openxmlformats.org/officeDocument/2006/relationships/slideLayout" Target="../slideLayouts/slideLayout2.xml"/><Relationship Id="rId5" Type="http://schemas.openxmlformats.org/officeDocument/2006/relationships/notesSlide" Target="../notesSlides/notesSlide4.xml"/><Relationship Id="rId6" Type="http://schemas.openxmlformats.org/officeDocument/2006/relationships/oleObject" Target="../embeddings/oleObject15.bin"/><Relationship Id="rId7" Type="http://schemas.openxmlformats.org/officeDocument/2006/relationships/image" Target="../media/image6.emf"/><Relationship Id="rId8" Type="http://schemas.openxmlformats.org/officeDocument/2006/relationships/chart" Target="../charts/chart9.xml"/><Relationship Id="rId1" Type="http://schemas.openxmlformats.org/officeDocument/2006/relationships/vmlDrawing" Target="../drawings/vmlDrawing15.vml"/><Relationship Id="rId2" Type="http://schemas.openxmlformats.org/officeDocument/2006/relationships/tags" Target="../tags/tag30.xml"/></Relationships>
</file>

<file path=ppt/slides/_rels/slide18.xml.rels><?xml version="1.0" encoding="UTF-8" standalone="yes"?>
<Relationships xmlns="http://schemas.openxmlformats.org/package/2006/relationships"><Relationship Id="rId3" Type="http://schemas.openxmlformats.org/officeDocument/2006/relationships/tags" Target="../tags/tag33.xml"/><Relationship Id="rId4" Type="http://schemas.openxmlformats.org/officeDocument/2006/relationships/slideLayout" Target="../slideLayouts/slideLayout2.xml"/><Relationship Id="rId5" Type="http://schemas.openxmlformats.org/officeDocument/2006/relationships/oleObject" Target="../embeddings/oleObject16.bin"/><Relationship Id="rId6" Type="http://schemas.openxmlformats.org/officeDocument/2006/relationships/image" Target="../media/image6.emf"/><Relationship Id="rId7" Type="http://schemas.openxmlformats.org/officeDocument/2006/relationships/chart" Target="../charts/chart10.xml"/><Relationship Id="rId1" Type="http://schemas.openxmlformats.org/officeDocument/2006/relationships/vmlDrawing" Target="../drawings/vmlDrawing16.vml"/><Relationship Id="rId2" Type="http://schemas.openxmlformats.org/officeDocument/2006/relationships/tags" Target="../tags/tag32.xml"/></Relationships>
</file>

<file path=ppt/slides/_rels/slide19.xml.rels><?xml version="1.0" encoding="UTF-8" standalone="yes"?>
<Relationships xmlns="http://schemas.openxmlformats.org/package/2006/relationships"><Relationship Id="rId3" Type="http://schemas.openxmlformats.org/officeDocument/2006/relationships/tags" Target="../tags/tag35.xml"/><Relationship Id="rId4" Type="http://schemas.openxmlformats.org/officeDocument/2006/relationships/slideLayout" Target="../slideLayouts/slideLayout2.xml"/><Relationship Id="rId5" Type="http://schemas.openxmlformats.org/officeDocument/2006/relationships/oleObject" Target="../embeddings/oleObject17.bin"/><Relationship Id="rId6" Type="http://schemas.openxmlformats.org/officeDocument/2006/relationships/image" Target="../media/image6.emf"/><Relationship Id="rId7" Type="http://schemas.openxmlformats.org/officeDocument/2006/relationships/chart" Target="../charts/chart11.xml"/><Relationship Id="rId1" Type="http://schemas.openxmlformats.org/officeDocument/2006/relationships/vmlDrawing" Target="../drawings/vmlDrawing17.vml"/><Relationship Id="rId2" Type="http://schemas.openxmlformats.org/officeDocument/2006/relationships/tags" Target="../tags/tag34.xml"/></Relationships>
</file>

<file path=ppt/slides/_rels/slide2.xml.rels><?xml version="1.0" encoding="UTF-8" standalone="yes"?>
<Relationships xmlns="http://schemas.openxmlformats.org/package/2006/relationships"><Relationship Id="rId3" Type="http://schemas.openxmlformats.org/officeDocument/2006/relationships/tags" Target="../tags/tag5.xml"/><Relationship Id="rId4" Type="http://schemas.openxmlformats.org/officeDocument/2006/relationships/slideLayout" Target="../slideLayouts/slideLayout2.xml"/><Relationship Id="rId5" Type="http://schemas.openxmlformats.org/officeDocument/2006/relationships/notesSlide" Target="../notesSlides/notesSlide1.xml"/><Relationship Id="rId6" Type="http://schemas.openxmlformats.org/officeDocument/2006/relationships/oleObject" Target="../embeddings/oleObject2.bin"/><Relationship Id="rId7" Type="http://schemas.openxmlformats.org/officeDocument/2006/relationships/image" Target="../media/image6.emf"/><Relationship Id="rId1" Type="http://schemas.openxmlformats.org/officeDocument/2006/relationships/vmlDrawing" Target="../drawings/vmlDrawing2.vml"/><Relationship Id="rId2"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tags" Target="../tags/tag37.xml"/><Relationship Id="rId4" Type="http://schemas.openxmlformats.org/officeDocument/2006/relationships/slideLayout" Target="../slideLayouts/slideLayout2.xml"/><Relationship Id="rId5" Type="http://schemas.openxmlformats.org/officeDocument/2006/relationships/notesSlide" Target="../notesSlides/notesSlide5.xml"/><Relationship Id="rId6" Type="http://schemas.openxmlformats.org/officeDocument/2006/relationships/oleObject" Target="../embeddings/oleObject18.bin"/><Relationship Id="rId7" Type="http://schemas.openxmlformats.org/officeDocument/2006/relationships/image" Target="../media/image6.emf"/><Relationship Id="rId1" Type="http://schemas.openxmlformats.org/officeDocument/2006/relationships/vmlDrawing" Target="../drawings/vmlDrawing18.vml"/><Relationship Id="rId2" Type="http://schemas.openxmlformats.org/officeDocument/2006/relationships/tags" Target="../tags/tag3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oleObject" Target="../embeddings/oleObject19.bin"/><Relationship Id="rId5" Type="http://schemas.openxmlformats.org/officeDocument/2006/relationships/image" Target="../media/image6.emf"/><Relationship Id="rId1" Type="http://schemas.openxmlformats.org/officeDocument/2006/relationships/vmlDrawing" Target="../drawings/vmlDrawing19.vml"/><Relationship Id="rId2" Type="http://schemas.openxmlformats.org/officeDocument/2006/relationships/tags" Target="../tags/tag38.xml"/></Relationships>
</file>

<file path=ppt/slides/_rels/slide22.xml.rels><?xml version="1.0" encoding="UTF-8" standalone="yes"?>
<Relationships xmlns="http://schemas.openxmlformats.org/package/2006/relationships"><Relationship Id="rId3" Type="http://schemas.openxmlformats.org/officeDocument/2006/relationships/tags" Target="../tags/tag40.xml"/><Relationship Id="rId4" Type="http://schemas.openxmlformats.org/officeDocument/2006/relationships/slideLayout" Target="../slideLayouts/slideLayout2.xml"/><Relationship Id="rId5" Type="http://schemas.openxmlformats.org/officeDocument/2006/relationships/oleObject" Target="../embeddings/oleObject20.bin"/><Relationship Id="rId6" Type="http://schemas.openxmlformats.org/officeDocument/2006/relationships/image" Target="../media/image6.emf"/><Relationship Id="rId7" Type="http://schemas.openxmlformats.org/officeDocument/2006/relationships/chart" Target="../charts/chart12.xml"/><Relationship Id="rId1" Type="http://schemas.openxmlformats.org/officeDocument/2006/relationships/vmlDrawing" Target="../drawings/vmlDrawing20.vml"/><Relationship Id="rId2" Type="http://schemas.openxmlformats.org/officeDocument/2006/relationships/tags" Target="../tags/tag39.xml"/></Relationships>
</file>

<file path=ppt/slides/_rels/slide23.xml.rels><?xml version="1.0" encoding="UTF-8" standalone="yes"?>
<Relationships xmlns="http://schemas.openxmlformats.org/package/2006/relationships"><Relationship Id="rId3" Type="http://schemas.openxmlformats.org/officeDocument/2006/relationships/tags" Target="../tags/tag42.xml"/><Relationship Id="rId4" Type="http://schemas.openxmlformats.org/officeDocument/2006/relationships/slideLayout" Target="../slideLayouts/slideLayout2.xml"/><Relationship Id="rId5" Type="http://schemas.openxmlformats.org/officeDocument/2006/relationships/oleObject" Target="../embeddings/oleObject21.bin"/><Relationship Id="rId6" Type="http://schemas.openxmlformats.org/officeDocument/2006/relationships/image" Target="../media/image6.emf"/><Relationship Id="rId7" Type="http://schemas.openxmlformats.org/officeDocument/2006/relationships/chart" Target="../charts/chart13.xml"/><Relationship Id="rId1" Type="http://schemas.openxmlformats.org/officeDocument/2006/relationships/vmlDrawing" Target="../drawings/vmlDrawing21.vml"/><Relationship Id="rId2" Type="http://schemas.openxmlformats.org/officeDocument/2006/relationships/tags" Target="../tags/tag41.xml"/></Relationships>
</file>

<file path=ppt/slides/_rels/slide24.xml.rels><?xml version="1.0" encoding="UTF-8" standalone="yes"?>
<Relationships xmlns="http://schemas.openxmlformats.org/package/2006/relationships"><Relationship Id="rId3" Type="http://schemas.openxmlformats.org/officeDocument/2006/relationships/tags" Target="../tags/tag44.xml"/><Relationship Id="rId4" Type="http://schemas.openxmlformats.org/officeDocument/2006/relationships/slideLayout" Target="../slideLayouts/slideLayout2.xml"/><Relationship Id="rId5" Type="http://schemas.openxmlformats.org/officeDocument/2006/relationships/notesSlide" Target="../notesSlides/notesSlide6.xml"/><Relationship Id="rId6" Type="http://schemas.openxmlformats.org/officeDocument/2006/relationships/oleObject" Target="../embeddings/oleObject22.bin"/><Relationship Id="rId7" Type="http://schemas.openxmlformats.org/officeDocument/2006/relationships/image" Target="../media/image6.emf"/><Relationship Id="rId8" Type="http://schemas.openxmlformats.org/officeDocument/2006/relationships/chart" Target="../charts/chart14.xml"/><Relationship Id="rId1" Type="http://schemas.openxmlformats.org/officeDocument/2006/relationships/vmlDrawing" Target="../drawings/vmlDrawing22.vml"/><Relationship Id="rId2" Type="http://schemas.openxmlformats.org/officeDocument/2006/relationships/tags" Target="../tags/tag43.xml"/></Relationships>
</file>

<file path=ppt/slides/_rels/slide25.xml.rels><?xml version="1.0" encoding="UTF-8" standalone="yes"?>
<Relationships xmlns="http://schemas.openxmlformats.org/package/2006/relationships"><Relationship Id="rId3" Type="http://schemas.openxmlformats.org/officeDocument/2006/relationships/tags" Target="../tags/tag46.xml"/><Relationship Id="rId4" Type="http://schemas.openxmlformats.org/officeDocument/2006/relationships/slideLayout" Target="../slideLayouts/slideLayout2.xml"/><Relationship Id="rId5" Type="http://schemas.openxmlformats.org/officeDocument/2006/relationships/notesSlide" Target="../notesSlides/notesSlide7.xml"/><Relationship Id="rId6" Type="http://schemas.openxmlformats.org/officeDocument/2006/relationships/oleObject" Target="../embeddings/oleObject23.bin"/><Relationship Id="rId7" Type="http://schemas.openxmlformats.org/officeDocument/2006/relationships/image" Target="../media/image6.emf"/><Relationship Id="rId8" Type="http://schemas.openxmlformats.org/officeDocument/2006/relationships/chart" Target="../charts/chart15.xml"/><Relationship Id="rId1" Type="http://schemas.openxmlformats.org/officeDocument/2006/relationships/vmlDrawing" Target="../drawings/vmlDrawing23.vml"/><Relationship Id="rId2" Type="http://schemas.openxmlformats.org/officeDocument/2006/relationships/tags" Target="../tags/tag4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oleObject" Target="../embeddings/oleObject24.bin"/><Relationship Id="rId5" Type="http://schemas.openxmlformats.org/officeDocument/2006/relationships/image" Target="../media/image6.emf"/><Relationship Id="rId1" Type="http://schemas.openxmlformats.org/officeDocument/2006/relationships/vmlDrawing" Target="../drawings/vmlDrawing24.vml"/><Relationship Id="rId2" Type="http://schemas.openxmlformats.org/officeDocument/2006/relationships/tags" Target="../tags/tag47.xml"/></Relationships>
</file>

<file path=ppt/slides/_rels/slide27.xml.rels><?xml version="1.0" encoding="UTF-8" standalone="yes"?>
<Relationships xmlns="http://schemas.openxmlformats.org/package/2006/relationships"><Relationship Id="rId3" Type="http://schemas.openxmlformats.org/officeDocument/2006/relationships/tags" Target="../tags/tag49.xml"/><Relationship Id="rId4" Type="http://schemas.openxmlformats.org/officeDocument/2006/relationships/slideLayout" Target="../slideLayouts/slideLayout2.xml"/><Relationship Id="rId5" Type="http://schemas.openxmlformats.org/officeDocument/2006/relationships/oleObject" Target="../embeddings/oleObject25.bin"/><Relationship Id="rId6" Type="http://schemas.openxmlformats.org/officeDocument/2006/relationships/image" Target="../media/image6.emf"/><Relationship Id="rId7" Type="http://schemas.openxmlformats.org/officeDocument/2006/relationships/chart" Target="../charts/chart16.xml"/><Relationship Id="rId1" Type="http://schemas.openxmlformats.org/officeDocument/2006/relationships/vmlDrawing" Target="../drawings/vmlDrawing25.vml"/><Relationship Id="rId2" Type="http://schemas.openxmlformats.org/officeDocument/2006/relationships/tags" Target="../tags/tag48.xml"/></Relationships>
</file>

<file path=ppt/slides/_rels/slide28.xml.rels><?xml version="1.0" encoding="UTF-8" standalone="yes"?>
<Relationships xmlns="http://schemas.openxmlformats.org/package/2006/relationships"><Relationship Id="rId3" Type="http://schemas.openxmlformats.org/officeDocument/2006/relationships/tags" Target="../tags/tag51.xml"/><Relationship Id="rId4" Type="http://schemas.openxmlformats.org/officeDocument/2006/relationships/slideLayout" Target="../slideLayouts/slideLayout2.xml"/><Relationship Id="rId5" Type="http://schemas.openxmlformats.org/officeDocument/2006/relationships/notesSlide" Target="../notesSlides/notesSlide8.xml"/><Relationship Id="rId6" Type="http://schemas.openxmlformats.org/officeDocument/2006/relationships/oleObject" Target="../embeddings/oleObject26.bin"/><Relationship Id="rId7" Type="http://schemas.openxmlformats.org/officeDocument/2006/relationships/image" Target="../media/image6.emf"/><Relationship Id="rId8" Type="http://schemas.openxmlformats.org/officeDocument/2006/relationships/chart" Target="../charts/chart17.xml"/><Relationship Id="rId1" Type="http://schemas.openxmlformats.org/officeDocument/2006/relationships/vmlDrawing" Target="../drawings/vmlDrawing26.vml"/><Relationship Id="rId2" Type="http://schemas.openxmlformats.org/officeDocument/2006/relationships/tags" Target="../tags/tag50.xml"/></Relationships>
</file>

<file path=ppt/slides/_rels/slide29.xml.rels><?xml version="1.0" encoding="UTF-8" standalone="yes"?>
<Relationships xmlns="http://schemas.openxmlformats.org/package/2006/relationships"><Relationship Id="rId3" Type="http://schemas.openxmlformats.org/officeDocument/2006/relationships/tags" Target="../tags/tag53.xml"/><Relationship Id="rId4" Type="http://schemas.openxmlformats.org/officeDocument/2006/relationships/slideLayout" Target="../slideLayouts/slideLayout2.xml"/><Relationship Id="rId5" Type="http://schemas.openxmlformats.org/officeDocument/2006/relationships/notesSlide" Target="../notesSlides/notesSlide9.xml"/><Relationship Id="rId6" Type="http://schemas.openxmlformats.org/officeDocument/2006/relationships/oleObject" Target="../embeddings/oleObject27.bin"/><Relationship Id="rId7" Type="http://schemas.openxmlformats.org/officeDocument/2006/relationships/image" Target="../media/image6.emf"/><Relationship Id="rId8" Type="http://schemas.openxmlformats.org/officeDocument/2006/relationships/chart" Target="../charts/chart18.xml"/><Relationship Id="rId1" Type="http://schemas.openxmlformats.org/officeDocument/2006/relationships/vmlDrawing" Target="../drawings/vmlDrawing27.vml"/><Relationship Id="rId2" Type="http://schemas.openxmlformats.org/officeDocument/2006/relationships/tags" Target="../tags/tag52.xml"/></Relationships>
</file>

<file path=ppt/slides/_rels/slide3.xml.rels><?xml version="1.0" encoding="UTF-8" standalone="yes"?>
<Relationships xmlns="http://schemas.openxmlformats.org/package/2006/relationships"><Relationship Id="rId3" Type="http://schemas.openxmlformats.org/officeDocument/2006/relationships/tags" Target="../tags/tag7.xml"/><Relationship Id="rId4" Type="http://schemas.openxmlformats.org/officeDocument/2006/relationships/slideLayout" Target="../slideLayouts/slideLayout2.xml"/><Relationship Id="rId5" Type="http://schemas.openxmlformats.org/officeDocument/2006/relationships/oleObject" Target="../embeddings/oleObject3.bin"/><Relationship Id="rId6" Type="http://schemas.openxmlformats.org/officeDocument/2006/relationships/image" Target="../media/image6.emf"/><Relationship Id="rId1" Type="http://schemas.openxmlformats.org/officeDocument/2006/relationships/vmlDrawing" Target="../drawings/vmlDrawing3.vml"/><Relationship Id="rId2" Type="http://schemas.openxmlformats.org/officeDocument/2006/relationships/tags" Target="../tags/tag6.xml"/></Relationships>
</file>

<file path=ppt/slides/_rels/slide30.xml.rels><?xml version="1.0" encoding="UTF-8" standalone="yes"?>
<Relationships xmlns="http://schemas.openxmlformats.org/package/2006/relationships"><Relationship Id="rId3" Type="http://schemas.openxmlformats.org/officeDocument/2006/relationships/tags" Target="../tags/tag55.xml"/><Relationship Id="rId4" Type="http://schemas.openxmlformats.org/officeDocument/2006/relationships/slideLayout" Target="../slideLayouts/slideLayout2.xml"/><Relationship Id="rId5" Type="http://schemas.openxmlformats.org/officeDocument/2006/relationships/notesSlide" Target="../notesSlides/notesSlide10.xml"/><Relationship Id="rId6" Type="http://schemas.openxmlformats.org/officeDocument/2006/relationships/oleObject" Target="../embeddings/oleObject28.bin"/><Relationship Id="rId7" Type="http://schemas.openxmlformats.org/officeDocument/2006/relationships/image" Target="../media/image6.emf"/><Relationship Id="rId8" Type="http://schemas.openxmlformats.org/officeDocument/2006/relationships/chart" Target="../charts/chart19.xml"/><Relationship Id="rId1" Type="http://schemas.openxmlformats.org/officeDocument/2006/relationships/vmlDrawing" Target="../drawings/vmlDrawing28.vml"/><Relationship Id="rId2" Type="http://schemas.openxmlformats.org/officeDocument/2006/relationships/tags" Target="../tags/tag54.xml"/></Relationships>
</file>

<file path=ppt/slides/_rels/slide31.xml.rels><?xml version="1.0" encoding="UTF-8" standalone="yes"?>
<Relationships xmlns="http://schemas.openxmlformats.org/package/2006/relationships"><Relationship Id="rId3" Type="http://schemas.openxmlformats.org/officeDocument/2006/relationships/tags" Target="../tags/tag57.xml"/><Relationship Id="rId4" Type="http://schemas.openxmlformats.org/officeDocument/2006/relationships/slideLayout" Target="../slideLayouts/slideLayout2.xml"/><Relationship Id="rId5" Type="http://schemas.openxmlformats.org/officeDocument/2006/relationships/oleObject" Target="../embeddings/oleObject29.bin"/><Relationship Id="rId6" Type="http://schemas.openxmlformats.org/officeDocument/2006/relationships/image" Target="../media/image6.emf"/><Relationship Id="rId1" Type="http://schemas.openxmlformats.org/officeDocument/2006/relationships/vmlDrawing" Target="../drawings/vmlDrawing29.vml"/><Relationship Id="rId2" Type="http://schemas.openxmlformats.org/officeDocument/2006/relationships/tags" Target="../tags/tag5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oleObject" Target="../embeddings/oleObject30.bin"/><Relationship Id="rId5" Type="http://schemas.openxmlformats.org/officeDocument/2006/relationships/image" Target="../media/image6.emf"/><Relationship Id="rId1" Type="http://schemas.openxmlformats.org/officeDocument/2006/relationships/vmlDrawing" Target="../drawings/vmlDrawing30.vml"/><Relationship Id="rId2" Type="http://schemas.openxmlformats.org/officeDocument/2006/relationships/tags" Target="../tags/tag58.xml"/></Relationships>
</file>

<file path=ppt/slides/_rels/slide33.xml.rels><?xml version="1.0" encoding="UTF-8" standalone="yes"?>
<Relationships xmlns="http://schemas.openxmlformats.org/package/2006/relationships"><Relationship Id="rId3" Type="http://schemas.openxmlformats.org/officeDocument/2006/relationships/tags" Target="../tags/tag60.xml"/><Relationship Id="rId4" Type="http://schemas.openxmlformats.org/officeDocument/2006/relationships/slideLayout" Target="../slideLayouts/slideLayout2.xml"/><Relationship Id="rId5" Type="http://schemas.openxmlformats.org/officeDocument/2006/relationships/oleObject" Target="../embeddings/oleObject31.bin"/><Relationship Id="rId6" Type="http://schemas.openxmlformats.org/officeDocument/2006/relationships/image" Target="../media/image6.emf"/><Relationship Id="rId7" Type="http://schemas.openxmlformats.org/officeDocument/2006/relationships/chart" Target="../charts/chart20.xml"/><Relationship Id="rId1" Type="http://schemas.openxmlformats.org/officeDocument/2006/relationships/vmlDrawing" Target="../drawings/vmlDrawing31.vml"/><Relationship Id="rId2" Type="http://schemas.openxmlformats.org/officeDocument/2006/relationships/tags" Target="../tags/tag59.xml"/></Relationships>
</file>

<file path=ppt/slides/_rels/slide34.xml.rels><?xml version="1.0" encoding="UTF-8" standalone="yes"?>
<Relationships xmlns="http://schemas.openxmlformats.org/package/2006/relationships"><Relationship Id="rId3" Type="http://schemas.openxmlformats.org/officeDocument/2006/relationships/tags" Target="../tags/tag62.xml"/><Relationship Id="rId4" Type="http://schemas.openxmlformats.org/officeDocument/2006/relationships/slideLayout" Target="../slideLayouts/slideLayout2.xml"/><Relationship Id="rId5" Type="http://schemas.openxmlformats.org/officeDocument/2006/relationships/oleObject" Target="../embeddings/oleObject32.bin"/><Relationship Id="rId6" Type="http://schemas.openxmlformats.org/officeDocument/2006/relationships/image" Target="../media/image6.emf"/><Relationship Id="rId7" Type="http://schemas.openxmlformats.org/officeDocument/2006/relationships/chart" Target="../charts/chart21.xml"/><Relationship Id="rId1" Type="http://schemas.openxmlformats.org/officeDocument/2006/relationships/vmlDrawing" Target="../drawings/vmlDrawing32.vml"/><Relationship Id="rId2" Type="http://schemas.openxmlformats.org/officeDocument/2006/relationships/tags" Target="../tags/tag61.xml"/></Relationships>
</file>

<file path=ppt/slides/_rels/slide35.xml.rels><?xml version="1.0" encoding="UTF-8" standalone="yes"?>
<Relationships xmlns="http://schemas.openxmlformats.org/package/2006/relationships"><Relationship Id="rId3" Type="http://schemas.openxmlformats.org/officeDocument/2006/relationships/tags" Target="../tags/tag64.xml"/><Relationship Id="rId4" Type="http://schemas.openxmlformats.org/officeDocument/2006/relationships/slideLayout" Target="../slideLayouts/slideLayout2.xml"/><Relationship Id="rId5" Type="http://schemas.openxmlformats.org/officeDocument/2006/relationships/oleObject" Target="../embeddings/oleObject33.bin"/><Relationship Id="rId6" Type="http://schemas.openxmlformats.org/officeDocument/2006/relationships/image" Target="../media/image6.emf"/><Relationship Id="rId7" Type="http://schemas.openxmlformats.org/officeDocument/2006/relationships/chart" Target="../charts/chart22.xml"/><Relationship Id="rId1" Type="http://schemas.openxmlformats.org/officeDocument/2006/relationships/vmlDrawing" Target="../drawings/vmlDrawing33.vml"/><Relationship Id="rId2" Type="http://schemas.openxmlformats.org/officeDocument/2006/relationships/tags" Target="../tags/tag63.xml"/></Relationships>
</file>

<file path=ppt/slides/_rels/slide36.xml.rels><?xml version="1.0" encoding="UTF-8" standalone="yes"?>
<Relationships xmlns="http://schemas.openxmlformats.org/package/2006/relationships"><Relationship Id="rId3" Type="http://schemas.openxmlformats.org/officeDocument/2006/relationships/tags" Target="../tags/tag66.xml"/><Relationship Id="rId4" Type="http://schemas.openxmlformats.org/officeDocument/2006/relationships/slideLayout" Target="../slideLayouts/slideLayout2.xml"/><Relationship Id="rId5" Type="http://schemas.openxmlformats.org/officeDocument/2006/relationships/oleObject" Target="../embeddings/oleObject34.bin"/><Relationship Id="rId6" Type="http://schemas.openxmlformats.org/officeDocument/2006/relationships/image" Target="../media/image6.emf"/><Relationship Id="rId7" Type="http://schemas.openxmlformats.org/officeDocument/2006/relationships/chart" Target="../charts/chart23.xml"/><Relationship Id="rId1" Type="http://schemas.openxmlformats.org/officeDocument/2006/relationships/vmlDrawing" Target="../drawings/vmlDrawing34.vml"/><Relationship Id="rId2" Type="http://schemas.openxmlformats.org/officeDocument/2006/relationships/tags" Target="../tags/tag65.xml"/></Relationships>
</file>

<file path=ppt/slides/_rels/slide37.xml.rels><?xml version="1.0" encoding="UTF-8" standalone="yes"?>
<Relationships xmlns="http://schemas.openxmlformats.org/package/2006/relationships"><Relationship Id="rId3" Type="http://schemas.openxmlformats.org/officeDocument/2006/relationships/tags" Target="../tags/tag68.xml"/><Relationship Id="rId4" Type="http://schemas.openxmlformats.org/officeDocument/2006/relationships/slideLayout" Target="../slideLayouts/slideLayout2.xml"/><Relationship Id="rId5" Type="http://schemas.openxmlformats.org/officeDocument/2006/relationships/oleObject" Target="../embeddings/oleObject35.bin"/><Relationship Id="rId6" Type="http://schemas.openxmlformats.org/officeDocument/2006/relationships/image" Target="../media/image6.emf"/><Relationship Id="rId7" Type="http://schemas.openxmlformats.org/officeDocument/2006/relationships/chart" Target="../charts/chart24.xml"/><Relationship Id="rId1" Type="http://schemas.openxmlformats.org/officeDocument/2006/relationships/vmlDrawing" Target="../drawings/vmlDrawing35.vml"/><Relationship Id="rId2" Type="http://schemas.openxmlformats.org/officeDocument/2006/relationships/tags" Target="../tags/tag67.xml"/></Relationships>
</file>

<file path=ppt/slides/_rels/slide38.xml.rels><?xml version="1.0" encoding="UTF-8" standalone="yes"?>
<Relationships xmlns="http://schemas.openxmlformats.org/package/2006/relationships"><Relationship Id="rId3" Type="http://schemas.openxmlformats.org/officeDocument/2006/relationships/tags" Target="../tags/tag70.xml"/><Relationship Id="rId4" Type="http://schemas.openxmlformats.org/officeDocument/2006/relationships/slideLayout" Target="../slideLayouts/slideLayout2.xml"/><Relationship Id="rId5" Type="http://schemas.openxmlformats.org/officeDocument/2006/relationships/oleObject" Target="../embeddings/oleObject36.bin"/><Relationship Id="rId6" Type="http://schemas.openxmlformats.org/officeDocument/2006/relationships/image" Target="../media/image6.emf"/><Relationship Id="rId7" Type="http://schemas.openxmlformats.org/officeDocument/2006/relationships/chart" Target="../charts/chart25.xml"/><Relationship Id="rId1" Type="http://schemas.openxmlformats.org/officeDocument/2006/relationships/vmlDrawing" Target="../drawings/vmlDrawing36.vml"/><Relationship Id="rId2" Type="http://schemas.openxmlformats.org/officeDocument/2006/relationships/tags" Target="../tags/tag69.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oleObject" Target="../embeddings/oleObject37.bin"/><Relationship Id="rId5" Type="http://schemas.openxmlformats.org/officeDocument/2006/relationships/image" Target="../media/image6.emf"/><Relationship Id="rId1" Type="http://schemas.openxmlformats.org/officeDocument/2006/relationships/vmlDrawing" Target="../drawings/vmlDrawing37.vml"/><Relationship Id="rId2" Type="http://schemas.openxmlformats.org/officeDocument/2006/relationships/tags" Target="../tags/tag71.xml"/></Relationships>
</file>

<file path=ppt/slides/_rels/slide4.xml.rels><?xml version="1.0" encoding="UTF-8" standalone="yes"?>
<Relationships xmlns="http://schemas.openxmlformats.org/package/2006/relationships"><Relationship Id="rId3" Type="http://schemas.openxmlformats.org/officeDocument/2006/relationships/tags" Target="../tags/tag9.xml"/><Relationship Id="rId4" Type="http://schemas.openxmlformats.org/officeDocument/2006/relationships/slideLayout" Target="../slideLayouts/slideLayout2.xml"/><Relationship Id="rId5" Type="http://schemas.openxmlformats.org/officeDocument/2006/relationships/oleObject" Target="../embeddings/oleObject4.bin"/><Relationship Id="rId6" Type="http://schemas.openxmlformats.org/officeDocument/2006/relationships/image" Target="../media/image6.emf"/><Relationship Id="rId1" Type="http://schemas.openxmlformats.org/officeDocument/2006/relationships/vmlDrawing" Target="../drawings/vmlDrawing4.vml"/><Relationship Id="rId2" Type="http://schemas.openxmlformats.org/officeDocument/2006/relationships/tags" Target="../tags/tag8.xml"/></Relationships>
</file>

<file path=ppt/slides/_rels/slide40.xml.rels><?xml version="1.0" encoding="UTF-8" standalone="yes"?>
<Relationships xmlns="http://schemas.openxmlformats.org/package/2006/relationships"><Relationship Id="rId3" Type="http://schemas.openxmlformats.org/officeDocument/2006/relationships/tags" Target="../tags/tag73.xml"/><Relationship Id="rId4" Type="http://schemas.openxmlformats.org/officeDocument/2006/relationships/slideLayout" Target="../slideLayouts/slideLayout2.xml"/><Relationship Id="rId5" Type="http://schemas.openxmlformats.org/officeDocument/2006/relationships/oleObject" Target="../embeddings/oleObject38.bin"/><Relationship Id="rId6" Type="http://schemas.openxmlformats.org/officeDocument/2006/relationships/image" Target="../media/image6.emf"/><Relationship Id="rId7" Type="http://schemas.openxmlformats.org/officeDocument/2006/relationships/chart" Target="../charts/chart26.xml"/><Relationship Id="rId1" Type="http://schemas.openxmlformats.org/officeDocument/2006/relationships/vmlDrawing" Target="../drawings/vmlDrawing38.vml"/><Relationship Id="rId2" Type="http://schemas.openxmlformats.org/officeDocument/2006/relationships/tags" Target="../tags/tag72.xml"/></Relationships>
</file>

<file path=ppt/slides/_rels/slide41.xml.rels><?xml version="1.0" encoding="UTF-8" standalone="yes"?>
<Relationships xmlns="http://schemas.openxmlformats.org/package/2006/relationships"><Relationship Id="rId3" Type="http://schemas.openxmlformats.org/officeDocument/2006/relationships/tags" Target="../tags/tag75.xml"/><Relationship Id="rId4" Type="http://schemas.openxmlformats.org/officeDocument/2006/relationships/slideLayout" Target="../slideLayouts/slideLayout2.xml"/><Relationship Id="rId5" Type="http://schemas.openxmlformats.org/officeDocument/2006/relationships/oleObject" Target="../embeddings/oleObject39.bin"/><Relationship Id="rId6" Type="http://schemas.openxmlformats.org/officeDocument/2006/relationships/image" Target="../media/image6.emf"/><Relationship Id="rId7" Type="http://schemas.openxmlformats.org/officeDocument/2006/relationships/chart" Target="../charts/chart27.xml"/><Relationship Id="rId1" Type="http://schemas.openxmlformats.org/officeDocument/2006/relationships/vmlDrawing" Target="../drawings/vmlDrawing39.vml"/><Relationship Id="rId2" Type="http://schemas.openxmlformats.org/officeDocument/2006/relationships/tags" Target="../tags/tag74.xml"/></Relationships>
</file>

<file path=ppt/slides/_rels/slide42.xml.rels><?xml version="1.0" encoding="UTF-8" standalone="yes"?>
<Relationships xmlns="http://schemas.openxmlformats.org/package/2006/relationships"><Relationship Id="rId3" Type="http://schemas.openxmlformats.org/officeDocument/2006/relationships/tags" Target="../tags/tag77.xml"/><Relationship Id="rId4" Type="http://schemas.openxmlformats.org/officeDocument/2006/relationships/slideLayout" Target="../slideLayouts/slideLayout2.xml"/><Relationship Id="rId5" Type="http://schemas.openxmlformats.org/officeDocument/2006/relationships/notesSlide" Target="../notesSlides/notesSlide11.xml"/><Relationship Id="rId6" Type="http://schemas.openxmlformats.org/officeDocument/2006/relationships/oleObject" Target="../embeddings/oleObject40.bin"/><Relationship Id="rId7" Type="http://schemas.openxmlformats.org/officeDocument/2006/relationships/image" Target="../media/image6.emf"/><Relationship Id="rId8" Type="http://schemas.openxmlformats.org/officeDocument/2006/relationships/chart" Target="../charts/chart28.xml"/><Relationship Id="rId1" Type="http://schemas.openxmlformats.org/officeDocument/2006/relationships/vmlDrawing" Target="../drawings/vmlDrawing40.vml"/><Relationship Id="rId2" Type="http://schemas.openxmlformats.org/officeDocument/2006/relationships/tags" Target="../tags/tag76.xml"/></Relationships>
</file>

<file path=ppt/slides/_rels/slide43.xml.rels><?xml version="1.0" encoding="UTF-8" standalone="yes"?>
<Relationships xmlns="http://schemas.openxmlformats.org/package/2006/relationships"><Relationship Id="rId3" Type="http://schemas.openxmlformats.org/officeDocument/2006/relationships/tags" Target="../tags/tag79.xml"/><Relationship Id="rId4" Type="http://schemas.openxmlformats.org/officeDocument/2006/relationships/slideLayout" Target="../slideLayouts/slideLayout2.xml"/><Relationship Id="rId5" Type="http://schemas.openxmlformats.org/officeDocument/2006/relationships/oleObject" Target="../embeddings/oleObject41.bin"/><Relationship Id="rId6" Type="http://schemas.openxmlformats.org/officeDocument/2006/relationships/image" Target="../media/image6.emf"/><Relationship Id="rId7" Type="http://schemas.openxmlformats.org/officeDocument/2006/relationships/chart" Target="../charts/chart29.xml"/><Relationship Id="rId1" Type="http://schemas.openxmlformats.org/officeDocument/2006/relationships/vmlDrawing" Target="../drawings/vmlDrawing41.vml"/><Relationship Id="rId2" Type="http://schemas.openxmlformats.org/officeDocument/2006/relationships/tags" Target="../tags/tag78.xml"/></Relationships>
</file>

<file path=ppt/slides/_rels/slide44.xml.rels><?xml version="1.0" encoding="UTF-8" standalone="yes"?>
<Relationships xmlns="http://schemas.openxmlformats.org/package/2006/relationships"><Relationship Id="rId3" Type="http://schemas.openxmlformats.org/officeDocument/2006/relationships/tags" Target="../tags/tag81.xml"/><Relationship Id="rId4" Type="http://schemas.openxmlformats.org/officeDocument/2006/relationships/slideLayout" Target="../slideLayouts/slideLayout2.xml"/><Relationship Id="rId5" Type="http://schemas.openxmlformats.org/officeDocument/2006/relationships/oleObject" Target="../embeddings/oleObject42.bin"/><Relationship Id="rId6" Type="http://schemas.openxmlformats.org/officeDocument/2006/relationships/image" Target="../media/image6.emf"/><Relationship Id="rId7" Type="http://schemas.openxmlformats.org/officeDocument/2006/relationships/chart" Target="../charts/chart30.xml"/><Relationship Id="rId1" Type="http://schemas.openxmlformats.org/officeDocument/2006/relationships/vmlDrawing" Target="../drawings/vmlDrawing42.vml"/><Relationship Id="rId2" Type="http://schemas.openxmlformats.org/officeDocument/2006/relationships/tags" Target="../tags/tag80.xml"/></Relationships>
</file>

<file path=ppt/slides/_rels/slide5.xml.rels><?xml version="1.0" encoding="UTF-8" standalone="yes"?>
<Relationships xmlns="http://schemas.openxmlformats.org/package/2006/relationships"><Relationship Id="rId3" Type="http://schemas.openxmlformats.org/officeDocument/2006/relationships/tags" Target="../tags/tag11.xml"/><Relationship Id="rId4" Type="http://schemas.openxmlformats.org/officeDocument/2006/relationships/slideLayout" Target="../slideLayouts/slideLayout2.xml"/><Relationship Id="rId5" Type="http://schemas.openxmlformats.org/officeDocument/2006/relationships/notesSlide" Target="../notesSlides/notesSlide2.xml"/><Relationship Id="rId6" Type="http://schemas.openxmlformats.org/officeDocument/2006/relationships/oleObject" Target="../embeddings/oleObject5.bin"/><Relationship Id="rId7" Type="http://schemas.openxmlformats.org/officeDocument/2006/relationships/image" Target="../media/image6.emf"/><Relationship Id="rId1" Type="http://schemas.openxmlformats.org/officeDocument/2006/relationships/vmlDrawing" Target="../drawings/vmlDrawing5.vml"/><Relationship Id="rId2" Type="http://schemas.openxmlformats.org/officeDocument/2006/relationships/tags" Target="../tags/tag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13.xml"/><Relationship Id="rId4" Type="http://schemas.openxmlformats.org/officeDocument/2006/relationships/slideLayout" Target="../slideLayouts/slideLayout2.xml"/><Relationship Id="rId5" Type="http://schemas.openxmlformats.org/officeDocument/2006/relationships/oleObject" Target="../embeddings/oleObject6.bin"/><Relationship Id="rId6" Type="http://schemas.openxmlformats.org/officeDocument/2006/relationships/image" Target="../media/image6.emf"/><Relationship Id="rId7" Type="http://schemas.openxmlformats.org/officeDocument/2006/relationships/chart" Target="../charts/chart1.xml"/><Relationship Id="rId1" Type="http://schemas.openxmlformats.org/officeDocument/2006/relationships/vmlDrawing" Target="../drawings/vmlDrawing6.vml"/><Relationship Id="rId2"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tags" Target="../tags/tag15.xml"/><Relationship Id="rId4" Type="http://schemas.openxmlformats.org/officeDocument/2006/relationships/slideLayout" Target="../slideLayouts/slideLayout3.xml"/><Relationship Id="rId5" Type="http://schemas.openxmlformats.org/officeDocument/2006/relationships/oleObject" Target="../embeddings/oleObject7.bin"/><Relationship Id="rId6" Type="http://schemas.openxmlformats.org/officeDocument/2006/relationships/image" Target="../media/image6.emf"/><Relationship Id="rId1" Type="http://schemas.openxmlformats.org/officeDocument/2006/relationships/vmlDrawing" Target="../drawings/vmlDrawing7.vml"/><Relationship Id="rId2"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B6DBA817-326A-4479-9904-5C57E26C30C6}"/>
              </a:ext>
            </a:extLst>
          </p:cNvPr>
          <p:cNvGraphicFramePr>
            <a:graphicFrameLocks noChangeAspect="1"/>
          </p:cNvGraphicFramePr>
          <p:nvPr>
            <p:custDataLst>
              <p:tags r:id="rId2"/>
            </p:custDataLst>
            <p:extLst>
              <p:ext uri="{D42A27DB-BD31-4B8C-83A1-F6EECF244321}">
                <p14:modId xmlns:p14="http://schemas.microsoft.com/office/powerpoint/2010/main" val="23523371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60"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7119320A-DBEB-49BA-A6D3-364FD38AC7FD}"/>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spcBef>
                <a:spcPct val="0"/>
              </a:spcBef>
              <a:spcAft>
                <a:spcPct val="0"/>
              </a:spcAft>
            </a:pPr>
            <a:endParaRPr lang="en-GB" sz="3200" b="1" dirty="0" err="1">
              <a:latin typeface="Arial" panose="020B0604020202020204" pitchFamily="34" charset="0"/>
              <a:ea typeface="+mj-ea"/>
              <a:cs typeface="+mj-cs"/>
              <a:sym typeface="Arial" panose="020B0604020202020204" pitchFamily="34" charset="0"/>
            </a:endParaRPr>
          </a:p>
        </p:txBody>
      </p:sp>
      <p:sp>
        <p:nvSpPr>
          <p:cNvPr id="3" name="Subtitle 2">
            <a:extLst>
              <a:ext uri="{FF2B5EF4-FFF2-40B4-BE49-F238E27FC236}">
                <a16:creationId xmlns:a16="http://schemas.microsoft.com/office/drawing/2014/main" xmlns="" id="{E706D04B-0484-44D7-9CD7-C369B4D6DD38}"/>
              </a:ext>
            </a:extLst>
          </p:cNvPr>
          <p:cNvSpPr>
            <a:spLocks noGrp="1"/>
          </p:cNvSpPr>
          <p:nvPr>
            <p:ph type="subTitle" idx="1"/>
          </p:nvPr>
        </p:nvSpPr>
        <p:spPr>
          <a:xfrm>
            <a:off x="6325192" y="4379683"/>
            <a:ext cx="4800600" cy="338554"/>
          </a:xfrm>
        </p:spPr>
        <p:txBody>
          <a:bodyPr/>
          <a:lstStyle/>
          <a:p>
            <a:r>
              <a:rPr lang="en-GB" dirty="0"/>
              <a:t>February 2019</a:t>
            </a:r>
          </a:p>
        </p:txBody>
      </p:sp>
      <p:sp>
        <p:nvSpPr>
          <p:cNvPr id="4" name="Title 3">
            <a:extLst>
              <a:ext uri="{FF2B5EF4-FFF2-40B4-BE49-F238E27FC236}">
                <a16:creationId xmlns:a16="http://schemas.microsoft.com/office/drawing/2014/main" xmlns="" id="{BBAD0B51-4B57-4F72-8D7C-E59DBE784A69}"/>
              </a:ext>
            </a:extLst>
          </p:cNvPr>
          <p:cNvSpPr>
            <a:spLocks noGrp="1"/>
          </p:cNvSpPr>
          <p:nvPr>
            <p:ph type="ctrTitle"/>
          </p:nvPr>
        </p:nvSpPr>
        <p:spPr/>
        <p:txBody>
          <a:bodyPr/>
          <a:lstStyle/>
          <a:p>
            <a:r>
              <a:rPr lang="en-GB" dirty="0"/>
              <a:t>EFPIA Patient W.A.I.T. Indicator 2018 survey</a:t>
            </a:r>
          </a:p>
        </p:txBody>
      </p:sp>
    </p:spTree>
    <p:extLst>
      <p:ext uri="{BB962C8B-B14F-4D97-AF65-F5344CB8AC3E}">
        <p14:creationId xmlns:p14="http://schemas.microsoft.com/office/powerpoint/2010/main" val="3110993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9948"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 </a:t>
            </a:r>
          </a:p>
        </p:txBody>
      </p:sp>
      <p:graphicFrame>
        <p:nvGraphicFramePr>
          <p:cNvPr id="5" name="Chart 1">
            <a:extLst>
              <a:ext uri="{FF2B5EF4-FFF2-40B4-BE49-F238E27FC236}">
                <a16:creationId xmlns:a16="http://schemas.microsoft.com/office/drawing/2014/main" xmlns="" id="{6D7A9E7A-99B5-469D-80C4-B3CA7C32221F}"/>
              </a:ext>
            </a:extLst>
          </p:cNvPr>
          <p:cNvGraphicFramePr>
            <a:graphicFrameLocks/>
          </p:cNvGraphicFramePr>
          <p:nvPr>
            <p:extLst/>
          </p:nvPr>
        </p:nvGraphicFramePr>
        <p:xfrm>
          <a:off x="748690" y="2164397"/>
          <a:ext cx="10061575" cy="3682487"/>
        </p:xfrm>
        <a:graphic>
          <a:graphicData uri="http://schemas.openxmlformats.org/drawingml/2006/chart">
            <c:chart xmlns:c="http://schemas.openxmlformats.org/drawingml/2006/chart" xmlns:r="http://schemas.openxmlformats.org/officeDocument/2006/relationships" r:id="rId7"/>
          </a:graphicData>
        </a:graphic>
      </p:graphicFrame>
      <p:sp>
        <p:nvSpPr>
          <p:cNvPr id="12" name="TextBox 11">
            <a:extLst>
              <a:ext uri="{FF2B5EF4-FFF2-40B4-BE49-F238E27FC236}">
                <a16:creationId xmlns:a16="http://schemas.microsoft.com/office/drawing/2014/main" xmlns="" id="{FE909932-41D5-4514-9DA0-A42CC38B42F2}"/>
              </a:ext>
            </a:extLst>
          </p:cNvPr>
          <p:cNvSpPr txBox="1"/>
          <p:nvPr/>
        </p:nvSpPr>
        <p:spPr>
          <a:xfrm>
            <a:off x="384694" y="6301922"/>
            <a:ext cx="8285583" cy="261610"/>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p:txBody>
      </p:sp>
    </p:spTree>
    <p:extLst>
      <p:ext uri="{BB962C8B-B14F-4D97-AF65-F5344CB8AC3E}">
        <p14:creationId xmlns:p14="http://schemas.microsoft.com/office/powerpoint/2010/main" val="406097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864"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r>
              <a:rPr lang="en-US" sz="1800" dirty="0">
                <a:solidFill>
                  <a:schemeClr val="accent1"/>
                </a:solidFill>
              </a:rPr>
              <a:t>*</a:t>
            </a:r>
            <a:r>
              <a:rPr lang="en-US" sz="1800" dirty="0"/>
              <a:t>.</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 </a:t>
            </a:r>
          </a:p>
        </p:txBody>
      </p:sp>
      <p:graphicFrame>
        <p:nvGraphicFramePr>
          <p:cNvPr id="5" name="Chart 1">
            <a:extLst>
              <a:ext uri="{FF2B5EF4-FFF2-40B4-BE49-F238E27FC236}">
                <a16:creationId xmlns:a16="http://schemas.microsoft.com/office/drawing/2014/main" xmlns="" id="{6D7A9E7A-99B5-469D-80C4-B3CA7C32221F}"/>
              </a:ext>
            </a:extLst>
          </p:cNvPr>
          <p:cNvGraphicFramePr>
            <a:graphicFrameLocks/>
          </p:cNvGraphicFramePr>
          <p:nvPr>
            <p:extLst>
              <p:ext uri="{D42A27DB-BD31-4B8C-83A1-F6EECF244321}">
                <p14:modId xmlns:p14="http://schemas.microsoft.com/office/powerpoint/2010/main" val="2702098071"/>
              </p:ext>
            </p:extLst>
          </p:nvPr>
        </p:nvGraphicFramePr>
        <p:xfrm>
          <a:off x="748690" y="2164397"/>
          <a:ext cx="10061575" cy="3682487"/>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a:extLst>
              <a:ext uri="{FF2B5EF4-FFF2-40B4-BE49-F238E27FC236}">
                <a16:creationId xmlns:a16="http://schemas.microsoft.com/office/drawing/2014/main" xmlns="" id="{5231A941-4B1A-4B83-ABF7-8E1F0A8293EE}"/>
              </a:ext>
            </a:extLst>
          </p:cNvPr>
          <p:cNvSpPr txBox="1"/>
          <p:nvPr/>
        </p:nvSpPr>
        <p:spPr>
          <a:xfrm>
            <a:off x="384694" y="6070513"/>
            <a:ext cx="9125396" cy="577081"/>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a:p>
            <a:r>
              <a:rPr lang="en-US" sz="1050" b="1" dirty="0">
                <a:solidFill>
                  <a:schemeClr val="accent1"/>
                </a:solidFill>
              </a:rPr>
              <a:t>*Available (LA) - products which have been reimbursed or are pending reimbursement, with specific conditions  - see next slide for country specific definitions</a:t>
            </a:r>
          </a:p>
        </p:txBody>
      </p:sp>
    </p:spTree>
    <p:extLst>
      <p:ext uri="{BB962C8B-B14F-4D97-AF65-F5344CB8AC3E}">
        <p14:creationId xmlns:p14="http://schemas.microsoft.com/office/powerpoint/2010/main" val="3131698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xmlns="" id="{F164A4AE-AC8F-44C9-BE4B-E7872590EB1F}"/>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5861" name="think-cell Slide" r:id="rId6" imgW="216" imgH="216" progId="TCLayout.ActiveDocument.1">
                  <p:embed/>
                </p:oleObj>
              </mc:Choice>
              <mc:Fallback>
                <p:oleObj name="think-cell Slide" r:id="rId6" imgW="216" imgH="216" progId="TCLayout.ActiveDocument.1">
                  <p:embed/>
                  <p:pic>
                    <p:nvPicPr>
                      <p:cNvPr id="7" name="Object 6" hidden="1">
                        <a:extLst>
                          <a:ext uri="{FF2B5EF4-FFF2-40B4-BE49-F238E27FC236}">
                            <a16:creationId xmlns:a16="http://schemas.microsoft.com/office/drawing/2014/main" xmlns="" id="{F164A4AE-AC8F-44C9-BE4B-E7872590EB1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xmlns="" id="{63F036DE-D7AA-4D45-A0C6-5B5140C1E40A}"/>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Text Placeholder 1">
            <a:extLst>
              <a:ext uri="{FF2B5EF4-FFF2-40B4-BE49-F238E27FC236}">
                <a16:creationId xmlns:a16="http://schemas.microsoft.com/office/drawing/2014/main" xmlns="" id="{BF0F04B7-C209-4365-A107-458A318FF544}"/>
              </a:ext>
            </a:extLst>
          </p:cNvPr>
          <p:cNvSpPr>
            <a:spLocks noGrp="1"/>
          </p:cNvSpPr>
          <p:nvPr>
            <p:ph type="body" sz="quarter" idx="16"/>
          </p:nvPr>
        </p:nvSpPr>
        <p:spPr/>
        <p:txBody>
          <a:bodyPr/>
          <a:lstStyle/>
          <a:p>
            <a:endParaRPr lang="en-GB"/>
          </a:p>
        </p:txBody>
      </p:sp>
      <p:sp>
        <p:nvSpPr>
          <p:cNvPr id="3" name="Title 2">
            <a:extLst>
              <a:ext uri="{FF2B5EF4-FFF2-40B4-BE49-F238E27FC236}">
                <a16:creationId xmlns:a16="http://schemas.microsoft.com/office/drawing/2014/main" xmlns="" id="{DAF09011-C959-4616-8D8D-C37A067F7CA1}"/>
              </a:ext>
            </a:extLst>
          </p:cNvPr>
          <p:cNvSpPr>
            <a:spLocks noGrp="1"/>
          </p:cNvSpPr>
          <p:nvPr>
            <p:ph type="title"/>
          </p:nvPr>
        </p:nvSpPr>
        <p:spPr/>
        <p:txBody>
          <a:bodyPr/>
          <a:lstStyle/>
          <a:p>
            <a:r>
              <a:rPr lang="en-GB" dirty="0"/>
              <a:t>Definition of Available with special reimbursement conditions</a:t>
            </a:r>
          </a:p>
        </p:txBody>
      </p:sp>
      <p:sp>
        <p:nvSpPr>
          <p:cNvPr id="4" name="Content Placeholder 3">
            <a:extLst>
              <a:ext uri="{FF2B5EF4-FFF2-40B4-BE49-F238E27FC236}">
                <a16:creationId xmlns:a16="http://schemas.microsoft.com/office/drawing/2014/main" xmlns="" id="{C07DF0B5-7AF7-4043-A5A5-FF454BEF4BDA}"/>
              </a:ext>
            </a:extLst>
          </p:cNvPr>
          <p:cNvSpPr>
            <a:spLocks noGrp="1"/>
          </p:cNvSpPr>
          <p:nvPr>
            <p:ph idx="1"/>
          </p:nvPr>
        </p:nvSpPr>
        <p:spPr>
          <a:xfrm>
            <a:off x="384694" y="1531181"/>
            <a:ext cx="11338560" cy="4434698"/>
          </a:xfrm>
        </p:spPr>
        <p:txBody>
          <a:bodyPr/>
          <a:lstStyle/>
          <a:p>
            <a:pPr>
              <a:spcBef>
                <a:spcPts val="600"/>
              </a:spcBef>
            </a:pPr>
            <a:r>
              <a:rPr lang="en-US" sz="900" dirty="0"/>
              <a:t>Austria: Products only reimbursed on an individual basis</a:t>
            </a:r>
          </a:p>
          <a:p>
            <a:pPr>
              <a:spcBef>
                <a:spcPts val="600"/>
              </a:spcBef>
            </a:pPr>
            <a:r>
              <a:rPr lang="en-US" sz="900" dirty="0"/>
              <a:t>Croatia: Products are available for specific patient cohorts (reimbursement guidelines outline specific criteria describing patient eligibility for treatment).</a:t>
            </a:r>
          </a:p>
          <a:p>
            <a:pPr>
              <a:spcBef>
                <a:spcPts val="600"/>
              </a:spcBef>
            </a:pPr>
            <a:r>
              <a:rPr lang="en-US" sz="900" dirty="0"/>
              <a:t>Denmark: Products which don’t automatically receive public reimbursement, however, the patient can obtain an individual reimbursement if the doctors apply on their behalf. </a:t>
            </a:r>
          </a:p>
          <a:p>
            <a:pPr>
              <a:spcBef>
                <a:spcPts val="600"/>
              </a:spcBef>
            </a:pPr>
            <a:r>
              <a:rPr lang="en-US" sz="900" dirty="0"/>
              <a:t>Estonia: Only reimbursed for restricted patient cohort.</a:t>
            </a:r>
          </a:p>
          <a:p>
            <a:pPr>
              <a:spcBef>
                <a:spcPts val="600"/>
              </a:spcBef>
            </a:pPr>
            <a:r>
              <a:rPr lang="en-US" sz="900" dirty="0"/>
              <a:t>France: Some innovative products without competitors can be made available prior to market </a:t>
            </a:r>
            <a:r>
              <a:rPr lang="en-US" sz="900" dirty="0" err="1"/>
              <a:t>authorisation</a:t>
            </a:r>
            <a:r>
              <a:rPr lang="en-US" sz="900" dirty="0"/>
              <a:t> under the system of Temporary </a:t>
            </a:r>
            <a:r>
              <a:rPr lang="en-US" sz="900" dirty="0" err="1"/>
              <a:t>Authorisations</a:t>
            </a:r>
            <a:endParaRPr lang="en-US" sz="900" dirty="0"/>
          </a:p>
          <a:p>
            <a:pPr>
              <a:spcBef>
                <a:spcPts val="600"/>
              </a:spcBef>
            </a:pPr>
            <a:r>
              <a:rPr lang="en-US" sz="900" dirty="0"/>
              <a:t>Greece: Only reimbursed for restricted patient cohort, or by case by case reimbursement if the responsible committee judges its use necessary.</a:t>
            </a:r>
          </a:p>
          <a:p>
            <a:pPr>
              <a:spcBef>
                <a:spcPts val="600"/>
              </a:spcBef>
            </a:pPr>
            <a:r>
              <a:rPr lang="en-US" sz="900" dirty="0"/>
              <a:t>Hungary: Medicine is pending reimbursement decision or has not been reimbursed, but is available through a Name Patient Program.</a:t>
            </a:r>
          </a:p>
          <a:p>
            <a:pPr>
              <a:spcBef>
                <a:spcPts val="600"/>
              </a:spcBef>
            </a:pPr>
            <a:r>
              <a:rPr lang="en-US" sz="900" dirty="0"/>
              <a:t>Iceland: Products are available to the patients with full reimbursement, but only through individual reimbursement, which can be applied for on individual basis by the patient’s doctor.</a:t>
            </a:r>
          </a:p>
          <a:p>
            <a:pPr>
              <a:spcBef>
                <a:spcPts val="600"/>
              </a:spcBef>
            </a:pPr>
            <a:r>
              <a:rPr lang="en-US" sz="900" dirty="0"/>
              <a:t>Ireland: Only reimbursed for restricted patient cohort</a:t>
            </a:r>
          </a:p>
          <a:p>
            <a:pPr>
              <a:spcBef>
                <a:spcPts val="600"/>
              </a:spcBef>
            </a:pPr>
            <a:r>
              <a:rPr lang="en-US" sz="900" dirty="0"/>
              <a:t>Lithuania: Only reimbursed for limited indications (compared to what was approved at market </a:t>
            </a:r>
            <a:r>
              <a:rPr lang="en-US" sz="900" dirty="0" err="1"/>
              <a:t>authorisation</a:t>
            </a:r>
            <a:r>
              <a:rPr lang="en-US" sz="900" dirty="0"/>
              <a:t>)</a:t>
            </a:r>
          </a:p>
          <a:p>
            <a:pPr>
              <a:spcBef>
                <a:spcPts val="600"/>
              </a:spcBef>
            </a:pPr>
            <a:r>
              <a:rPr lang="en-US" sz="900" dirty="0"/>
              <a:t>Netherlands: Only reimbursed under certain therapeutic conditions (annex 2 on the positive reimbursement list).</a:t>
            </a:r>
          </a:p>
          <a:p>
            <a:pPr>
              <a:spcBef>
                <a:spcPts val="600"/>
              </a:spcBef>
            </a:pPr>
            <a:r>
              <a:rPr lang="en-US" sz="900" dirty="0"/>
              <a:t>Norway: Only reimbursed for restricted patient cohort</a:t>
            </a:r>
          </a:p>
          <a:p>
            <a:pPr>
              <a:spcBef>
                <a:spcPts val="600"/>
              </a:spcBef>
            </a:pPr>
            <a:r>
              <a:rPr lang="en-US" sz="900" dirty="0"/>
              <a:t>Poland: Only reimbursed for limited indications (compared to what was approved at market </a:t>
            </a:r>
            <a:r>
              <a:rPr lang="en-US" sz="900" dirty="0" err="1"/>
              <a:t>authorisation</a:t>
            </a:r>
            <a:r>
              <a:rPr lang="en-US" sz="900" dirty="0"/>
              <a:t>)</a:t>
            </a:r>
          </a:p>
          <a:p>
            <a:pPr>
              <a:spcBef>
                <a:spcPts val="600"/>
              </a:spcBef>
            </a:pPr>
            <a:r>
              <a:rPr lang="en-US" sz="900" dirty="0"/>
              <a:t>Portugal: Product is only available on a patient by patient basis and after an Exceptional </a:t>
            </a:r>
            <a:r>
              <a:rPr lang="en-US" sz="900" dirty="0" err="1"/>
              <a:t>Authorisation</a:t>
            </a:r>
            <a:r>
              <a:rPr lang="en-US" sz="900" dirty="0"/>
              <a:t> has been granted</a:t>
            </a:r>
          </a:p>
          <a:p>
            <a:pPr>
              <a:spcBef>
                <a:spcPts val="600"/>
              </a:spcBef>
            </a:pPr>
            <a:r>
              <a:rPr lang="en-US" sz="900" dirty="0"/>
              <a:t>Serbia: Products are reimbursed with significant restrictions. Sometimes these restrictions are based on number of patients (e.g. for new generation </a:t>
            </a:r>
            <a:r>
              <a:rPr lang="en-US" sz="900" dirty="0" err="1"/>
              <a:t>HepC</a:t>
            </a:r>
            <a:r>
              <a:rPr lang="en-US" sz="900" dirty="0"/>
              <a:t> medicines, there is a cap on only 60 patients per year), sometimes on the number of indications, or there is some other limit.</a:t>
            </a:r>
          </a:p>
          <a:p>
            <a:pPr>
              <a:spcBef>
                <a:spcPts val="600"/>
              </a:spcBef>
            </a:pPr>
            <a:r>
              <a:rPr lang="en-US" sz="900" dirty="0"/>
              <a:t>Slovenia: Only reimbursed for restricted patient cohort</a:t>
            </a:r>
          </a:p>
          <a:p>
            <a:pPr>
              <a:spcBef>
                <a:spcPts val="600"/>
              </a:spcBef>
            </a:pPr>
            <a:r>
              <a:rPr lang="en-US" sz="900" dirty="0"/>
              <a:t>Spain: Only reimbursed for restricted patient cohort</a:t>
            </a:r>
          </a:p>
          <a:p>
            <a:pPr>
              <a:spcBef>
                <a:spcPts val="600"/>
              </a:spcBef>
            </a:pPr>
            <a:r>
              <a:rPr lang="en-US" sz="900" dirty="0"/>
              <a:t>Sweden: Only reimbursed for restricted patient cohort</a:t>
            </a:r>
          </a:p>
          <a:p>
            <a:pPr>
              <a:spcBef>
                <a:spcPts val="600"/>
              </a:spcBef>
            </a:pPr>
            <a:r>
              <a:rPr lang="en-US" sz="900" dirty="0"/>
              <a:t>Switzerland: For products pending reimbursement, patients have restricted reimbursement access. Such restricted access includes ‘individual reimbursement’ regulated by Art. 71a-d of KVV ordinance. </a:t>
            </a:r>
          </a:p>
          <a:p>
            <a:pPr>
              <a:spcBef>
                <a:spcPts val="600"/>
              </a:spcBef>
            </a:pPr>
            <a:r>
              <a:rPr lang="en-US" sz="900" dirty="0"/>
              <a:t>Turkey: Products only available through a “Named Patient Scheme”. These medicines do not require TITCK (Turkish Medical Agency) approval but are reimbursed.</a:t>
            </a:r>
          </a:p>
          <a:p>
            <a:pPr>
              <a:spcBef>
                <a:spcPts val="600"/>
              </a:spcBef>
            </a:pPr>
            <a:r>
              <a:rPr lang="en-US" sz="900" dirty="0"/>
              <a:t>UK: England, Scotland and Wales do not limit reimbursement for medicines for specific groups of patients relative to license.  But following a health technology appraisal by the national appraisal body (National Institute of health and Clinical Evidence, Scottish Medicines Committee, All Wales Medicines Strategy Group) recommended usage of medicines may be restricted to a subgroup of patients relative to the scope of the license under consideration.</a:t>
            </a:r>
          </a:p>
        </p:txBody>
      </p:sp>
    </p:spTree>
    <p:extLst>
      <p:ext uri="{BB962C8B-B14F-4D97-AF65-F5344CB8AC3E}">
        <p14:creationId xmlns:p14="http://schemas.microsoft.com/office/powerpoint/2010/main" val="609780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716"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compared to the rate of availability in the 2017 W.A.I.T. indicator study</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 </a:t>
            </a:r>
          </a:p>
        </p:txBody>
      </p:sp>
      <p:graphicFrame>
        <p:nvGraphicFramePr>
          <p:cNvPr id="5" name="Chart 1">
            <a:extLst>
              <a:ext uri="{FF2B5EF4-FFF2-40B4-BE49-F238E27FC236}">
                <a16:creationId xmlns:a16="http://schemas.microsoft.com/office/drawing/2014/main" xmlns="" id="{6D7A9E7A-99B5-469D-80C4-B3CA7C32221F}"/>
              </a:ext>
            </a:extLst>
          </p:cNvPr>
          <p:cNvGraphicFramePr>
            <a:graphicFrameLocks/>
          </p:cNvGraphicFramePr>
          <p:nvPr>
            <p:extLst>
              <p:ext uri="{D42A27DB-BD31-4B8C-83A1-F6EECF244321}">
                <p14:modId xmlns:p14="http://schemas.microsoft.com/office/powerpoint/2010/main" val="2856919234"/>
              </p:ext>
            </p:extLst>
          </p:nvPr>
        </p:nvGraphicFramePr>
        <p:xfrm>
          <a:off x="1126376" y="2164398"/>
          <a:ext cx="10502406" cy="2152042"/>
        </p:xfrm>
        <a:graphic>
          <a:graphicData uri="http://schemas.openxmlformats.org/drawingml/2006/chart">
            <c:chart xmlns:c="http://schemas.openxmlformats.org/drawingml/2006/chart" xmlns:r="http://schemas.openxmlformats.org/officeDocument/2006/relationships" r:id="rId7"/>
          </a:graphicData>
        </a:graphic>
      </p:graphicFrame>
      <p:sp>
        <p:nvSpPr>
          <p:cNvPr id="12" name="TextBox 11">
            <a:extLst>
              <a:ext uri="{FF2B5EF4-FFF2-40B4-BE49-F238E27FC236}">
                <a16:creationId xmlns:a16="http://schemas.microsoft.com/office/drawing/2014/main" xmlns="" id="{FE909932-41D5-4514-9DA0-A42CC38B42F2}"/>
              </a:ext>
            </a:extLst>
          </p:cNvPr>
          <p:cNvSpPr txBox="1"/>
          <p:nvPr/>
        </p:nvSpPr>
        <p:spPr>
          <a:xfrm>
            <a:off x="207447" y="6432727"/>
            <a:ext cx="8285583" cy="415498"/>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a:p>
            <a:r>
              <a:rPr lang="en-US" sz="1050" dirty="0">
                <a:solidFill>
                  <a:schemeClr val="tx2"/>
                </a:solidFill>
              </a:rPr>
              <a:t>Note: there are differences in country scope and methodology for product selection between the 2017 and 2018 studies</a:t>
            </a:r>
          </a:p>
        </p:txBody>
      </p:sp>
      <p:graphicFrame>
        <p:nvGraphicFramePr>
          <p:cNvPr id="13" name="Chart 1">
            <a:extLst>
              <a:ext uri="{FF2B5EF4-FFF2-40B4-BE49-F238E27FC236}">
                <a16:creationId xmlns:a16="http://schemas.microsoft.com/office/drawing/2014/main" xmlns="" id="{A8A33BB2-FE38-4F92-9ACF-D5C11560E8DC}"/>
              </a:ext>
            </a:extLst>
          </p:cNvPr>
          <p:cNvGraphicFramePr>
            <a:graphicFrameLocks/>
          </p:cNvGraphicFramePr>
          <p:nvPr>
            <p:extLst>
              <p:ext uri="{D42A27DB-BD31-4B8C-83A1-F6EECF244321}">
                <p14:modId xmlns:p14="http://schemas.microsoft.com/office/powerpoint/2010/main" val="225217440"/>
              </p:ext>
            </p:extLst>
          </p:nvPr>
        </p:nvGraphicFramePr>
        <p:xfrm>
          <a:off x="1126376" y="4457698"/>
          <a:ext cx="10502406" cy="1972917"/>
        </p:xfrm>
        <a:graphic>
          <a:graphicData uri="http://schemas.openxmlformats.org/drawingml/2006/chart">
            <c:chart xmlns:c="http://schemas.openxmlformats.org/drawingml/2006/chart" xmlns:r="http://schemas.openxmlformats.org/officeDocument/2006/relationships" r:id="rId8"/>
          </a:graphicData>
        </a:graphic>
      </p:graphicFrame>
      <p:sp>
        <p:nvSpPr>
          <p:cNvPr id="3" name="TextBox 2">
            <a:extLst>
              <a:ext uri="{FF2B5EF4-FFF2-40B4-BE49-F238E27FC236}">
                <a16:creationId xmlns:a16="http://schemas.microsoft.com/office/drawing/2014/main" xmlns="" id="{2D474A05-1F53-4585-99FC-06E2DE0C5DD0}"/>
              </a:ext>
            </a:extLst>
          </p:cNvPr>
          <p:cNvSpPr txBox="1"/>
          <p:nvPr/>
        </p:nvSpPr>
        <p:spPr>
          <a:xfrm rot="16200000">
            <a:off x="-231135" y="2691766"/>
            <a:ext cx="1588706" cy="523220"/>
          </a:xfrm>
          <a:prstGeom prst="rect">
            <a:avLst/>
          </a:prstGeom>
          <a:solidFill>
            <a:schemeClr val="accent2"/>
          </a:solidFill>
        </p:spPr>
        <p:txBody>
          <a:bodyPr wrap="square" rtlCol="0">
            <a:spAutoFit/>
          </a:bodyPr>
          <a:lstStyle/>
          <a:p>
            <a:pPr algn="ctr"/>
            <a:r>
              <a:rPr lang="en-GB" sz="1400" b="1" dirty="0">
                <a:solidFill>
                  <a:schemeClr val="bg1"/>
                </a:solidFill>
              </a:rPr>
              <a:t>2018 study (2015-2017)</a:t>
            </a:r>
          </a:p>
        </p:txBody>
      </p:sp>
      <p:sp>
        <p:nvSpPr>
          <p:cNvPr id="14" name="TextBox 13">
            <a:extLst>
              <a:ext uri="{FF2B5EF4-FFF2-40B4-BE49-F238E27FC236}">
                <a16:creationId xmlns:a16="http://schemas.microsoft.com/office/drawing/2014/main" xmlns="" id="{D464646E-11BB-44D3-9753-4B6595161415}"/>
              </a:ext>
            </a:extLst>
          </p:cNvPr>
          <p:cNvSpPr txBox="1"/>
          <p:nvPr/>
        </p:nvSpPr>
        <p:spPr>
          <a:xfrm rot="16200000">
            <a:off x="-231136" y="4987362"/>
            <a:ext cx="1588706" cy="523220"/>
          </a:xfrm>
          <a:prstGeom prst="rect">
            <a:avLst/>
          </a:prstGeom>
          <a:solidFill>
            <a:schemeClr val="accent2"/>
          </a:solidFill>
        </p:spPr>
        <p:txBody>
          <a:bodyPr wrap="square" rtlCol="0">
            <a:spAutoFit/>
          </a:bodyPr>
          <a:lstStyle/>
          <a:p>
            <a:pPr algn="ctr"/>
            <a:r>
              <a:rPr lang="en-GB" sz="1400" b="1" dirty="0">
                <a:solidFill>
                  <a:schemeClr val="bg1"/>
                </a:solidFill>
              </a:rPr>
              <a:t>2017 study (2014-2016)</a:t>
            </a:r>
          </a:p>
        </p:txBody>
      </p:sp>
    </p:spTree>
    <p:extLst>
      <p:ext uri="{BB962C8B-B14F-4D97-AF65-F5344CB8AC3E}">
        <p14:creationId xmlns:p14="http://schemas.microsoft.com/office/powerpoint/2010/main" val="2798772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798"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(average)</a:t>
            </a:r>
            <a:endParaRPr lang="en-GB" dirty="0"/>
          </a:p>
        </p:txBody>
      </p:sp>
      <p:graphicFrame>
        <p:nvGraphicFramePr>
          <p:cNvPr id="3" name="Chart 1">
            <a:extLst>
              <a:ext uri="{FF2B5EF4-FFF2-40B4-BE49-F238E27FC236}">
                <a16:creationId xmlns:a16="http://schemas.microsoft.com/office/drawing/2014/main" xmlns="" id="{63F721B9-DC43-4463-AF5F-7C03C1F25BA0}"/>
              </a:ext>
            </a:extLst>
          </p:cNvPr>
          <p:cNvGraphicFramePr>
            <a:graphicFrameLocks/>
          </p:cNvGraphicFramePr>
          <p:nvPr>
            <p:extLst>
              <p:ext uri="{D42A27DB-BD31-4B8C-83A1-F6EECF244321}">
                <p14:modId xmlns:p14="http://schemas.microsoft.com/office/powerpoint/2010/main" val="1273014714"/>
              </p:ext>
            </p:extLst>
          </p:nvPr>
        </p:nvGraphicFramePr>
        <p:xfrm>
          <a:off x="845684" y="2316394"/>
          <a:ext cx="9867121" cy="3383914"/>
        </p:xfrm>
        <a:graphic>
          <a:graphicData uri="http://schemas.openxmlformats.org/drawingml/2006/chart">
            <c:chart xmlns:c="http://schemas.openxmlformats.org/drawingml/2006/chart" xmlns:r="http://schemas.openxmlformats.org/officeDocument/2006/relationships" r:id="rId7"/>
          </a:graphicData>
        </a:graphic>
      </p:graphicFrame>
      <p:sp>
        <p:nvSpPr>
          <p:cNvPr id="15" name="TextBox 14">
            <a:extLst>
              <a:ext uri="{FF2B5EF4-FFF2-40B4-BE49-F238E27FC236}">
                <a16:creationId xmlns:a16="http://schemas.microsoft.com/office/drawing/2014/main" xmlns="" id="{F2353A74-3A1A-4F30-BE2D-553A0F794610}"/>
              </a:ext>
            </a:extLst>
          </p:cNvPr>
          <p:cNvSpPr txBox="1">
            <a:spLocks noChangeArrowheads="1"/>
          </p:cNvSpPr>
          <p:nvPr/>
        </p:nvSpPr>
        <p:spPr bwMode="auto">
          <a:xfrm>
            <a:off x="205273" y="5532062"/>
            <a:ext cx="11147944" cy="1161865"/>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r>
              <a:rPr lang="en-GB" sz="1400" dirty="0"/>
              <a:t>     </a:t>
            </a: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a:defRPr/>
            </a:pPr>
            <a:endParaRPr lang="en-US" sz="1050" dirty="0"/>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a:p>
            <a:pPr marL="171450" indent="-171450">
              <a:buFont typeface="Arial" panose="020B0604020202020204" pitchFamily="34" charset="0"/>
              <a:buChar char="•"/>
              <a:defRPr/>
            </a:pPr>
            <a:r>
              <a:rPr lang="en-GB" sz="1050" dirty="0"/>
              <a:t>*Average of 26 European countries in the analysis (excludes Macedonia)</a:t>
            </a:r>
          </a:p>
        </p:txBody>
      </p:sp>
      <p:sp>
        <p:nvSpPr>
          <p:cNvPr id="16" name="Rectangle 15">
            <a:extLst>
              <a:ext uri="{FF2B5EF4-FFF2-40B4-BE49-F238E27FC236}">
                <a16:creationId xmlns:a16="http://schemas.microsoft.com/office/drawing/2014/main" xmlns="" id="{746C8F0E-19EA-43B1-9C72-4DA1C1297A4B}"/>
              </a:ext>
            </a:extLst>
          </p:cNvPr>
          <p:cNvSpPr/>
          <p:nvPr/>
        </p:nvSpPr>
        <p:spPr>
          <a:xfrm>
            <a:off x="382604" y="5613321"/>
            <a:ext cx="126986" cy="179388"/>
          </a:xfrm>
          <a:prstGeom prst="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951466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8106"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(average)</a:t>
            </a:r>
            <a:endParaRPr lang="en-GB" dirty="0"/>
          </a:p>
        </p:txBody>
      </p:sp>
      <p:graphicFrame>
        <p:nvGraphicFramePr>
          <p:cNvPr id="3" name="Chart 1">
            <a:extLst>
              <a:ext uri="{FF2B5EF4-FFF2-40B4-BE49-F238E27FC236}">
                <a16:creationId xmlns:a16="http://schemas.microsoft.com/office/drawing/2014/main" xmlns="" id="{63F721B9-DC43-4463-AF5F-7C03C1F25BA0}"/>
              </a:ext>
            </a:extLst>
          </p:cNvPr>
          <p:cNvGraphicFramePr>
            <a:graphicFrameLocks/>
          </p:cNvGraphicFramePr>
          <p:nvPr>
            <p:extLst>
              <p:ext uri="{D42A27DB-BD31-4B8C-83A1-F6EECF244321}">
                <p14:modId xmlns:p14="http://schemas.microsoft.com/office/powerpoint/2010/main" val="426163519"/>
              </p:ext>
            </p:extLst>
          </p:nvPr>
        </p:nvGraphicFramePr>
        <p:xfrm>
          <a:off x="845683" y="2445601"/>
          <a:ext cx="10624073" cy="3383914"/>
        </p:xfrm>
        <a:graphic>
          <a:graphicData uri="http://schemas.openxmlformats.org/drawingml/2006/chart">
            <c:chart xmlns:c="http://schemas.openxmlformats.org/drawingml/2006/chart" xmlns:r="http://schemas.openxmlformats.org/officeDocument/2006/relationships" r:id="rId7"/>
          </a:graphicData>
        </a:graphic>
      </p:graphicFrame>
      <p:sp>
        <p:nvSpPr>
          <p:cNvPr id="15" name="TextBox 14">
            <a:extLst>
              <a:ext uri="{FF2B5EF4-FFF2-40B4-BE49-F238E27FC236}">
                <a16:creationId xmlns:a16="http://schemas.microsoft.com/office/drawing/2014/main" xmlns="" id="{F2353A74-3A1A-4F30-BE2D-553A0F794610}"/>
              </a:ext>
            </a:extLst>
          </p:cNvPr>
          <p:cNvSpPr txBox="1">
            <a:spLocks noChangeArrowheads="1"/>
          </p:cNvSpPr>
          <p:nvPr/>
        </p:nvSpPr>
        <p:spPr bwMode="auto">
          <a:xfrm>
            <a:off x="128852" y="6401945"/>
            <a:ext cx="11147944" cy="300090"/>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r>
              <a:rPr lang="en-GB" sz="1050" dirty="0"/>
              <a:t>Source: GDP per capita, PPP (current international $), 2017 - World Development Indicators, World Bank</a:t>
            </a:r>
          </a:p>
        </p:txBody>
      </p:sp>
    </p:spTree>
    <p:extLst>
      <p:ext uri="{BB962C8B-B14F-4D97-AF65-F5344CB8AC3E}">
        <p14:creationId xmlns:p14="http://schemas.microsoft.com/office/powerpoint/2010/main" val="1420236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3204"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compared to the average delay in the 2017 W.A.I.T. indicator study</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(average)</a:t>
            </a:r>
            <a:endParaRPr lang="en-GB" dirty="0"/>
          </a:p>
        </p:txBody>
      </p:sp>
      <p:sp>
        <p:nvSpPr>
          <p:cNvPr id="12" name="TextBox 11">
            <a:extLst>
              <a:ext uri="{FF2B5EF4-FFF2-40B4-BE49-F238E27FC236}">
                <a16:creationId xmlns:a16="http://schemas.microsoft.com/office/drawing/2014/main" xmlns="" id="{B280708C-7619-4BF9-A502-2A6F281B8AAE}"/>
              </a:ext>
            </a:extLst>
          </p:cNvPr>
          <p:cNvSpPr txBox="1"/>
          <p:nvPr/>
        </p:nvSpPr>
        <p:spPr>
          <a:xfrm>
            <a:off x="169347" y="6436574"/>
            <a:ext cx="9784278" cy="253916"/>
          </a:xfrm>
          <a:prstGeom prst="rect">
            <a:avLst/>
          </a:prstGeom>
          <a:noFill/>
        </p:spPr>
        <p:txBody>
          <a:bodyPr wrap="square" rtlCol="0">
            <a:spAutoFit/>
          </a:bodyPr>
          <a:lstStyle/>
          <a:p>
            <a:r>
              <a:rPr lang="en-US" sz="1050" dirty="0">
                <a:solidFill>
                  <a:schemeClr val="tx2"/>
                </a:solidFill>
              </a:rPr>
              <a:t>Note: there are differences in methodology for product selection between the 2017 and 2018 studies; chart only shows countries overlapping both studies</a:t>
            </a:r>
          </a:p>
        </p:txBody>
      </p:sp>
      <p:graphicFrame>
        <p:nvGraphicFramePr>
          <p:cNvPr id="15" name="Chart 1">
            <a:extLst>
              <a:ext uri="{FF2B5EF4-FFF2-40B4-BE49-F238E27FC236}">
                <a16:creationId xmlns:a16="http://schemas.microsoft.com/office/drawing/2014/main" xmlns="" id="{35431A84-8ECE-4E00-9A96-F9EF725DFA0E}"/>
              </a:ext>
            </a:extLst>
          </p:cNvPr>
          <p:cNvGraphicFramePr>
            <a:graphicFrameLocks/>
          </p:cNvGraphicFramePr>
          <p:nvPr>
            <p:extLst>
              <p:ext uri="{D42A27DB-BD31-4B8C-83A1-F6EECF244321}">
                <p14:modId xmlns:p14="http://schemas.microsoft.com/office/powerpoint/2010/main" val="2502414335"/>
              </p:ext>
            </p:extLst>
          </p:nvPr>
        </p:nvGraphicFramePr>
        <p:xfrm>
          <a:off x="384694" y="2383069"/>
          <a:ext cx="11216756" cy="338391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798625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867" name="think-cell Slide" r:id="rId6" imgW="216" imgH="216" progId="TCLayout.ActiveDocument.1">
                  <p:embed/>
                </p:oleObj>
              </mc:Choice>
              <mc:Fallback>
                <p:oleObj name="think-cell Slide" r:id="rId6"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(average, maximum, minimum)</a:t>
            </a:r>
            <a:endParaRPr lang="en-GB" dirty="0"/>
          </a:p>
        </p:txBody>
      </p:sp>
      <p:graphicFrame>
        <p:nvGraphicFramePr>
          <p:cNvPr id="5" name="Chart 1">
            <a:extLst>
              <a:ext uri="{FF2B5EF4-FFF2-40B4-BE49-F238E27FC236}">
                <a16:creationId xmlns:a16="http://schemas.microsoft.com/office/drawing/2014/main" xmlns="" id="{FA889DB4-AD27-4D55-8EF3-D3AE2C2EBBE5}"/>
              </a:ext>
            </a:extLst>
          </p:cNvPr>
          <p:cNvGraphicFramePr>
            <a:graphicFrameLocks/>
          </p:cNvGraphicFramePr>
          <p:nvPr>
            <p:extLst>
              <p:ext uri="{D42A27DB-BD31-4B8C-83A1-F6EECF244321}">
                <p14:modId xmlns:p14="http://schemas.microsoft.com/office/powerpoint/2010/main" val="3050538595"/>
              </p:ext>
            </p:extLst>
          </p:nvPr>
        </p:nvGraphicFramePr>
        <p:xfrm>
          <a:off x="776021" y="2310706"/>
          <a:ext cx="10376969" cy="3510448"/>
        </p:xfrm>
        <a:graphic>
          <a:graphicData uri="http://schemas.openxmlformats.org/drawingml/2006/chart">
            <c:chart xmlns:c="http://schemas.openxmlformats.org/drawingml/2006/chart" xmlns:r="http://schemas.openxmlformats.org/officeDocument/2006/relationships" r:id="rId8"/>
          </a:graphicData>
        </a:graphic>
      </p:graphicFrame>
      <p:sp>
        <p:nvSpPr>
          <p:cNvPr id="12" name="TextBox 11">
            <a:extLst>
              <a:ext uri="{FF2B5EF4-FFF2-40B4-BE49-F238E27FC236}">
                <a16:creationId xmlns:a16="http://schemas.microsoft.com/office/drawing/2014/main" xmlns="" id="{E08E9818-B17A-4F04-A417-E074DF166DF1}"/>
              </a:ext>
            </a:extLst>
          </p:cNvPr>
          <p:cNvSpPr txBox="1">
            <a:spLocks noChangeArrowheads="1"/>
          </p:cNvSpPr>
          <p:nvPr/>
        </p:nvSpPr>
        <p:spPr bwMode="auto">
          <a:xfrm>
            <a:off x="239460" y="5832058"/>
            <a:ext cx="11147944" cy="815616"/>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pPr marL="171450" indent="-171450">
              <a:buFont typeface="Arial" panose="020B0604020202020204" pitchFamily="34" charset="0"/>
              <a:buChar char="•"/>
            </a:pP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p:txBody>
      </p:sp>
    </p:spTree>
    <p:extLst>
      <p:ext uri="{BB962C8B-B14F-4D97-AF65-F5344CB8AC3E}">
        <p14:creationId xmlns:p14="http://schemas.microsoft.com/office/powerpoint/2010/main" val="1584606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845"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(median)</a:t>
            </a:r>
            <a:endParaRPr lang="en-GB" dirty="0"/>
          </a:p>
        </p:txBody>
      </p:sp>
      <p:graphicFrame>
        <p:nvGraphicFramePr>
          <p:cNvPr id="17" name="Chart 1">
            <a:extLst>
              <a:ext uri="{FF2B5EF4-FFF2-40B4-BE49-F238E27FC236}">
                <a16:creationId xmlns:a16="http://schemas.microsoft.com/office/drawing/2014/main" xmlns="" id="{6E57B2A6-7820-45EE-9795-EC434720E6DC}"/>
              </a:ext>
            </a:extLst>
          </p:cNvPr>
          <p:cNvGraphicFramePr>
            <a:graphicFrameLocks/>
          </p:cNvGraphicFramePr>
          <p:nvPr>
            <p:extLst>
              <p:ext uri="{D42A27DB-BD31-4B8C-83A1-F6EECF244321}">
                <p14:modId xmlns:p14="http://schemas.microsoft.com/office/powerpoint/2010/main" val="1025949316"/>
              </p:ext>
            </p:extLst>
          </p:nvPr>
        </p:nvGraphicFramePr>
        <p:xfrm>
          <a:off x="845684" y="2316394"/>
          <a:ext cx="9867121" cy="3383914"/>
        </p:xfrm>
        <a:graphic>
          <a:graphicData uri="http://schemas.openxmlformats.org/drawingml/2006/chart">
            <c:chart xmlns:c="http://schemas.openxmlformats.org/drawingml/2006/chart" xmlns:r="http://schemas.openxmlformats.org/officeDocument/2006/relationships" r:id="rId7"/>
          </a:graphicData>
        </a:graphic>
      </p:graphicFrame>
      <p:sp>
        <p:nvSpPr>
          <p:cNvPr id="18" name="TextBox 17">
            <a:extLst>
              <a:ext uri="{FF2B5EF4-FFF2-40B4-BE49-F238E27FC236}">
                <a16:creationId xmlns:a16="http://schemas.microsoft.com/office/drawing/2014/main" xmlns="" id="{3C12100F-7EB9-4927-89EA-824E12B81EB8}"/>
              </a:ext>
            </a:extLst>
          </p:cNvPr>
          <p:cNvSpPr txBox="1">
            <a:spLocks noChangeArrowheads="1"/>
          </p:cNvSpPr>
          <p:nvPr/>
        </p:nvSpPr>
        <p:spPr bwMode="auto">
          <a:xfrm>
            <a:off x="348148" y="5569748"/>
            <a:ext cx="11147944" cy="1108004"/>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r>
              <a:rPr lang="en-GB" sz="1050" dirty="0"/>
              <a:t>     </a:t>
            </a: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a:defRPr/>
            </a:pPr>
            <a:endParaRPr lang="en-US" sz="1050" dirty="0"/>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a:p>
            <a:pPr marL="171450" indent="-171450">
              <a:buFont typeface="Arial" panose="020B0604020202020204" pitchFamily="34" charset="0"/>
              <a:buChar char="•"/>
              <a:defRPr/>
            </a:pPr>
            <a:r>
              <a:rPr lang="en-US" sz="1050" dirty="0"/>
              <a:t>*Average of 26 European countries in the analysis (excludes Macedonia)</a:t>
            </a:r>
          </a:p>
        </p:txBody>
      </p:sp>
      <p:sp>
        <p:nvSpPr>
          <p:cNvPr id="19" name="Rectangle 18">
            <a:extLst>
              <a:ext uri="{FF2B5EF4-FFF2-40B4-BE49-F238E27FC236}">
                <a16:creationId xmlns:a16="http://schemas.microsoft.com/office/drawing/2014/main" xmlns="" id="{2709AB1C-F99C-4D8D-B9EE-B20793726CAE}"/>
              </a:ext>
            </a:extLst>
          </p:cNvPr>
          <p:cNvSpPr/>
          <p:nvPr/>
        </p:nvSpPr>
        <p:spPr>
          <a:xfrm>
            <a:off x="477854" y="5602140"/>
            <a:ext cx="126986" cy="179388"/>
          </a:xfrm>
          <a:prstGeom prst="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1265082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5250"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compared to the average delay in the 2017 W.A.I.T. indicator study</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a:noFill/>
        </p:spPr>
        <p:txBody>
          <a:bodyPr/>
          <a:lstStyle/>
          <a:p>
            <a:r>
              <a:rPr lang="en-US" dirty="0"/>
              <a:t>Length of market access delays (median)</a:t>
            </a:r>
            <a:endParaRPr lang="en-GB" dirty="0"/>
          </a:p>
        </p:txBody>
      </p:sp>
      <p:graphicFrame>
        <p:nvGraphicFramePr>
          <p:cNvPr id="15" name="Chart 1">
            <a:extLst>
              <a:ext uri="{FF2B5EF4-FFF2-40B4-BE49-F238E27FC236}">
                <a16:creationId xmlns:a16="http://schemas.microsoft.com/office/drawing/2014/main" xmlns="" id="{F467EA64-F690-44F1-B4E5-8ABC9DADEB12}"/>
              </a:ext>
            </a:extLst>
          </p:cNvPr>
          <p:cNvGraphicFramePr>
            <a:graphicFrameLocks/>
          </p:cNvGraphicFramePr>
          <p:nvPr>
            <p:extLst>
              <p:ext uri="{D42A27DB-BD31-4B8C-83A1-F6EECF244321}">
                <p14:modId xmlns:p14="http://schemas.microsoft.com/office/powerpoint/2010/main" val="1192834480"/>
              </p:ext>
            </p:extLst>
          </p:nvPr>
        </p:nvGraphicFramePr>
        <p:xfrm>
          <a:off x="384694" y="2316394"/>
          <a:ext cx="11216756" cy="3383914"/>
        </p:xfrm>
        <a:graphic>
          <a:graphicData uri="http://schemas.openxmlformats.org/drawingml/2006/chart">
            <c:chart xmlns:c="http://schemas.openxmlformats.org/drawingml/2006/chart" xmlns:r="http://schemas.openxmlformats.org/officeDocument/2006/relationships" r:id="rId7"/>
          </a:graphicData>
        </a:graphic>
      </p:graphicFrame>
      <p:sp>
        <p:nvSpPr>
          <p:cNvPr id="16" name="TextBox 15">
            <a:extLst>
              <a:ext uri="{FF2B5EF4-FFF2-40B4-BE49-F238E27FC236}">
                <a16:creationId xmlns:a16="http://schemas.microsoft.com/office/drawing/2014/main" xmlns="" id="{FEEE21E7-354E-4588-856A-3F797CBE8200}"/>
              </a:ext>
            </a:extLst>
          </p:cNvPr>
          <p:cNvSpPr txBox="1"/>
          <p:nvPr/>
        </p:nvSpPr>
        <p:spPr>
          <a:xfrm>
            <a:off x="169347" y="6436574"/>
            <a:ext cx="9784278" cy="253916"/>
          </a:xfrm>
          <a:prstGeom prst="rect">
            <a:avLst/>
          </a:prstGeom>
          <a:noFill/>
        </p:spPr>
        <p:txBody>
          <a:bodyPr wrap="square" rtlCol="0">
            <a:spAutoFit/>
          </a:bodyPr>
          <a:lstStyle/>
          <a:p>
            <a:r>
              <a:rPr lang="en-US" sz="1050" dirty="0">
                <a:solidFill>
                  <a:schemeClr val="tx2"/>
                </a:solidFill>
              </a:rPr>
              <a:t>Note: there are differences in methodology for product selection between the 2017 and 2018 studies; chart only shows countries overlapping both studies</a:t>
            </a:r>
          </a:p>
        </p:txBody>
      </p:sp>
    </p:spTree>
    <p:extLst>
      <p:ext uri="{BB962C8B-B14F-4D97-AF65-F5344CB8AC3E}">
        <p14:creationId xmlns:p14="http://schemas.microsoft.com/office/powerpoint/2010/main" val="1518895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98E83F3F-D77B-4E73-94EE-622F95C7219E}"/>
              </a:ext>
            </a:extLst>
          </p:cNvPr>
          <p:cNvGraphicFramePr>
            <a:graphicFrameLocks noChangeAspect="1"/>
          </p:cNvGraphicFramePr>
          <p:nvPr>
            <p:custDataLst>
              <p:tags r:id="rId2"/>
            </p:custDataLst>
            <p:extLst>
              <p:ext uri="{D42A27DB-BD31-4B8C-83A1-F6EECF244321}">
                <p14:modId xmlns:p14="http://schemas.microsoft.com/office/powerpoint/2010/main" val="36541277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90" name="think-cell Slide" r:id="rId6" imgW="216" imgH="216" progId="TCLayout.ActiveDocument.1">
                  <p:embed/>
                </p:oleObj>
              </mc:Choice>
              <mc:Fallback>
                <p:oleObj name="think-cell Slide" r:id="rId6" imgW="216" imgH="216"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xmlns="" id="{9456E84C-1326-41AF-8C21-B67734C2B0F0}"/>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E0F3C112-D23F-49BD-8C6F-8B302B44E8B3}"/>
              </a:ext>
            </a:extLst>
          </p:cNvPr>
          <p:cNvSpPr>
            <a:spLocks noGrp="1"/>
          </p:cNvSpPr>
          <p:nvPr>
            <p:ph idx="1"/>
          </p:nvPr>
        </p:nvSpPr>
        <p:spPr/>
        <p:txBody>
          <a:bodyPr/>
          <a:lstStyle/>
          <a:p>
            <a:pPr>
              <a:spcBef>
                <a:spcPts val="600"/>
              </a:spcBef>
              <a:spcAft>
                <a:spcPts val="1200"/>
              </a:spcAft>
            </a:pPr>
            <a:r>
              <a:rPr lang="en-US" dirty="0"/>
              <a:t>“Patients W.A.I.T.” stands for </a:t>
            </a:r>
            <a:r>
              <a:rPr lang="en-US" i="1" dirty="0"/>
              <a:t>Patients Waiting to Access Innovative Therapies</a:t>
            </a:r>
            <a:r>
              <a:rPr lang="en-US" dirty="0"/>
              <a:t>. The INDICATOR provides a benchmark of the rate of availability and waiting times in European countries.</a:t>
            </a:r>
          </a:p>
          <a:p>
            <a:pPr>
              <a:spcBef>
                <a:spcPts val="600"/>
              </a:spcBef>
              <a:spcAft>
                <a:spcPts val="1200"/>
              </a:spcAft>
            </a:pPr>
            <a:r>
              <a:rPr lang="en-US" dirty="0"/>
              <a:t>The Patients W.A.I.T. Indicator shows, for new medicines (i.e. medicines including a substance that has not been previously available in Europe) within a (rolling) 3, or 4 year cohort: </a:t>
            </a:r>
          </a:p>
          <a:p>
            <a:pPr marL="514350" lvl="1" indent="-342900">
              <a:spcBef>
                <a:spcPts val="600"/>
              </a:spcBef>
              <a:spcAft>
                <a:spcPts val="1200"/>
              </a:spcAft>
              <a:buFont typeface="+mj-lt"/>
              <a:buAutoNum type="arabicPeriod"/>
            </a:pPr>
            <a:r>
              <a:rPr lang="en-US" dirty="0"/>
              <a:t>The </a:t>
            </a:r>
            <a:r>
              <a:rPr lang="en-US" b="1" dirty="0">
                <a:solidFill>
                  <a:schemeClr val="accent1"/>
                </a:solidFill>
              </a:rPr>
              <a:t>rate of availability</a:t>
            </a:r>
            <a:r>
              <a:rPr lang="en-US" dirty="0"/>
              <a:t>, measured by the number of medicines available to patients in European countries. For most countries this is the point at which the product gains access to the reimbursement list</a:t>
            </a:r>
          </a:p>
          <a:p>
            <a:pPr marL="514350" lvl="1" indent="-342900">
              <a:spcBef>
                <a:spcPts val="600"/>
              </a:spcBef>
              <a:spcAft>
                <a:spcPts val="1200"/>
              </a:spcAft>
              <a:buFont typeface="+mj-lt"/>
              <a:buAutoNum type="arabicPeriod"/>
            </a:pPr>
            <a:r>
              <a:rPr lang="en-US" dirty="0"/>
              <a:t>The </a:t>
            </a:r>
            <a:r>
              <a:rPr lang="en-US" b="1" dirty="0">
                <a:solidFill>
                  <a:schemeClr val="accent1"/>
                </a:solidFill>
              </a:rPr>
              <a:t>average time between marketing </a:t>
            </a:r>
            <a:r>
              <a:rPr lang="en-US" b="1" dirty="0" err="1">
                <a:solidFill>
                  <a:schemeClr val="accent1"/>
                </a:solidFill>
              </a:rPr>
              <a:t>authorisation</a:t>
            </a:r>
            <a:r>
              <a:rPr lang="en-US" b="1" dirty="0">
                <a:solidFill>
                  <a:schemeClr val="accent1"/>
                </a:solidFill>
              </a:rPr>
              <a:t> and patient access</a:t>
            </a:r>
            <a:r>
              <a:rPr lang="en-US" dirty="0"/>
              <a:t>, measured by the number of days elapsing from the date of EU marketing </a:t>
            </a:r>
            <a:r>
              <a:rPr lang="en-US" dirty="0" err="1"/>
              <a:t>authorisation</a:t>
            </a:r>
            <a:r>
              <a:rPr lang="en-US" dirty="0"/>
              <a:t> (or effective marketing </a:t>
            </a:r>
            <a:r>
              <a:rPr lang="en-US" dirty="0" err="1"/>
              <a:t>authorisation</a:t>
            </a:r>
            <a:r>
              <a:rPr lang="en-US" dirty="0"/>
              <a:t> in non-EEA countries) to the day of completion of post-marketing </a:t>
            </a:r>
            <a:r>
              <a:rPr lang="en-US" dirty="0" err="1"/>
              <a:t>authorisation</a:t>
            </a:r>
            <a:r>
              <a:rPr lang="en-US" dirty="0"/>
              <a:t> administrative processes</a:t>
            </a:r>
          </a:p>
          <a:p>
            <a:pPr>
              <a:spcBef>
                <a:spcPts val="600"/>
              </a:spcBef>
              <a:spcAft>
                <a:spcPts val="1200"/>
              </a:spcAft>
            </a:pPr>
            <a:r>
              <a:rPr lang="en-US" dirty="0"/>
              <a:t>Source of information: EFPIA member associations, who either refer to information available from official sources or gather this information directly from member companies</a:t>
            </a:r>
          </a:p>
          <a:p>
            <a:pPr>
              <a:spcBef>
                <a:spcPts val="600"/>
              </a:spcBef>
              <a:spcAft>
                <a:spcPts val="1200"/>
              </a:spcAft>
            </a:pPr>
            <a:endParaRPr lang="en-US" dirty="0"/>
          </a:p>
        </p:txBody>
      </p:sp>
      <p:sp>
        <p:nvSpPr>
          <p:cNvPr id="3" name="Footer Placeholder 2">
            <a:extLst>
              <a:ext uri="{FF2B5EF4-FFF2-40B4-BE49-F238E27FC236}">
                <a16:creationId xmlns:a16="http://schemas.microsoft.com/office/drawing/2014/main" xmlns="" id="{E30F4C8A-D37C-4E3F-869D-80B230E8380C}"/>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xmlns="" id="{C6F9A297-4B66-47F3-A350-2A6F4E069DD4}"/>
              </a:ext>
            </a:extLst>
          </p:cNvPr>
          <p:cNvSpPr>
            <a:spLocks noGrp="1"/>
          </p:cNvSpPr>
          <p:nvPr>
            <p:ph type="title"/>
          </p:nvPr>
        </p:nvSpPr>
        <p:spPr/>
        <p:txBody>
          <a:bodyPr/>
          <a:lstStyle/>
          <a:p>
            <a:r>
              <a:rPr lang="en-GB" dirty="0"/>
              <a:t>Introduction (1)</a:t>
            </a:r>
          </a:p>
        </p:txBody>
      </p:sp>
    </p:spTree>
    <p:extLst>
      <p:ext uri="{BB962C8B-B14F-4D97-AF65-F5344CB8AC3E}">
        <p14:creationId xmlns:p14="http://schemas.microsoft.com/office/powerpoint/2010/main" val="224858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5D05BE13-E2F6-422F-B290-7C8CF82F837C}"/>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5040" name="think-cell Slide" r:id="rId6" imgW="216" imgH="216" progId="TCLayout.ActiveDocument.1">
                  <p:embed/>
                </p:oleObj>
              </mc:Choice>
              <mc:Fallback>
                <p:oleObj name="think-cell Slide" r:id="rId6" imgW="216" imgH="216" progId="TCLayout.ActiveDocument.1">
                  <p:embed/>
                  <p:pic>
                    <p:nvPicPr>
                      <p:cNvPr id="6" name="Object 5" hidden="1">
                        <a:extLst>
                          <a:ext uri="{FF2B5EF4-FFF2-40B4-BE49-F238E27FC236}">
                            <a16:creationId xmlns:a16="http://schemas.microsoft.com/office/drawing/2014/main" xmlns="" id="{5D05BE13-E2F6-422F-B290-7C8CF82F837C}"/>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xmlns="" id="{84C69304-80BD-4DCF-842B-3749004D50F4}"/>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79691E3A-AE36-457A-967B-329E0BC1AE70}"/>
              </a:ext>
            </a:extLst>
          </p:cNvPr>
          <p:cNvSpPr>
            <a:spLocks noGrp="1"/>
          </p:cNvSpPr>
          <p:nvPr>
            <p:ph idx="1"/>
          </p:nvPr>
        </p:nvSpPr>
        <p:spPr/>
        <p:txBody>
          <a:bodyPr/>
          <a:lstStyle/>
          <a:p>
            <a:pPr>
              <a:spcBef>
                <a:spcPts val="600"/>
              </a:spcBef>
              <a:spcAft>
                <a:spcPts val="1200"/>
              </a:spcAft>
            </a:pPr>
            <a:r>
              <a:rPr lang="en-US" b="1" dirty="0"/>
              <a:t>Patient access to new medicines is highly varied across Europe</a:t>
            </a:r>
            <a:r>
              <a:rPr lang="en-US" dirty="0"/>
              <a:t>, with the greatest rate of availability in Northern and Western European countries and lowest in Southern and Eastern European countries. </a:t>
            </a:r>
          </a:p>
          <a:p>
            <a:pPr>
              <a:spcBef>
                <a:spcPts val="600"/>
              </a:spcBef>
              <a:spcAft>
                <a:spcPts val="1200"/>
              </a:spcAft>
            </a:pPr>
            <a:r>
              <a:rPr lang="en-US" dirty="0"/>
              <a:t>In some countries, up to 30% of products are available and reimbursed but with specific conditions.</a:t>
            </a:r>
          </a:p>
          <a:p>
            <a:pPr>
              <a:spcBef>
                <a:spcPts val="600"/>
              </a:spcBef>
              <a:spcAft>
                <a:spcPts val="1200"/>
              </a:spcAft>
            </a:pPr>
            <a:r>
              <a:rPr lang="en-US" dirty="0"/>
              <a:t>The average delay between market </a:t>
            </a:r>
            <a:r>
              <a:rPr lang="en-US" dirty="0" err="1"/>
              <a:t>authorisation</a:t>
            </a:r>
            <a:r>
              <a:rPr lang="en-US" dirty="0"/>
              <a:t> and patient access can </a:t>
            </a:r>
            <a:r>
              <a:rPr lang="en-US" b="1" dirty="0"/>
              <a:t>vary by a factor greater than x 7 across Europe</a:t>
            </a:r>
            <a:r>
              <a:rPr lang="en-US" dirty="0"/>
              <a:t>, with patients in Northern /Western Europe accessing new products 100-200 days after market </a:t>
            </a:r>
            <a:r>
              <a:rPr lang="en-US" dirty="0" err="1"/>
              <a:t>authorisation</a:t>
            </a:r>
            <a:r>
              <a:rPr lang="en-US" dirty="0"/>
              <a:t> and patients mainly in Southern/ Eastern Europe between 600-1000 days.</a:t>
            </a:r>
          </a:p>
          <a:p>
            <a:pPr>
              <a:spcBef>
                <a:spcPts val="600"/>
              </a:spcBef>
              <a:spcAft>
                <a:spcPts val="1200"/>
              </a:spcAft>
            </a:pPr>
            <a:r>
              <a:rPr lang="en-US" b="1" dirty="0"/>
              <a:t>Countries with more products available tend to have faster access to medicines</a:t>
            </a:r>
            <a:r>
              <a:rPr lang="en-US" dirty="0"/>
              <a:t>.</a:t>
            </a:r>
          </a:p>
          <a:p>
            <a:pPr>
              <a:spcBef>
                <a:spcPts val="600"/>
              </a:spcBef>
              <a:spcAft>
                <a:spcPts val="1200"/>
              </a:spcAft>
            </a:pPr>
            <a:r>
              <a:rPr lang="en-US" b="1" dirty="0"/>
              <a:t>Even within a country there is a large variation in the speed of patient access </a:t>
            </a:r>
            <a:r>
              <a:rPr lang="en-US" dirty="0"/>
              <a:t>to different products. Often the level of variation within a country is greater than between countries e.g. shortest versus longest delays in Estonia (21 vs. 1443 days), Ireland (0 vs. 1321 days) and Austria (33 vs. 1383 days).</a:t>
            </a:r>
          </a:p>
          <a:p>
            <a:pPr>
              <a:spcBef>
                <a:spcPts val="600"/>
              </a:spcBef>
            </a:pPr>
            <a:r>
              <a:rPr lang="en-US" b="1" dirty="0"/>
              <a:t>Comparison to 2017 W.A.I.T. indicator study</a:t>
            </a:r>
            <a:r>
              <a:rPr lang="en-US" dirty="0"/>
              <a:t>: of the countries overlapping both analyses, 65% countries have a higher rate of availability, and 52% countries have a longer delay in the 2018 study.</a:t>
            </a:r>
            <a:endParaRPr lang="en-US" dirty="0">
              <a:highlight>
                <a:srgbClr val="FFFF00"/>
              </a:highlight>
            </a:endParaRPr>
          </a:p>
        </p:txBody>
      </p:sp>
      <p:sp>
        <p:nvSpPr>
          <p:cNvPr id="4" name="Title 3">
            <a:extLst>
              <a:ext uri="{FF2B5EF4-FFF2-40B4-BE49-F238E27FC236}">
                <a16:creationId xmlns:a16="http://schemas.microsoft.com/office/drawing/2014/main" xmlns="" id="{FDACD14B-601C-4EAF-B847-04772797698A}"/>
              </a:ext>
            </a:extLst>
          </p:cNvPr>
          <p:cNvSpPr>
            <a:spLocks noGrp="1"/>
          </p:cNvSpPr>
          <p:nvPr>
            <p:ph type="title"/>
          </p:nvPr>
        </p:nvSpPr>
        <p:spPr>
          <a:xfrm>
            <a:off x="384694" y="294468"/>
            <a:ext cx="11338560" cy="768263"/>
          </a:xfrm>
          <a:noFill/>
        </p:spPr>
        <p:txBody>
          <a:bodyPr/>
          <a:lstStyle/>
          <a:p>
            <a:r>
              <a:rPr lang="en-GB" dirty="0"/>
              <a:t>Key observations</a:t>
            </a:r>
          </a:p>
        </p:txBody>
      </p:sp>
    </p:spTree>
    <p:extLst>
      <p:ext uri="{BB962C8B-B14F-4D97-AF65-F5344CB8AC3E}">
        <p14:creationId xmlns:p14="http://schemas.microsoft.com/office/powerpoint/2010/main" val="709321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4D39408E-2509-4BE2-A839-7CDFBF2D40A8}"/>
              </a:ext>
            </a:extLst>
          </p:cNvPr>
          <p:cNvGraphicFramePr>
            <a:graphicFrameLocks noChangeAspect="1"/>
          </p:cNvGraphicFramePr>
          <p:nvPr>
            <p:custDataLst>
              <p:tags r:id="rId2"/>
            </p:custDataLst>
            <p:extLst>
              <p:ext uri="{D42A27DB-BD31-4B8C-83A1-F6EECF244321}">
                <p14:modId xmlns:p14="http://schemas.microsoft.com/office/powerpoint/2010/main" val="9615596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6261" name="think-cell Slide" r:id="rId4" imgW="216" imgH="216" progId="TCLayout.ActiveDocument.1">
                  <p:embed/>
                </p:oleObj>
              </mc:Choice>
              <mc:Fallback>
                <p:oleObj name="think-cell Slide" r:id="rId4" imgW="216" imgH="21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ontent Placeholder 1">
            <a:extLst>
              <a:ext uri="{FF2B5EF4-FFF2-40B4-BE49-F238E27FC236}">
                <a16:creationId xmlns:a16="http://schemas.microsoft.com/office/drawing/2014/main" xmlns="" id="{588BC64B-C7BA-46CD-B2C2-B0AD82F93C59}"/>
              </a:ext>
            </a:extLst>
          </p:cNvPr>
          <p:cNvSpPr>
            <a:spLocks noGrp="1"/>
          </p:cNvSpPr>
          <p:nvPr>
            <p:ph idx="1"/>
          </p:nvPr>
        </p:nvSpPr>
        <p:spPr/>
        <p:txBody>
          <a:bodyPr/>
          <a:lstStyle/>
          <a:p>
            <a:endParaRPr lang="en-GB"/>
          </a:p>
        </p:txBody>
      </p:sp>
      <p:sp>
        <p:nvSpPr>
          <p:cNvPr id="3" name="Footer Placeholder 2">
            <a:extLst>
              <a:ext uri="{FF2B5EF4-FFF2-40B4-BE49-F238E27FC236}">
                <a16:creationId xmlns:a16="http://schemas.microsoft.com/office/drawing/2014/main" xmlns="" id="{9C363FA5-F0A8-4FA3-AADC-A7D19BF69615}"/>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xmlns="" id="{5CDAFA99-B569-4095-BFF6-F38FEF5655C2}"/>
              </a:ext>
            </a:extLst>
          </p:cNvPr>
          <p:cNvSpPr>
            <a:spLocks noGrp="1"/>
          </p:cNvSpPr>
          <p:nvPr>
            <p:ph type="title"/>
          </p:nvPr>
        </p:nvSpPr>
        <p:spPr/>
        <p:txBody>
          <a:bodyPr/>
          <a:lstStyle/>
          <a:p>
            <a:r>
              <a:rPr lang="en-GB" dirty="0"/>
              <a:t>Orphans</a:t>
            </a:r>
          </a:p>
        </p:txBody>
      </p:sp>
    </p:spTree>
    <p:extLst>
      <p:ext uri="{BB962C8B-B14F-4D97-AF65-F5344CB8AC3E}">
        <p14:creationId xmlns:p14="http://schemas.microsoft.com/office/powerpoint/2010/main" val="1706565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507"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endParaRPr lang="en-GB" sz="1800" dirty="0"/>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a:t>
            </a:r>
          </a:p>
        </p:txBody>
      </p:sp>
      <p:graphicFrame>
        <p:nvGraphicFramePr>
          <p:cNvPr id="7" name="Chart 1">
            <a:extLst>
              <a:ext uri="{FF2B5EF4-FFF2-40B4-BE49-F238E27FC236}">
                <a16:creationId xmlns:a16="http://schemas.microsoft.com/office/drawing/2014/main" xmlns="" id="{F6FE9631-EA8D-4DBE-9BFD-52D5C42ED843}"/>
              </a:ext>
            </a:extLst>
          </p:cNvPr>
          <p:cNvGraphicFramePr>
            <a:graphicFrameLocks/>
          </p:cNvGraphicFramePr>
          <p:nvPr>
            <p:extLst>
              <p:ext uri="{D42A27DB-BD31-4B8C-83A1-F6EECF244321}">
                <p14:modId xmlns:p14="http://schemas.microsoft.com/office/powerpoint/2010/main" val="1089755896"/>
              </p:ext>
            </p:extLst>
          </p:nvPr>
        </p:nvGraphicFramePr>
        <p:xfrm>
          <a:off x="1037492" y="2215197"/>
          <a:ext cx="9539654" cy="3759134"/>
        </p:xfrm>
        <a:graphic>
          <a:graphicData uri="http://schemas.openxmlformats.org/drawingml/2006/chart">
            <c:chart xmlns:c="http://schemas.openxmlformats.org/drawingml/2006/chart" xmlns:r="http://schemas.openxmlformats.org/officeDocument/2006/relationships" r:id="rId7"/>
          </a:graphicData>
        </a:graphic>
      </p:graphicFrame>
      <p:sp>
        <p:nvSpPr>
          <p:cNvPr id="5" name="TextBox 4">
            <a:extLst>
              <a:ext uri="{FF2B5EF4-FFF2-40B4-BE49-F238E27FC236}">
                <a16:creationId xmlns:a16="http://schemas.microsoft.com/office/drawing/2014/main" xmlns="" id="{89AF2302-6833-44AF-A6A6-6A62AA985C99}"/>
              </a:ext>
            </a:extLst>
          </p:cNvPr>
          <p:cNvSpPr txBox="1"/>
          <p:nvPr/>
        </p:nvSpPr>
        <p:spPr>
          <a:xfrm>
            <a:off x="185947" y="6301922"/>
            <a:ext cx="8285583" cy="261610"/>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p:txBody>
      </p:sp>
      <p:sp>
        <p:nvSpPr>
          <p:cNvPr id="11" name="TextBox 10">
            <a:extLst>
              <a:ext uri="{FF2B5EF4-FFF2-40B4-BE49-F238E27FC236}">
                <a16:creationId xmlns:a16="http://schemas.microsoft.com/office/drawing/2014/main" xmlns="" id="{7D6580DE-1FE4-4008-8720-C0AE4F0FBBAF}"/>
              </a:ext>
            </a:extLst>
          </p:cNvPr>
          <p:cNvSpPr txBox="1"/>
          <p:nvPr/>
        </p:nvSpPr>
        <p:spPr>
          <a:xfrm>
            <a:off x="11172825" y="70839"/>
            <a:ext cx="944530" cy="307777"/>
          </a:xfrm>
          <a:prstGeom prst="rect">
            <a:avLst/>
          </a:prstGeom>
          <a:solidFill>
            <a:schemeClr val="accent1"/>
          </a:solidFill>
        </p:spPr>
        <p:txBody>
          <a:bodyPr wrap="square" rtlCol="0">
            <a:spAutoFit/>
          </a:bodyPr>
          <a:lstStyle/>
          <a:p>
            <a:pPr algn="ctr"/>
            <a:r>
              <a:rPr lang="en-GB" sz="1400" b="1" dirty="0">
                <a:solidFill>
                  <a:schemeClr val="bg1"/>
                </a:solidFill>
              </a:rPr>
              <a:t>Orphans</a:t>
            </a:r>
          </a:p>
        </p:txBody>
      </p:sp>
    </p:spTree>
    <p:extLst>
      <p:ext uri="{BB962C8B-B14F-4D97-AF65-F5344CB8AC3E}">
        <p14:creationId xmlns:p14="http://schemas.microsoft.com/office/powerpoint/2010/main" val="349898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532"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 </a:t>
            </a:r>
          </a:p>
        </p:txBody>
      </p:sp>
      <p:graphicFrame>
        <p:nvGraphicFramePr>
          <p:cNvPr id="5" name="Chart 1">
            <a:extLst>
              <a:ext uri="{FF2B5EF4-FFF2-40B4-BE49-F238E27FC236}">
                <a16:creationId xmlns:a16="http://schemas.microsoft.com/office/drawing/2014/main" xmlns="" id="{6D7A9E7A-99B5-469D-80C4-B3CA7C32221F}"/>
              </a:ext>
            </a:extLst>
          </p:cNvPr>
          <p:cNvGraphicFramePr>
            <a:graphicFrameLocks/>
          </p:cNvGraphicFramePr>
          <p:nvPr>
            <p:extLst>
              <p:ext uri="{D42A27DB-BD31-4B8C-83A1-F6EECF244321}">
                <p14:modId xmlns:p14="http://schemas.microsoft.com/office/powerpoint/2010/main" val="2728135151"/>
              </p:ext>
            </p:extLst>
          </p:nvPr>
        </p:nvGraphicFramePr>
        <p:xfrm>
          <a:off x="748690" y="2164397"/>
          <a:ext cx="10061575" cy="3682487"/>
        </p:xfrm>
        <a:graphic>
          <a:graphicData uri="http://schemas.openxmlformats.org/drawingml/2006/chart">
            <c:chart xmlns:c="http://schemas.openxmlformats.org/drawingml/2006/chart" xmlns:r="http://schemas.openxmlformats.org/officeDocument/2006/relationships" r:id="rId7"/>
          </a:graphicData>
        </a:graphic>
      </p:graphicFrame>
      <p:sp>
        <p:nvSpPr>
          <p:cNvPr id="12" name="TextBox 11">
            <a:extLst>
              <a:ext uri="{FF2B5EF4-FFF2-40B4-BE49-F238E27FC236}">
                <a16:creationId xmlns:a16="http://schemas.microsoft.com/office/drawing/2014/main" xmlns="" id="{FE909932-41D5-4514-9DA0-A42CC38B42F2}"/>
              </a:ext>
            </a:extLst>
          </p:cNvPr>
          <p:cNvSpPr txBox="1"/>
          <p:nvPr/>
        </p:nvSpPr>
        <p:spPr>
          <a:xfrm>
            <a:off x="126409" y="6380367"/>
            <a:ext cx="8285583" cy="261610"/>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p:txBody>
      </p:sp>
      <p:sp>
        <p:nvSpPr>
          <p:cNvPr id="11" name="Rectangle 10">
            <a:extLst>
              <a:ext uri="{FF2B5EF4-FFF2-40B4-BE49-F238E27FC236}">
                <a16:creationId xmlns:a16="http://schemas.microsoft.com/office/drawing/2014/main" xmlns="" id="{F1AB0D36-807E-410D-B6D5-F417910CF17A}"/>
              </a:ext>
            </a:extLst>
          </p:cNvPr>
          <p:cNvSpPr/>
          <p:nvPr/>
        </p:nvSpPr>
        <p:spPr>
          <a:xfrm rot="2759571">
            <a:off x="4860321" y="4961891"/>
            <a:ext cx="176026" cy="46119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4" name="Rectangle 13">
            <a:extLst>
              <a:ext uri="{FF2B5EF4-FFF2-40B4-BE49-F238E27FC236}">
                <a16:creationId xmlns:a16="http://schemas.microsoft.com/office/drawing/2014/main" xmlns="" id="{F1AB0D36-807E-410D-B6D5-F417910CF17A}"/>
              </a:ext>
            </a:extLst>
          </p:cNvPr>
          <p:cNvSpPr/>
          <p:nvPr/>
        </p:nvSpPr>
        <p:spPr>
          <a:xfrm rot="2759571">
            <a:off x="5204063" y="4952561"/>
            <a:ext cx="176026" cy="46119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5" name="Rectangle 14">
            <a:extLst>
              <a:ext uri="{FF2B5EF4-FFF2-40B4-BE49-F238E27FC236}">
                <a16:creationId xmlns:a16="http://schemas.microsoft.com/office/drawing/2014/main" xmlns="" id="{20B2DA1A-15F9-40FE-9B75-402B7642DF56}"/>
              </a:ext>
            </a:extLst>
          </p:cNvPr>
          <p:cNvSpPr/>
          <p:nvPr/>
        </p:nvSpPr>
        <p:spPr>
          <a:xfrm rot="2759571">
            <a:off x="4162678" y="4960787"/>
            <a:ext cx="213046" cy="46119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6" name="Rectangle 15">
            <a:extLst>
              <a:ext uri="{FF2B5EF4-FFF2-40B4-BE49-F238E27FC236}">
                <a16:creationId xmlns:a16="http://schemas.microsoft.com/office/drawing/2014/main" xmlns="" id="{A5B04F3C-8B4C-4AE2-9810-708FC5DC5B5E}"/>
              </a:ext>
            </a:extLst>
          </p:cNvPr>
          <p:cNvSpPr/>
          <p:nvPr/>
        </p:nvSpPr>
        <p:spPr>
          <a:xfrm rot="2759571">
            <a:off x="5833270" y="4947965"/>
            <a:ext cx="197117" cy="50767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7" name="Rectangle 16">
            <a:extLst>
              <a:ext uri="{FF2B5EF4-FFF2-40B4-BE49-F238E27FC236}">
                <a16:creationId xmlns:a16="http://schemas.microsoft.com/office/drawing/2014/main" xmlns="" id="{7F3F0AA6-3A35-4C9E-93E3-90EE104C0906}"/>
              </a:ext>
            </a:extLst>
          </p:cNvPr>
          <p:cNvSpPr/>
          <p:nvPr/>
        </p:nvSpPr>
        <p:spPr>
          <a:xfrm rot="2759571">
            <a:off x="6226680" y="4964773"/>
            <a:ext cx="198684" cy="409707"/>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8" name="Rectangle 17">
            <a:extLst>
              <a:ext uri="{FF2B5EF4-FFF2-40B4-BE49-F238E27FC236}">
                <a16:creationId xmlns:a16="http://schemas.microsoft.com/office/drawing/2014/main" xmlns="" id="{67E9AFCB-FBD4-4B35-9B21-9634848C5E55}"/>
              </a:ext>
            </a:extLst>
          </p:cNvPr>
          <p:cNvSpPr/>
          <p:nvPr/>
        </p:nvSpPr>
        <p:spPr>
          <a:xfrm rot="2759571">
            <a:off x="7195382" y="4952333"/>
            <a:ext cx="170397" cy="53534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6" name="Rectangle 5">
            <a:extLst>
              <a:ext uri="{FF2B5EF4-FFF2-40B4-BE49-F238E27FC236}">
                <a16:creationId xmlns:a16="http://schemas.microsoft.com/office/drawing/2014/main" xmlns="" id="{DE94ACA6-5609-45B4-9AF1-1D18824DDC95}"/>
              </a:ext>
            </a:extLst>
          </p:cNvPr>
          <p:cNvSpPr/>
          <p:nvPr/>
        </p:nvSpPr>
        <p:spPr>
          <a:xfrm>
            <a:off x="6354014" y="5805058"/>
            <a:ext cx="5763341" cy="492443"/>
          </a:xfrm>
          <a:prstGeom prst="rect">
            <a:avLst/>
          </a:prstGeom>
        </p:spPr>
        <p:txBody>
          <a:bodyPr wrap="square">
            <a:spAutoFit/>
          </a:bodyPr>
          <a:lstStyle/>
          <a:p>
            <a:r>
              <a:rPr lang="en-US" sz="1050" dirty="0"/>
              <a:t>Rate of availability for Orphans is at least 10% lower than all products approved 2015-2017</a:t>
            </a:r>
          </a:p>
          <a:p>
            <a:endParaRPr lang="en-US" sz="500" dirty="0"/>
          </a:p>
          <a:p>
            <a:r>
              <a:rPr lang="en-US" sz="1050" dirty="0"/>
              <a:t>Rate of availability for Orphans is at least 10% higher than all products approved 2015-2017</a:t>
            </a:r>
          </a:p>
        </p:txBody>
      </p:sp>
      <p:sp>
        <p:nvSpPr>
          <p:cNvPr id="20" name="Rectangle 19">
            <a:extLst>
              <a:ext uri="{FF2B5EF4-FFF2-40B4-BE49-F238E27FC236}">
                <a16:creationId xmlns:a16="http://schemas.microsoft.com/office/drawing/2014/main" xmlns="" id="{F49388A9-39C8-42D4-BBD2-BF82CEB94A19}"/>
              </a:ext>
            </a:extLst>
          </p:cNvPr>
          <p:cNvSpPr/>
          <p:nvPr/>
        </p:nvSpPr>
        <p:spPr>
          <a:xfrm rot="5400000">
            <a:off x="6277179" y="5862821"/>
            <a:ext cx="111096" cy="14377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21" name="Rectangle 20">
            <a:extLst>
              <a:ext uri="{FF2B5EF4-FFF2-40B4-BE49-F238E27FC236}">
                <a16:creationId xmlns:a16="http://schemas.microsoft.com/office/drawing/2014/main" xmlns="" id="{A80BB2E0-4FFB-45BF-8300-AD3D8E514FC9}"/>
              </a:ext>
            </a:extLst>
          </p:cNvPr>
          <p:cNvSpPr/>
          <p:nvPr/>
        </p:nvSpPr>
        <p:spPr>
          <a:xfrm rot="5400000">
            <a:off x="6277179" y="6080664"/>
            <a:ext cx="111096" cy="143773"/>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19" name="TextBox 18">
            <a:extLst>
              <a:ext uri="{FF2B5EF4-FFF2-40B4-BE49-F238E27FC236}">
                <a16:creationId xmlns:a16="http://schemas.microsoft.com/office/drawing/2014/main" xmlns="" id="{CCEC54AE-983A-4BB6-A22A-1E471F633089}"/>
              </a:ext>
            </a:extLst>
          </p:cNvPr>
          <p:cNvSpPr txBox="1"/>
          <p:nvPr/>
        </p:nvSpPr>
        <p:spPr>
          <a:xfrm>
            <a:off x="11172825" y="70839"/>
            <a:ext cx="944530" cy="307777"/>
          </a:xfrm>
          <a:prstGeom prst="rect">
            <a:avLst/>
          </a:prstGeom>
          <a:solidFill>
            <a:schemeClr val="accent1"/>
          </a:solidFill>
        </p:spPr>
        <p:txBody>
          <a:bodyPr wrap="square" rtlCol="0">
            <a:spAutoFit/>
          </a:bodyPr>
          <a:lstStyle/>
          <a:p>
            <a:pPr algn="ctr"/>
            <a:r>
              <a:rPr lang="en-GB" sz="1400" b="1" dirty="0">
                <a:solidFill>
                  <a:schemeClr val="bg1"/>
                </a:solidFill>
              </a:rPr>
              <a:t>Orphans</a:t>
            </a:r>
          </a:p>
        </p:txBody>
      </p:sp>
    </p:spTree>
    <p:extLst>
      <p:ext uri="{BB962C8B-B14F-4D97-AF65-F5344CB8AC3E}">
        <p14:creationId xmlns:p14="http://schemas.microsoft.com/office/powerpoint/2010/main" val="8024036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9744" name="think-cell Slide" r:id="rId6" imgW="216" imgH="216" progId="TCLayout.ActiveDocument.1">
                  <p:embed/>
                </p:oleObj>
              </mc:Choice>
              <mc:Fallback>
                <p:oleObj name="think-cell Slide" r:id="rId6"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(average)</a:t>
            </a:r>
            <a:endParaRPr lang="en-GB" dirty="0"/>
          </a:p>
        </p:txBody>
      </p:sp>
      <p:graphicFrame>
        <p:nvGraphicFramePr>
          <p:cNvPr id="3" name="Chart 1">
            <a:extLst>
              <a:ext uri="{FF2B5EF4-FFF2-40B4-BE49-F238E27FC236}">
                <a16:creationId xmlns:a16="http://schemas.microsoft.com/office/drawing/2014/main" xmlns="" id="{63F721B9-DC43-4463-AF5F-7C03C1F25BA0}"/>
              </a:ext>
            </a:extLst>
          </p:cNvPr>
          <p:cNvGraphicFramePr>
            <a:graphicFrameLocks/>
          </p:cNvGraphicFramePr>
          <p:nvPr>
            <p:extLst>
              <p:ext uri="{D42A27DB-BD31-4B8C-83A1-F6EECF244321}">
                <p14:modId xmlns:p14="http://schemas.microsoft.com/office/powerpoint/2010/main" val="3002801500"/>
              </p:ext>
            </p:extLst>
          </p:nvPr>
        </p:nvGraphicFramePr>
        <p:xfrm>
          <a:off x="845684" y="2207065"/>
          <a:ext cx="9867121" cy="3383914"/>
        </p:xfrm>
        <a:graphic>
          <a:graphicData uri="http://schemas.openxmlformats.org/drawingml/2006/chart">
            <c:chart xmlns:c="http://schemas.openxmlformats.org/drawingml/2006/chart" xmlns:r="http://schemas.openxmlformats.org/officeDocument/2006/relationships" r:id="rId8"/>
          </a:graphicData>
        </a:graphic>
      </p:graphicFrame>
      <p:sp>
        <p:nvSpPr>
          <p:cNvPr id="15" name="TextBox 14">
            <a:extLst>
              <a:ext uri="{FF2B5EF4-FFF2-40B4-BE49-F238E27FC236}">
                <a16:creationId xmlns:a16="http://schemas.microsoft.com/office/drawing/2014/main" xmlns="" id="{F2353A74-3A1A-4F30-BE2D-553A0F794610}"/>
              </a:ext>
            </a:extLst>
          </p:cNvPr>
          <p:cNvSpPr txBox="1">
            <a:spLocks noChangeArrowheads="1"/>
          </p:cNvSpPr>
          <p:nvPr/>
        </p:nvSpPr>
        <p:spPr bwMode="auto">
          <a:xfrm>
            <a:off x="274572" y="5766166"/>
            <a:ext cx="11147944" cy="946421"/>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r>
              <a:rPr lang="en-GB" sz="1050" dirty="0"/>
              <a:t>     </a:t>
            </a: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a:p>
            <a:pPr marL="171450" indent="-171450">
              <a:buFont typeface="Arial" panose="020B0604020202020204" pitchFamily="34" charset="0"/>
              <a:buChar char="•"/>
              <a:defRPr/>
            </a:pPr>
            <a:r>
              <a:rPr lang="en-US" sz="1050" dirty="0"/>
              <a:t>*Average of 25 European countries in the analysis (excludes Macedonia, Serbia)</a:t>
            </a:r>
          </a:p>
        </p:txBody>
      </p:sp>
      <p:sp>
        <p:nvSpPr>
          <p:cNvPr id="16" name="Rectangle 15">
            <a:extLst>
              <a:ext uri="{FF2B5EF4-FFF2-40B4-BE49-F238E27FC236}">
                <a16:creationId xmlns:a16="http://schemas.microsoft.com/office/drawing/2014/main" xmlns="" id="{746C8F0E-19EA-43B1-9C72-4DA1C1297A4B}"/>
              </a:ext>
            </a:extLst>
          </p:cNvPr>
          <p:cNvSpPr/>
          <p:nvPr/>
        </p:nvSpPr>
        <p:spPr>
          <a:xfrm>
            <a:off x="383116" y="5813791"/>
            <a:ext cx="126986" cy="179388"/>
          </a:xfrm>
          <a:prstGeom prst="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4" name="Rectangle 13">
            <a:extLst>
              <a:ext uri="{FF2B5EF4-FFF2-40B4-BE49-F238E27FC236}">
                <a16:creationId xmlns:a16="http://schemas.microsoft.com/office/drawing/2014/main" xmlns="" id="{935BF376-BE7A-4558-8B78-07E6E99389E6}"/>
              </a:ext>
            </a:extLst>
          </p:cNvPr>
          <p:cNvSpPr/>
          <p:nvPr/>
        </p:nvSpPr>
        <p:spPr>
          <a:xfrm>
            <a:off x="6410830" y="5259840"/>
            <a:ext cx="5781170" cy="492443"/>
          </a:xfrm>
          <a:prstGeom prst="rect">
            <a:avLst/>
          </a:prstGeom>
        </p:spPr>
        <p:txBody>
          <a:bodyPr wrap="square">
            <a:spAutoFit/>
          </a:bodyPr>
          <a:lstStyle/>
          <a:p>
            <a:r>
              <a:rPr lang="en-US" sz="1050" dirty="0"/>
              <a:t>Average delay for Orphans is at least 100 days longer than all products approved 2015-2017</a:t>
            </a:r>
          </a:p>
          <a:p>
            <a:endParaRPr lang="en-US" sz="500" dirty="0"/>
          </a:p>
          <a:p>
            <a:r>
              <a:rPr lang="en-US" sz="1050" dirty="0"/>
              <a:t>Average delay for Orphans is at least 100 days shorter than all products approved 2015-2017</a:t>
            </a:r>
          </a:p>
        </p:txBody>
      </p:sp>
      <p:sp>
        <p:nvSpPr>
          <p:cNvPr id="17" name="Rectangle 16">
            <a:extLst>
              <a:ext uri="{FF2B5EF4-FFF2-40B4-BE49-F238E27FC236}">
                <a16:creationId xmlns:a16="http://schemas.microsoft.com/office/drawing/2014/main" xmlns="" id="{AAF7C75D-4CC8-4F12-8362-B2B421A46973}"/>
              </a:ext>
            </a:extLst>
          </p:cNvPr>
          <p:cNvSpPr/>
          <p:nvPr/>
        </p:nvSpPr>
        <p:spPr>
          <a:xfrm rot="5400000">
            <a:off x="6333995" y="5317603"/>
            <a:ext cx="111096" cy="14377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18" name="Rectangle 17">
            <a:extLst>
              <a:ext uri="{FF2B5EF4-FFF2-40B4-BE49-F238E27FC236}">
                <a16:creationId xmlns:a16="http://schemas.microsoft.com/office/drawing/2014/main" xmlns="" id="{7AFE304B-97A0-4119-8CB7-310FD1B83CAF}"/>
              </a:ext>
            </a:extLst>
          </p:cNvPr>
          <p:cNvSpPr/>
          <p:nvPr/>
        </p:nvSpPr>
        <p:spPr>
          <a:xfrm rot="5400000">
            <a:off x="6333995" y="5535446"/>
            <a:ext cx="111096" cy="143773"/>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19" name="Rectangle 18">
            <a:extLst>
              <a:ext uri="{FF2B5EF4-FFF2-40B4-BE49-F238E27FC236}">
                <a16:creationId xmlns:a16="http://schemas.microsoft.com/office/drawing/2014/main" xmlns="" id="{274CD4C6-B1C2-4879-B5E8-649833AC3A5E}"/>
              </a:ext>
            </a:extLst>
          </p:cNvPr>
          <p:cNvSpPr/>
          <p:nvPr/>
        </p:nvSpPr>
        <p:spPr>
          <a:xfrm rot="2759571">
            <a:off x="3085480" y="4609033"/>
            <a:ext cx="188361" cy="579139"/>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0" name="Rectangle 19">
            <a:extLst>
              <a:ext uri="{FF2B5EF4-FFF2-40B4-BE49-F238E27FC236}">
                <a16:creationId xmlns:a16="http://schemas.microsoft.com/office/drawing/2014/main" xmlns="" id="{DCC452B7-36EE-4427-8377-1C686034E586}"/>
              </a:ext>
            </a:extLst>
          </p:cNvPr>
          <p:cNvSpPr/>
          <p:nvPr/>
        </p:nvSpPr>
        <p:spPr>
          <a:xfrm rot="2759571">
            <a:off x="2085770" y="4604735"/>
            <a:ext cx="188361" cy="579139"/>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1" name="Rectangle 20">
            <a:extLst>
              <a:ext uri="{FF2B5EF4-FFF2-40B4-BE49-F238E27FC236}">
                <a16:creationId xmlns:a16="http://schemas.microsoft.com/office/drawing/2014/main" xmlns="" id="{E6616590-DC51-4B43-A8EA-09732C216E49}"/>
              </a:ext>
            </a:extLst>
          </p:cNvPr>
          <p:cNvSpPr/>
          <p:nvPr/>
        </p:nvSpPr>
        <p:spPr>
          <a:xfrm rot="2759571">
            <a:off x="4750081" y="4637370"/>
            <a:ext cx="200780" cy="390601"/>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2" name="Rectangle 21">
            <a:extLst>
              <a:ext uri="{FF2B5EF4-FFF2-40B4-BE49-F238E27FC236}">
                <a16:creationId xmlns:a16="http://schemas.microsoft.com/office/drawing/2014/main" xmlns="" id="{BCC125D1-F2F0-4F8D-9F48-9EFE8A016ED3}"/>
              </a:ext>
            </a:extLst>
          </p:cNvPr>
          <p:cNvSpPr/>
          <p:nvPr/>
        </p:nvSpPr>
        <p:spPr>
          <a:xfrm rot="2759571">
            <a:off x="2450270" y="4621049"/>
            <a:ext cx="185891" cy="50492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3" name="Rectangle 22">
            <a:extLst>
              <a:ext uri="{FF2B5EF4-FFF2-40B4-BE49-F238E27FC236}">
                <a16:creationId xmlns:a16="http://schemas.microsoft.com/office/drawing/2014/main" xmlns="" id="{89950504-5115-4010-87CD-C7330BA00471}"/>
              </a:ext>
            </a:extLst>
          </p:cNvPr>
          <p:cNvSpPr/>
          <p:nvPr/>
        </p:nvSpPr>
        <p:spPr>
          <a:xfrm rot="2759571">
            <a:off x="4043370" y="4649464"/>
            <a:ext cx="185891" cy="50492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4" name="Rectangle 23">
            <a:extLst>
              <a:ext uri="{FF2B5EF4-FFF2-40B4-BE49-F238E27FC236}">
                <a16:creationId xmlns:a16="http://schemas.microsoft.com/office/drawing/2014/main" xmlns="" id="{2A60C46B-68F9-4FA3-85E0-B344BEF809BC}"/>
              </a:ext>
            </a:extLst>
          </p:cNvPr>
          <p:cNvSpPr/>
          <p:nvPr/>
        </p:nvSpPr>
        <p:spPr>
          <a:xfrm rot="2759571">
            <a:off x="1779442" y="4611108"/>
            <a:ext cx="185891" cy="50492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5" name="Rectangle 24">
            <a:extLst>
              <a:ext uri="{FF2B5EF4-FFF2-40B4-BE49-F238E27FC236}">
                <a16:creationId xmlns:a16="http://schemas.microsoft.com/office/drawing/2014/main" xmlns="" id="{F22EB4A3-94E1-486F-A703-9F7119E462C9}"/>
              </a:ext>
            </a:extLst>
          </p:cNvPr>
          <p:cNvSpPr/>
          <p:nvPr/>
        </p:nvSpPr>
        <p:spPr>
          <a:xfrm rot="2759571">
            <a:off x="2746389" y="4634572"/>
            <a:ext cx="191679" cy="5662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6" name="Rectangle 25">
            <a:extLst>
              <a:ext uri="{FF2B5EF4-FFF2-40B4-BE49-F238E27FC236}">
                <a16:creationId xmlns:a16="http://schemas.microsoft.com/office/drawing/2014/main" xmlns="" id="{2C8DEBB0-A8EA-46E0-B65B-9771F5074FB6}"/>
              </a:ext>
            </a:extLst>
          </p:cNvPr>
          <p:cNvSpPr/>
          <p:nvPr/>
        </p:nvSpPr>
        <p:spPr>
          <a:xfrm rot="2759571">
            <a:off x="4405158" y="4629583"/>
            <a:ext cx="187021" cy="50375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7" name="Rectangle 26">
            <a:extLst>
              <a:ext uri="{FF2B5EF4-FFF2-40B4-BE49-F238E27FC236}">
                <a16:creationId xmlns:a16="http://schemas.microsoft.com/office/drawing/2014/main" xmlns="" id="{1128882A-0497-4544-B044-A9F9E231F50F}"/>
              </a:ext>
            </a:extLst>
          </p:cNvPr>
          <p:cNvSpPr/>
          <p:nvPr/>
        </p:nvSpPr>
        <p:spPr>
          <a:xfrm rot="2759571">
            <a:off x="5664071" y="4621008"/>
            <a:ext cx="214020" cy="505124"/>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8" name="TextBox 27">
            <a:extLst>
              <a:ext uri="{FF2B5EF4-FFF2-40B4-BE49-F238E27FC236}">
                <a16:creationId xmlns:a16="http://schemas.microsoft.com/office/drawing/2014/main" xmlns="" id="{0DD1BED3-60FC-4CCF-8AB8-7CE94833C817}"/>
              </a:ext>
            </a:extLst>
          </p:cNvPr>
          <p:cNvSpPr txBox="1"/>
          <p:nvPr/>
        </p:nvSpPr>
        <p:spPr>
          <a:xfrm>
            <a:off x="11172825" y="70839"/>
            <a:ext cx="944530" cy="307777"/>
          </a:xfrm>
          <a:prstGeom prst="rect">
            <a:avLst/>
          </a:prstGeom>
          <a:solidFill>
            <a:schemeClr val="accent1"/>
          </a:solidFill>
        </p:spPr>
        <p:txBody>
          <a:bodyPr wrap="square" rtlCol="0">
            <a:spAutoFit/>
          </a:bodyPr>
          <a:lstStyle/>
          <a:p>
            <a:pPr algn="ctr"/>
            <a:r>
              <a:rPr lang="en-GB" sz="1400" b="1" dirty="0">
                <a:solidFill>
                  <a:schemeClr val="bg1"/>
                </a:solidFill>
              </a:rPr>
              <a:t>Orphans</a:t>
            </a:r>
          </a:p>
        </p:txBody>
      </p:sp>
    </p:spTree>
    <p:extLst>
      <p:ext uri="{BB962C8B-B14F-4D97-AF65-F5344CB8AC3E}">
        <p14:creationId xmlns:p14="http://schemas.microsoft.com/office/powerpoint/2010/main" val="1647819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ext uri="{D42A27DB-BD31-4B8C-83A1-F6EECF244321}">
                <p14:modId xmlns:p14="http://schemas.microsoft.com/office/powerpoint/2010/main" val="33841429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73" name="think-cell Slide" r:id="rId6" imgW="216" imgH="216" progId="TCLayout.ActiveDocument.1">
                  <p:embed/>
                </p:oleObj>
              </mc:Choice>
              <mc:Fallback>
                <p:oleObj name="think-cell Slide" r:id="rId6"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a:noFill/>
        </p:spPr>
        <p:txBody>
          <a:bodyPr/>
          <a:lstStyle/>
          <a:p>
            <a:r>
              <a:rPr lang="en-US" dirty="0"/>
              <a:t>Length of market access delays (median)</a:t>
            </a:r>
            <a:endParaRPr lang="en-GB" dirty="0"/>
          </a:p>
        </p:txBody>
      </p:sp>
      <p:graphicFrame>
        <p:nvGraphicFramePr>
          <p:cNvPr id="17" name="Chart 1">
            <a:extLst>
              <a:ext uri="{FF2B5EF4-FFF2-40B4-BE49-F238E27FC236}">
                <a16:creationId xmlns:a16="http://schemas.microsoft.com/office/drawing/2014/main" xmlns="" id="{6E57B2A6-7820-45EE-9795-EC434720E6DC}"/>
              </a:ext>
            </a:extLst>
          </p:cNvPr>
          <p:cNvGraphicFramePr>
            <a:graphicFrameLocks/>
          </p:cNvGraphicFramePr>
          <p:nvPr>
            <p:extLst>
              <p:ext uri="{D42A27DB-BD31-4B8C-83A1-F6EECF244321}">
                <p14:modId xmlns:p14="http://schemas.microsoft.com/office/powerpoint/2010/main" val="3101194284"/>
              </p:ext>
            </p:extLst>
          </p:nvPr>
        </p:nvGraphicFramePr>
        <p:xfrm>
          <a:off x="845684" y="2316394"/>
          <a:ext cx="9867121" cy="3383914"/>
        </p:xfrm>
        <a:graphic>
          <a:graphicData uri="http://schemas.openxmlformats.org/drawingml/2006/chart">
            <c:chart xmlns:c="http://schemas.openxmlformats.org/drawingml/2006/chart" xmlns:r="http://schemas.openxmlformats.org/officeDocument/2006/relationships" r:id="rId8"/>
          </a:graphicData>
        </a:graphic>
      </p:graphicFrame>
      <p:sp>
        <p:nvSpPr>
          <p:cNvPr id="18" name="TextBox 17">
            <a:extLst>
              <a:ext uri="{FF2B5EF4-FFF2-40B4-BE49-F238E27FC236}">
                <a16:creationId xmlns:a16="http://schemas.microsoft.com/office/drawing/2014/main" xmlns="" id="{3C12100F-7EB9-4927-89EA-824E12B81EB8}"/>
              </a:ext>
            </a:extLst>
          </p:cNvPr>
          <p:cNvSpPr txBox="1">
            <a:spLocks noChangeArrowheads="1"/>
          </p:cNvSpPr>
          <p:nvPr/>
        </p:nvSpPr>
        <p:spPr bwMode="auto">
          <a:xfrm>
            <a:off x="367198" y="5590040"/>
            <a:ext cx="11147944" cy="1108004"/>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r>
              <a:rPr lang="en-GB" sz="1050" dirty="0"/>
              <a:t>     </a:t>
            </a: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a:defRPr/>
            </a:pPr>
            <a:endParaRPr lang="en-US" sz="1050" dirty="0"/>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a:p>
            <a:pPr marL="171450" indent="-171450">
              <a:buFont typeface="Arial" panose="020B0604020202020204" pitchFamily="34" charset="0"/>
              <a:buChar char="•"/>
              <a:defRPr/>
            </a:pPr>
            <a:r>
              <a:rPr lang="en-US" sz="1050" dirty="0"/>
              <a:t>*Average of 25 European countries in the analysis (excludes Macedonia, Serbia)</a:t>
            </a:r>
          </a:p>
        </p:txBody>
      </p:sp>
      <p:sp>
        <p:nvSpPr>
          <p:cNvPr id="19" name="Rectangle 18">
            <a:extLst>
              <a:ext uri="{FF2B5EF4-FFF2-40B4-BE49-F238E27FC236}">
                <a16:creationId xmlns:a16="http://schemas.microsoft.com/office/drawing/2014/main" xmlns="" id="{2709AB1C-F99C-4D8D-B9EE-B20793726CAE}"/>
              </a:ext>
            </a:extLst>
          </p:cNvPr>
          <p:cNvSpPr/>
          <p:nvPr/>
        </p:nvSpPr>
        <p:spPr>
          <a:xfrm>
            <a:off x="496904" y="5614149"/>
            <a:ext cx="126986" cy="179388"/>
          </a:xfrm>
          <a:prstGeom prst="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2" name="TextBox 11">
            <a:extLst>
              <a:ext uri="{FF2B5EF4-FFF2-40B4-BE49-F238E27FC236}">
                <a16:creationId xmlns:a16="http://schemas.microsoft.com/office/drawing/2014/main" xmlns="" id="{3EFF7D0B-75FE-4252-80D7-23F3E6C4055C}"/>
              </a:ext>
            </a:extLst>
          </p:cNvPr>
          <p:cNvSpPr txBox="1"/>
          <p:nvPr/>
        </p:nvSpPr>
        <p:spPr>
          <a:xfrm>
            <a:off x="11172825" y="70839"/>
            <a:ext cx="944530" cy="307777"/>
          </a:xfrm>
          <a:prstGeom prst="rect">
            <a:avLst/>
          </a:prstGeom>
          <a:solidFill>
            <a:schemeClr val="accent1"/>
          </a:solidFill>
        </p:spPr>
        <p:txBody>
          <a:bodyPr wrap="square" rtlCol="0">
            <a:spAutoFit/>
          </a:bodyPr>
          <a:lstStyle/>
          <a:p>
            <a:pPr algn="ctr"/>
            <a:r>
              <a:rPr lang="en-GB" sz="1400" b="1" dirty="0">
                <a:solidFill>
                  <a:schemeClr val="bg1"/>
                </a:solidFill>
              </a:rPr>
              <a:t>Orphans</a:t>
            </a:r>
          </a:p>
        </p:txBody>
      </p:sp>
    </p:spTree>
    <p:extLst>
      <p:ext uri="{BB962C8B-B14F-4D97-AF65-F5344CB8AC3E}">
        <p14:creationId xmlns:p14="http://schemas.microsoft.com/office/powerpoint/2010/main" val="2270080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1652E4A0-83BE-4E6E-B6E7-72A7A359DD59}"/>
              </a:ext>
            </a:extLst>
          </p:cNvPr>
          <p:cNvGraphicFramePr>
            <a:graphicFrameLocks noChangeAspect="1"/>
          </p:cNvGraphicFramePr>
          <p:nvPr>
            <p:custDataLst>
              <p:tags r:id="rId2"/>
            </p:custDataLst>
            <p:extLst>
              <p:ext uri="{D42A27DB-BD31-4B8C-83A1-F6EECF244321}">
                <p14:modId xmlns:p14="http://schemas.microsoft.com/office/powerpoint/2010/main" val="35940185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7285" name="think-cell Slide" r:id="rId4" imgW="216" imgH="216" progId="TCLayout.ActiveDocument.1">
                  <p:embed/>
                </p:oleObj>
              </mc:Choice>
              <mc:Fallback>
                <p:oleObj name="think-cell Slide" r:id="rId4" imgW="216" imgH="21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ontent Placeholder 1">
            <a:extLst>
              <a:ext uri="{FF2B5EF4-FFF2-40B4-BE49-F238E27FC236}">
                <a16:creationId xmlns:a16="http://schemas.microsoft.com/office/drawing/2014/main" xmlns="" id="{5FC62DE8-1AD0-4CEA-A870-DB6785E5602C}"/>
              </a:ext>
            </a:extLst>
          </p:cNvPr>
          <p:cNvSpPr>
            <a:spLocks noGrp="1"/>
          </p:cNvSpPr>
          <p:nvPr>
            <p:ph idx="1"/>
          </p:nvPr>
        </p:nvSpPr>
        <p:spPr/>
        <p:txBody>
          <a:bodyPr/>
          <a:lstStyle/>
          <a:p>
            <a:endParaRPr lang="en-GB"/>
          </a:p>
        </p:txBody>
      </p:sp>
      <p:sp>
        <p:nvSpPr>
          <p:cNvPr id="3" name="Footer Placeholder 2">
            <a:extLst>
              <a:ext uri="{FF2B5EF4-FFF2-40B4-BE49-F238E27FC236}">
                <a16:creationId xmlns:a16="http://schemas.microsoft.com/office/drawing/2014/main" xmlns="" id="{BC71037F-450B-4B13-80EF-077749E32FA9}"/>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xmlns="" id="{64AA74E8-59B7-4C2B-AC31-DE05493A512A}"/>
              </a:ext>
            </a:extLst>
          </p:cNvPr>
          <p:cNvSpPr>
            <a:spLocks noGrp="1"/>
          </p:cNvSpPr>
          <p:nvPr>
            <p:ph type="title"/>
          </p:nvPr>
        </p:nvSpPr>
        <p:spPr/>
        <p:txBody>
          <a:bodyPr/>
          <a:lstStyle/>
          <a:p>
            <a:r>
              <a:rPr lang="en-GB" dirty="0"/>
              <a:t>Oncology</a:t>
            </a:r>
          </a:p>
        </p:txBody>
      </p:sp>
    </p:spTree>
    <p:extLst>
      <p:ext uri="{BB962C8B-B14F-4D97-AF65-F5344CB8AC3E}">
        <p14:creationId xmlns:p14="http://schemas.microsoft.com/office/powerpoint/2010/main" val="1056207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394"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endParaRPr lang="en-GB" sz="1800" dirty="0"/>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a:t>
            </a:r>
          </a:p>
        </p:txBody>
      </p:sp>
      <p:graphicFrame>
        <p:nvGraphicFramePr>
          <p:cNvPr id="7" name="Chart 1">
            <a:extLst>
              <a:ext uri="{FF2B5EF4-FFF2-40B4-BE49-F238E27FC236}">
                <a16:creationId xmlns:a16="http://schemas.microsoft.com/office/drawing/2014/main" xmlns="" id="{F6FE9631-EA8D-4DBE-9BFD-52D5C42ED843}"/>
              </a:ext>
            </a:extLst>
          </p:cNvPr>
          <p:cNvGraphicFramePr>
            <a:graphicFrameLocks/>
          </p:cNvGraphicFramePr>
          <p:nvPr>
            <p:extLst>
              <p:ext uri="{D42A27DB-BD31-4B8C-83A1-F6EECF244321}">
                <p14:modId xmlns:p14="http://schemas.microsoft.com/office/powerpoint/2010/main" val="2044431162"/>
              </p:ext>
            </p:extLst>
          </p:nvPr>
        </p:nvGraphicFramePr>
        <p:xfrm>
          <a:off x="1037492" y="2215197"/>
          <a:ext cx="9539654" cy="3759134"/>
        </p:xfrm>
        <a:graphic>
          <a:graphicData uri="http://schemas.openxmlformats.org/drawingml/2006/chart">
            <c:chart xmlns:c="http://schemas.openxmlformats.org/drawingml/2006/chart" xmlns:r="http://schemas.openxmlformats.org/officeDocument/2006/relationships" r:id="rId7"/>
          </a:graphicData>
        </a:graphic>
      </p:graphicFrame>
      <p:sp>
        <p:nvSpPr>
          <p:cNvPr id="5" name="TextBox 4">
            <a:extLst>
              <a:ext uri="{FF2B5EF4-FFF2-40B4-BE49-F238E27FC236}">
                <a16:creationId xmlns:a16="http://schemas.microsoft.com/office/drawing/2014/main" xmlns="" id="{89AF2302-6833-44AF-A6A6-6A62AA985C99}"/>
              </a:ext>
            </a:extLst>
          </p:cNvPr>
          <p:cNvSpPr txBox="1"/>
          <p:nvPr/>
        </p:nvSpPr>
        <p:spPr>
          <a:xfrm>
            <a:off x="279253" y="6432727"/>
            <a:ext cx="8285583" cy="261610"/>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p:txBody>
      </p:sp>
      <p:sp>
        <p:nvSpPr>
          <p:cNvPr id="12" name="TextBox 11">
            <a:extLst>
              <a:ext uri="{FF2B5EF4-FFF2-40B4-BE49-F238E27FC236}">
                <a16:creationId xmlns:a16="http://schemas.microsoft.com/office/drawing/2014/main" xmlns="" id="{EC9B4D70-2045-431C-8EF4-907813459658}"/>
              </a:ext>
            </a:extLst>
          </p:cNvPr>
          <p:cNvSpPr txBox="1"/>
          <p:nvPr/>
        </p:nvSpPr>
        <p:spPr>
          <a:xfrm>
            <a:off x="11077575" y="70839"/>
            <a:ext cx="1039781" cy="307777"/>
          </a:xfrm>
          <a:prstGeom prst="rect">
            <a:avLst/>
          </a:prstGeom>
          <a:solidFill>
            <a:schemeClr val="accent3"/>
          </a:solidFill>
        </p:spPr>
        <p:txBody>
          <a:bodyPr wrap="square" rtlCol="0">
            <a:spAutoFit/>
          </a:bodyPr>
          <a:lstStyle/>
          <a:p>
            <a:r>
              <a:rPr lang="en-GB" sz="1400" b="1" dirty="0">
                <a:solidFill>
                  <a:schemeClr val="bg1"/>
                </a:solidFill>
              </a:rPr>
              <a:t>Oncology</a:t>
            </a:r>
          </a:p>
        </p:txBody>
      </p:sp>
    </p:spTree>
    <p:extLst>
      <p:ext uri="{BB962C8B-B14F-4D97-AF65-F5344CB8AC3E}">
        <p14:creationId xmlns:p14="http://schemas.microsoft.com/office/powerpoint/2010/main" val="1248122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417" name="think-cell Slide" r:id="rId6" imgW="216" imgH="216" progId="TCLayout.ActiveDocument.1">
                  <p:embed/>
                </p:oleObj>
              </mc:Choice>
              <mc:Fallback>
                <p:oleObj name="think-cell Slide" r:id="rId6"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 </a:t>
            </a:r>
          </a:p>
        </p:txBody>
      </p:sp>
      <p:graphicFrame>
        <p:nvGraphicFramePr>
          <p:cNvPr id="5" name="Chart 1">
            <a:extLst>
              <a:ext uri="{FF2B5EF4-FFF2-40B4-BE49-F238E27FC236}">
                <a16:creationId xmlns:a16="http://schemas.microsoft.com/office/drawing/2014/main" xmlns="" id="{6D7A9E7A-99B5-469D-80C4-B3CA7C32221F}"/>
              </a:ext>
            </a:extLst>
          </p:cNvPr>
          <p:cNvGraphicFramePr>
            <a:graphicFrameLocks/>
          </p:cNvGraphicFramePr>
          <p:nvPr>
            <p:extLst>
              <p:ext uri="{D42A27DB-BD31-4B8C-83A1-F6EECF244321}">
                <p14:modId xmlns:p14="http://schemas.microsoft.com/office/powerpoint/2010/main" val="3527746816"/>
              </p:ext>
            </p:extLst>
          </p:nvPr>
        </p:nvGraphicFramePr>
        <p:xfrm>
          <a:off x="748690" y="2164397"/>
          <a:ext cx="10061575" cy="3682487"/>
        </p:xfrm>
        <a:graphic>
          <a:graphicData uri="http://schemas.openxmlformats.org/drawingml/2006/chart">
            <c:chart xmlns:c="http://schemas.openxmlformats.org/drawingml/2006/chart" xmlns:r="http://schemas.openxmlformats.org/officeDocument/2006/relationships" r:id="rId8"/>
          </a:graphicData>
        </a:graphic>
      </p:graphicFrame>
      <p:sp>
        <p:nvSpPr>
          <p:cNvPr id="12" name="TextBox 11">
            <a:extLst>
              <a:ext uri="{FF2B5EF4-FFF2-40B4-BE49-F238E27FC236}">
                <a16:creationId xmlns:a16="http://schemas.microsoft.com/office/drawing/2014/main" xmlns="" id="{FE909932-41D5-4514-9DA0-A42CC38B42F2}"/>
              </a:ext>
            </a:extLst>
          </p:cNvPr>
          <p:cNvSpPr txBox="1"/>
          <p:nvPr/>
        </p:nvSpPr>
        <p:spPr>
          <a:xfrm>
            <a:off x="148624" y="6373836"/>
            <a:ext cx="8285583" cy="261610"/>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p:txBody>
      </p:sp>
      <p:sp>
        <p:nvSpPr>
          <p:cNvPr id="14" name="Rectangle 13">
            <a:extLst>
              <a:ext uri="{FF2B5EF4-FFF2-40B4-BE49-F238E27FC236}">
                <a16:creationId xmlns:a16="http://schemas.microsoft.com/office/drawing/2014/main" xmlns="" id="{102FFAC9-FC0A-4285-BFBF-764819B6F7CC}"/>
              </a:ext>
            </a:extLst>
          </p:cNvPr>
          <p:cNvSpPr/>
          <p:nvPr/>
        </p:nvSpPr>
        <p:spPr>
          <a:xfrm>
            <a:off x="6354014" y="5805058"/>
            <a:ext cx="5837986" cy="492443"/>
          </a:xfrm>
          <a:prstGeom prst="rect">
            <a:avLst/>
          </a:prstGeom>
        </p:spPr>
        <p:txBody>
          <a:bodyPr wrap="square">
            <a:spAutoFit/>
          </a:bodyPr>
          <a:lstStyle/>
          <a:p>
            <a:r>
              <a:rPr lang="en-US" sz="1050" dirty="0"/>
              <a:t>Rate of availability for </a:t>
            </a:r>
            <a:r>
              <a:rPr lang="en-US" sz="1050" dirty="0" err="1"/>
              <a:t>Oncologics</a:t>
            </a:r>
            <a:r>
              <a:rPr lang="en-US" sz="1050" dirty="0"/>
              <a:t> is at least 10% lower than all products approved 2015-2017</a:t>
            </a:r>
          </a:p>
          <a:p>
            <a:endParaRPr lang="en-US" sz="500" dirty="0"/>
          </a:p>
          <a:p>
            <a:r>
              <a:rPr lang="en-US" sz="1050" dirty="0"/>
              <a:t>Rate of availability for </a:t>
            </a:r>
            <a:r>
              <a:rPr lang="en-US" sz="1050" dirty="0" err="1"/>
              <a:t>Oncologics</a:t>
            </a:r>
            <a:r>
              <a:rPr lang="en-US" sz="1050" dirty="0"/>
              <a:t> is at least 10% higher than all products approved 2015-2017</a:t>
            </a:r>
          </a:p>
        </p:txBody>
      </p:sp>
      <p:sp>
        <p:nvSpPr>
          <p:cNvPr id="17" name="Rectangle 16">
            <a:extLst>
              <a:ext uri="{FF2B5EF4-FFF2-40B4-BE49-F238E27FC236}">
                <a16:creationId xmlns:a16="http://schemas.microsoft.com/office/drawing/2014/main" xmlns="" id="{B126DDB7-4CC7-47C5-80BC-F9A5F395E88A}"/>
              </a:ext>
            </a:extLst>
          </p:cNvPr>
          <p:cNvSpPr/>
          <p:nvPr/>
        </p:nvSpPr>
        <p:spPr>
          <a:xfrm rot="5400000">
            <a:off x="6277179" y="5862821"/>
            <a:ext cx="111096" cy="14377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18" name="Rectangle 17">
            <a:extLst>
              <a:ext uri="{FF2B5EF4-FFF2-40B4-BE49-F238E27FC236}">
                <a16:creationId xmlns:a16="http://schemas.microsoft.com/office/drawing/2014/main" xmlns="" id="{2A5547B6-0169-4075-BA43-7DE63833252F}"/>
              </a:ext>
            </a:extLst>
          </p:cNvPr>
          <p:cNvSpPr/>
          <p:nvPr/>
        </p:nvSpPr>
        <p:spPr>
          <a:xfrm rot="5400000">
            <a:off x="6277179" y="6080664"/>
            <a:ext cx="111096" cy="143773"/>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19" name="Rectangle 18">
            <a:extLst>
              <a:ext uri="{FF2B5EF4-FFF2-40B4-BE49-F238E27FC236}">
                <a16:creationId xmlns:a16="http://schemas.microsoft.com/office/drawing/2014/main" xmlns="" id="{78CA0E22-2261-4259-B2CD-04618286E6A1}"/>
              </a:ext>
            </a:extLst>
          </p:cNvPr>
          <p:cNvSpPr/>
          <p:nvPr/>
        </p:nvSpPr>
        <p:spPr>
          <a:xfrm rot="2759571">
            <a:off x="6521105" y="4959993"/>
            <a:ext cx="180642" cy="521795"/>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0" name="Rectangle 19">
            <a:extLst>
              <a:ext uri="{FF2B5EF4-FFF2-40B4-BE49-F238E27FC236}">
                <a16:creationId xmlns:a16="http://schemas.microsoft.com/office/drawing/2014/main" xmlns="" id="{F128D96E-5093-4BAA-86B2-99999F73A583}"/>
              </a:ext>
            </a:extLst>
          </p:cNvPr>
          <p:cNvSpPr/>
          <p:nvPr/>
        </p:nvSpPr>
        <p:spPr>
          <a:xfrm rot="2759571">
            <a:off x="7575056" y="4949399"/>
            <a:ext cx="187290" cy="475246"/>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1" name="Rectangle 20">
            <a:extLst>
              <a:ext uri="{FF2B5EF4-FFF2-40B4-BE49-F238E27FC236}">
                <a16:creationId xmlns:a16="http://schemas.microsoft.com/office/drawing/2014/main" xmlns="" id="{E81091E0-3683-4F9A-9064-35768AEB5B67}"/>
              </a:ext>
            </a:extLst>
          </p:cNvPr>
          <p:cNvSpPr/>
          <p:nvPr/>
        </p:nvSpPr>
        <p:spPr>
          <a:xfrm rot="2759571">
            <a:off x="9891502" y="4956566"/>
            <a:ext cx="174024" cy="528646"/>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2" name="Rectangle 21">
            <a:extLst>
              <a:ext uri="{FF2B5EF4-FFF2-40B4-BE49-F238E27FC236}">
                <a16:creationId xmlns:a16="http://schemas.microsoft.com/office/drawing/2014/main" xmlns="" id="{3E80F4BE-459C-4E60-BA97-21CE3627641A}"/>
              </a:ext>
            </a:extLst>
          </p:cNvPr>
          <p:cNvSpPr/>
          <p:nvPr/>
        </p:nvSpPr>
        <p:spPr>
          <a:xfrm rot="2759571">
            <a:off x="7901750" y="4960162"/>
            <a:ext cx="174758" cy="456622"/>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3" name="Rectangle 22">
            <a:extLst>
              <a:ext uri="{FF2B5EF4-FFF2-40B4-BE49-F238E27FC236}">
                <a16:creationId xmlns:a16="http://schemas.microsoft.com/office/drawing/2014/main" xmlns="" id="{1C80B343-B289-4DD6-93C8-9C203627AD57}"/>
              </a:ext>
            </a:extLst>
          </p:cNvPr>
          <p:cNvSpPr/>
          <p:nvPr/>
        </p:nvSpPr>
        <p:spPr>
          <a:xfrm rot="2759571">
            <a:off x="4829001" y="4956308"/>
            <a:ext cx="169922" cy="532896"/>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4" name="Rectangle 23">
            <a:extLst>
              <a:ext uri="{FF2B5EF4-FFF2-40B4-BE49-F238E27FC236}">
                <a16:creationId xmlns:a16="http://schemas.microsoft.com/office/drawing/2014/main" xmlns="" id="{7FAD9A73-7585-42B8-ABE3-7E80478A5FF3}"/>
              </a:ext>
            </a:extLst>
          </p:cNvPr>
          <p:cNvSpPr/>
          <p:nvPr/>
        </p:nvSpPr>
        <p:spPr>
          <a:xfrm rot="2759571">
            <a:off x="5198731" y="4960161"/>
            <a:ext cx="174758" cy="456622"/>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5" name="Rectangle 24">
            <a:extLst>
              <a:ext uri="{FF2B5EF4-FFF2-40B4-BE49-F238E27FC236}">
                <a16:creationId xmlns:a16="http://schemas.microsoft.com/office/drawing/2014/main" xmlns="" id="{2334E903-68B4-4FFB-AD92-A2D39CC94F91}"/>
              </a:ext>
            </a:extLst>
          </p:cNvPr>
          <p:cNvSpPr/>
          <p:nvPr/>
        </p:nvSpPr>
        <p:spPr>
          <a:xfrm rot="2759571">
            <a:off x="9489835" y="4925834"/>
            <a:ext cx="181226" cy="696766"/>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6" name="Rectangle 25">
            <a:extLst>
              <a:ext uri="{FF2B5EF4-FFF2-40B4-BE49-F238E27FC236}">
                <a16:creationId xmlns:a16="http://schemas.microsoft.com/office/drawing/2014/main" xmlns="" id="{17A48269-072F-45DC-B671-322DDE67BE26}"/>
              </a:ext>
            </a:extLst>
          </p:cNvPr>
          <p:cNvSpPr/>
          <p:nvPr/>
        </p:nvSpPr>
        <p:spPr>
          <a:xfrm rot="2759571">
            <a:off x="5517232" y="4948852"/>
            <a:ext cx="194310" cy="512641"/>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8" name="Rectangle 27">
            <a:extLst>
              <a:ext uri="{FF2B5EF4-FFF2-40B4-BE49-F238E27FC236}">
                <a16:creationId xmlns:a16="http://schemas.microsoft.com/office/drawing/2014/main" xmlns="" id="{46E396AB-0961-442D-BFDF-F8B7D92D692E}"/>
              </a:ext>
            </a:extLst>
          </p:cNvPr>
          <p:cNvSpPr/>
          <p:nvPr/>
        </p:nvSpPr>
        <p:spPr>
          <a:xfrm rot="2759571">
            <a:off x="6184123" y="4957956"/>
            <a:ext cx="192404" cy="512641"/>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30" name="Rectangle 29">
            <a:extLst>
              <a:ext uri="{FF2B5EF4-FFF2-40B4-BE49-F238E27FC236}">
                <a16:creationId xmlns:a16="http://schemas.microsoft.com/office/drawing/2014/main" xmlns="" id="{8FD2279B-22B4-42F7-979A-F9C0C3B83CB4}"/>
              </a:ext>
            </a:extLst>
          </p:cNvPr>
          <p:cNvSpPr/>
          <p:nvPr/>
        </p:nvSpPr>
        <p:spPr>
          <a:xfrm rot="2759571">
            <a:off x="8817890" y="4932090"/>
            <a:ext cx="185117" cy="687732"/>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7" name="TextBox 26">
            <a:extLst>
              <a:ext uri="{FF2B5EF4-FFF2-40B4-BE49-F238E27FC236}">
                <a16:creationId xmlns:a16="http://schemas.microsoft.com/office/drawing/2014/main" xmlns="" id="{D10E6CDB-1569-4433-84BB-49B5931113D8}"/>
              </a:ext>
            </a:extLst>
          </p:cNvPr>
          <p:cNvSpPr txBox="1"/>
          <p:nvPr/>
        </p:nvSpPr>
        <p:spPr>
          <a:xfrm>
            <a:off x="11077575" y="70839"/>
            <a:ext cx="1039781" cy="307777"/>
          </a:xfrm>
          <a:prstGeom prst="rect">
            <a:avLst/>
          </a:prstGeom>
          <a:solidFill>
            <a:schemeClr val="accent3"/>
          </a:solidFill>
        </p:spPr>
        <p:txBody>
          <a:bodyPr wrap="square" rtlCol="0">
            <a:spAutoFit/>
          </a:bodyPr>
          <a:lstStyle/>
          <a:p>
            <a:r>
              <a:rPr lang="en-GB" sz="1400" b="1" dirty="0">
                <a:solidFill>
                  <a:schemeClr val="bg1"/>
                </a:solidFill>
              </a:rPr>
              <a:t>Oncology</a:t>
            </a:r>
          </a:p>
        </p:txBody>
      </p:sp>
    </p:spTree>
    <p:extLst>
      <p:ext uri="{BB962C8B-B14F-4D97-AF65-F5344CB8AC3E}">
        <p14:creationId xmlns:p14="http://schemas.microsoft.com/office/powerpoint/2010/main" val="701778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7906" name="think-cell Slide" r:id="rId6" imgW="216" imgH="216" progId="TCLayout.ActiveDocument.1">
                  <p:embed/>
                </p:oleObj>
              </mc:Choice>
              <mc:Fallback>
                <p:oleObj name="think-cell Slide" r:id="rId6"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(average)</a:t>
            </a:r>
            <a:endParaRPr lang="en-GB" dirty="0"/>
          </a:p>
        </p:txBody>
      </p:sp>
      <p:graphicFrame>
        <p:nvGraphicFramePr>
          <p:cNvPr id="3" name="Chart 1">
            <a:extLst>
              <a:ext uri="{FF2B5EF4-FFF2-40B4-BE49-F238E27FC236}">
                <a16:creationId xmlns:a16="http://schemas.microsoft.com/office/drawing/2014/main" xmlns="" id="{63F721B9-DC43-4463-AF5F-7C03C1F25BA0}"/>
              </a:ext>
            </a:extLst>
          </p:cNvPr>
          <p:cNvGraphicFramePr>
            <a:graphicFrameLocks/>
          </p:cNvGraphicFramePr>
          <p:nvPr>
            <p:extLst>
              <p:ext uri="{D42A27DB-BD31-4B8C-83A1-F6EECF244321}">
                <p14:modId xmlns:p14="http://schemas.microsoft.com/office/powerpoint/2010/main" val="554006620"/>
              </p:ext>
            </p:extLst>
          </p:nvPr>
        </p:nvGraphicFramePr>
        <p:xfrm>
          <a:off x="845684" y="2217004"/>
          <a:ext cx="9867121" cy="3383914"/>
        </p:xfrm>
        <a:graphic>
          <a:graphicData uri="http://schemas.openxmlformats.org/drawingml/2006/chart">
            <c:chart xmlns:c="http://schemas.openxmlformats.org/drawingml/2006/chart" xmlns:r="http://schemas.openxmlformats.org/officeDocument/2006/relationships" r:id="rId8"/>
          </a:graphicData>
        </a:graphic>
      </p:graphicFrame>
      <p:sp>
        <p:nvSpPr>
          <p:cNvPr id="15" name="TextBox 14">
            <a:extLst>
              <a:ext uri="{FF2B5EF4-FFF2-40B4-BE49-F238E27FC236}">
                <a16:creationId xmlns:a16="http://schemas.microsoft.com/office/drawing/2014/main" xmlns="" id="{F2353A74-3A1A-4F30-BE2D-553A0F794610}"/>
              </a:ext>
            </a:extLst>
          </p:cNvPr>
          <p:cNvSpPr txBox="1">
            <a:spLocks noChangeArrowheads="1"/>
          </p:cNvSpPr>
          <p:nvPr/>
        </p:nvSpPr>
        <p:spPr bwMode="auto">
          <a:xfrm>
            <a:off x="276507" y="5808141"/>
            <a:ext cx="11147944" cy="946421"/>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r>
              <a:rPr lang="en-GB" sz="1050" dirty="0"/>
              <a:t>     </a:t>
            </a: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a:p>
            <a:pPr marL="171450" indent="-171450">
              <a:buFont typeface="Arial" panose="020B0604020202020204" pitchFamily="34" charset="0"/>
              <a:buChar char="•"/>
              <a:defRPr/>
            </a:pPr>
            <a:r>
              <a:rPr lang="en-US" sz="1050" dirty="0"/>
              <a:t>*Average of 26 European countries in the analysis (excludes Macedonia)</a:t>
            </a:r>
          </a:p>
        </p:txBody>
      </p:sp>
      <p:sp>
        <p:nvSpPr>
          <p:cNvPr id="16" name="Rectangle 15">
            <a:extLst>
              <a:ext uri="{FF2B5EF4-FFF2-40B4-BE49-F238E27FC236}">
                <a16:creationId xmlns:a16="http://schemas.microsoft.com/office/drawing/2014/main" xmlns="" id="{746C8F0E-19EA-43B1-9C72-4DA1C1297A4B}"/>
              </a:ext>
            </a:extLst>
          </p:cNvPr>
          <p:cNvSpPr/>
          <p:nvPr/>
        </p:nvSpPr>
        <p:spPr>
          <a:xfrm>
            <a:off x="382604" y="5858901"/>
            <a:ext cx="126986" cy="179388"/>
          </a:xfrm>
          <a:prstGeom prst="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3" name="Rectangle 12">
            <a:extLst>
              <a:ext uri="{FF2B5EF4-FFF2-40B4-BE49-F238E27FC236}">
                <a16:creationId xmlns:a16="http://schemas.microsoft.com/office/drawing/2014/main" xmlns="" id="{5060CAE0-6D6B-45D4-B95C-99CBD8DBEC23}"/>
              </a:ext>
            </a:extLst>
          </p:cNvPr>
          <p:cNvSpPr/>
          <p:nvPr/>
        </p:nvSpPr>
        <p:spPr>
          <a:xfrm>
            <a:off x="6317656" y="5269779"/>
            <a:ext cx="5874344" cy="492443"/>
          </a:xfrm>
          <a:prstGeom prst="rect">
            <a:avLst/>
          </a:prstGeom>
        </p:spPr>
        <p:txBody>
          <a:bodyPr wrap="square">
            <a:spAutoFit/>
          </a:bodyPr>
          <a:lstStyle/>
          <a:p>
            <a:r>
              <a:rPr lang="en-US" sz="1050" dirty="0"/>
              <a:t>Average delay for </a:t>
            </a:r>
            <a:r>
              <a:rPr lang="en-US" sz="1050" dirty="0" err="1"/>
              <a:t>Oncologics</a:t>
            </a:r>
            <a:r>
              <a:rPr lang="en-US" sz="1050" dirty="0"/>
              <a:t> is at least 100 days longer than all products approved 2015-2017</a:t>
            </a:r>
          </a:p>
          <a:p>
            <a:endParaRPr lang="en-US" sz="500" dirty="0"/>
          </a:p>
          <a:p>
            <a:r>
              <a:rPr lang="en-US" sz="1050" dirty="0"/>
              <a:t>Average delay for </a:t>
            </a:r>
            <a:r>
              <a:rPr lang="en-US" sz="1050" dirty="0" err="1"/>
              <a:t>Oncologics</a:t>
            </a:r>
            <a:r>
              <a:rPr lang="en-US" sz="1050" dirty="0"/>
              <a:t> is at least 100 days shorter than all products approved 2015-2017</a:t>
            </a:r>
          </a:p>
        </p:txBody>
      </p:sp>
      <p:sp>
        <p:nvSpPr>
          <p:cNvPr id="14" name="Rectangle 13">
            <a:extLst>
              <a:ext uri="{FF2B5EF4-FFF2-40B4-BE49-F238E27FC236}">
                <a16:creationId xmlns:a16="http://schemas.microsoft.com/office/drawing/2014/main" xmlns="" id="{5729093C-746C-4EFD-93ED-3E87CDAAA2EC}"/>
              </a:ext>
            </a:extLst>
          </p:cNvPr>
          <p:cNvSpPr/>
          <p:nvPr/>
        </p:nvSpPr>
        <p:spPr>
          <a:xfrm rot="5400000">
            <a:off x="6244544" y="5327542"/>
            <a:ext cx="111096" cy="143773"/>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17" name="Rectangle 16">
            <a:extLst>
              <a:ext uri="{FF2B5EF4-FFF2-40B4-BE49-F238E27FC236}">
                <a16:creationId xmlns:a16="http://schemas.microsoft.com/office/drawing/2014/main" xmlns="" id="{C4EF6D50-7B3A-4559-AB5C-1BBA3CBCBDC7}"/>
              </a:ext>
            </a:extLst>
          </p:cNvPr>
          <p:cNvSpPr/>
          <p:nvPr/>
        </p:nvSpPr>
        <p:spPr>
          <a:xfrm rot="5400000">
            <a:off x="6244544" y="5545385"/>
            <a:ext cx="111096" cy="143773"/>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18" name="Rectangle 17">
            <a:extLst>
              <a:ext uri="{FF2B5EF4-FFF2-40B4-BE49-F238E27FC236}">
                <a16:creationId xmlns:a16="http://schemas.microsoft.com/office/drawing/2014/main" xmlns="" id="{65991BBA-4268-4332-A687-01F53ABC78D4}"/>
              </a:ext>
            </a:extLst>
          </p:cNvPr>
          <p:cNvSpPr/>
          <p:nvPr/>
        </p:nvSpPr>
        <p:spPr>
          <a:xfrm rot="2759571">
            <a:off x="1737037" y="4634168"/>
            <a:ext cx="210373" cy="534187"/>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19" name="Rectangle 18">
            <a:extLst>
              <a:ext uri="{FF2B5EF4-FFF2-40B4-BE49-F238E27FC236}">
                <a16:creationId xmlns:a16="http://schemas.microsoft.com/office/drawing/2014/main" xmlns="" id="{13349A34-F121-4A21-A5CC-1D7C4DDA1A82}"/>
              </a:ext>
            </a:extLst>
          </p:cNvPr>
          <p:cNvSpPr/>
          <p:nvPr/>
        </p:nvSpPr>
        <p:spPr>
          <a:xfrm rot="2759571">
            <a:off x="2046846" y="4614192"/>
            <a:ext cx="196398" cy="632127"/>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0" name="Rectangle 19">
            <a:extLst>
              <a:ext uri="{FF2B5EF4-FFF2-40B4-BE49-F238E27FC236}">
                <a16:creationId xmlns:a16="http://schemas.microsoft.com/office/drawing/2014/main" xmlns="" id="{DDC7012F-4C8F-42B2-96E3-BA8F7A33890C}"/>
              </a:ext>
            </a:extLst>
          </p:cNvPr>
          <p:cNvSpPr/>
          <p:nvPr/>
        </p:nvSpPr>
        <p:spPr>
          <a:xfrm rot="2759571">
            <a:off x="2726067" y="4630296"/>
            <a:ext cx="203243" cy="54157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1" name="Rectangle 20">
            <a:extLst>
              <a:ext uri="{FF2B5EF4-FFF2-40B4-BE49-F238E27FC236}">
                <a16:creationId xmlns:a16="http://schemas.microsoft.com/office/drawing/2014/main" xmlns="" id="{F2471295-249B-43F8-B962-16B92647E28F}"/>
              </a:ext>
            </a:extLst>
          </p:cNvPr>
          <p:cNvSpPr/>
          <p:nvPr/>
        </p:nvSpPr>
        <p:spPr>
          <a:xfrm rot="2759571">
            <a:off x="2390184" y="4627605"/>
            <a:ext cx="193065" cy="576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dirty="0"/>
          </a:p>
        </p:txBody>
      </p:sp>
      <p:sp>
        <p:nvSpPr>
          <p:cNvPr id="22" name="Rectangle 21">
            <a:extLst>
              <a:ext uri="{FF2B5EF4-FFF2-40B4-BE49-F238E27FC236}">
                <a16:creationId xmlns:a16="http://schemas.microsoft.com/office/drawing/2014/main" xmlns="" id="{E8FC71E5-C188-42CE-8634-0D64BCB20CE2}"/>
              </a:ext>
            </a:extLst>
          </p:cNvPr>
          <p:cNvSpPr/>
          <p:nvPr/>
        </p:nvSpPr>
        <p:spPr>
          <a:xfrm rot="2759571">
            <a:off x="7316852" y="4597117"/>
            <a:ext cx="197855" cy="754811"/>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3" name="Rectangle 22">
            <a:extLst>
              <a:ext uri="{FF2B5EF4-FFF2-40B4-BE49-F238E27FC236}">
                <a16:creationId xmlns:a16="http://schemas.microsoft.com/office/drawing/2014/main" xmlns="" id="{B072FCEF-4B33-4A68-ACA2-C2A5C8194193}"/>
              </a:ext>
            </a:extLst>
          </p:cNvPr>
          <p:cNvSpPr/>
          <p:nvPr/>
        </p:nvSpPr>
        <p:spPr>
          <a:xfrm rot="2759571">
            <a:off x="7090738" y="4621174"/>
            <a:ext cx="188771" cy="513379"/>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4" name="Rectangle 23">
            <a:extLst>
              <a:ext uri="{FF2B5EF4-FFF2-40B4-BE49-F238E27FC236}">
                <a16:creationId xmlns:a16="http://schemas.microsoft.com/office/drawing/2014/main" xmlns="" id="{65173369-A906-406F-B615-F133DA84779D}"/>
              </a:ext>
            </a:extLst>
          </p:cNvPr>
          <p:cNvSpPr/>
          <p:nvPr/>
        </p:nvSpPr>
        <p:spPr>
          <a:xfrm rot="2759571">
            <a:off x="3996275" y="4611235"/>
            <a:ext cx="188771" cy="513379"/>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sp>
        <p:nvSpPr>
          <p:cNvPr id="25" name="TextBox 24">
            <a:extLst>
              <a:ext uri="{FF2B5EF4-FFF2-40B4-BE49-F238E27FC236}">
                <a16:creationId xmlns:a16="http://schemas.microsoft.com/office/drawing/2014/main" xmlns="" id="{4748585A-025F-4AD0-B5CE-3542032731AB}"/>
              </a:ext>
            </a:extLst>
          </p:cNvPr>
          <p:cNvSpPr txBox="1"/>
          <p:nvPr/>
        </p:nvSpPr>
        <p:spPr>
          <a:xfrm>
            <a:off x="11077575" y="70839"/>
            <a:ext cx="1039781" cy="307777"/>
          </a:xfrm>
          <a:prstGeom prst="rect">
            <a:avLst/>
          </a:prstGeom>
          <a:solidFill>
            <a:schemeClr val="accent3"/>
          </a:solidFill>
        </p:spPr>
        <p:txBody>
          <a:bodyPr wrap="square" rtlCol="0">
            <a:spAutoFit/>
          </a:bodyPr>
          <a:lstStyle/>
          <a:p>
            <a:r>
              <a:rPr lang="en-GB" sz="1400" b="1" dirty="0">
                <a:solidFill>
                  <a:schemeClr val="bg1"/>
                </a:solidFill>
              </a:rPr>
              <a:t>Oncology</a:t>
            </a:r>
          </a:p>
        </p:txBody>
      </p:sp>
    </p:spTree>
    <p:extLst>
      <p:ext uri="{BB962C8B-B14F-4D97-AF65-F5344CB8AC3E}">
        <p14:creationId xmlns:p14="http://schemas.microsoft.com/office/powerpoint/2010/main" val="2891038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CFC5C815-3AE4-407C-B6AA-DB6ABC073794}"/>
              </a:ext>
            </a:extLst>
          </p:cNvPr>
          <p:cNvGraphicFramePr>
            <a:graphicFrameLocks noChangeAspect="1"/>
          </p:cNvGraphicFramePr>
          <p:nvPr>
            <p:custDataLst>
              <p:tags r:id="rId2"/>
            </p:custDataLst>
            <p:extLst>
              <p:ext uri="{D42A27DB-BD31-4B8C-83A1-F6EECF244321}">
                <p14:modId xmlns:p14="http://schemas.microsoft.com/office/powerpoint/2010/main" val="8157543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08"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xmlns="" id="{24E97589-BF56-4BDC-B1D0-31960E3293A8}"/>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E29B3C52-6672-4624-A80F-4C4FBEFAD38D}"/>
              </a:ext>
            </a:extLst>
          </p:cNvPr>
          <p:cNvSpPr>
            <a:spLocks noGrp="1"/>
          </p:cNvSpPr>
          <p:nvPr>
            <p:ph idx="1"/>
          </p:nvPr>
        </p:nvSpPr>
        <p:spPr/>
        <p:txBody>
          <a:bodyPr/>
          <a:lstStyle/>
          <a:p>
            <a:pPr>
              <a:spcBef>
                <a:spcPts val="600"/>
              </a:spcBef>
              <a:spcAft>
                <a:spcPts val="1200"/>
              </a:spcAft>
            </a:pPr>
            <a:r>
              <a:rPr lang="en-US" dirty="0"/>
              <a:t>The Patients W.A.I.T. Indicator gives </a:t>
            </a:r>
            <a:r>
              <a:rPr lang="en-US" b="1" dirty="0">
                <a:solidFill>
                  <a:schemeClr val="accent1"/>
                </a:solidFill>
              </a:rPr>
              <a:t>a snapshot </a:t>
            </a:r>
            <a:r>
              <a:rPr lang="en-US" dirty="0"/>
              <a:t>of the 2 parameters at a cut-off date (19</a:t>
            </a:r>
            <a:r>
              <a:rPr lang="en-US" baseline="30000" dirty="0"/>
              <a:t>th</a:t>
            </a:r>
            <a:r>
              <a:rPr lang="en-US" dirty="0"/>
              <a:t> December 2018) – data from medicines cohorts dropping out of the reference period are not included.</a:t>
            </a:r>
          </a:p>
          <a:p>
            <a:pPr>
              <a:spcBef>
                <a:spcPts val="600"/>
              </a:spcBef>
              <a:spcAft>
                <a:spcPts val="1200"/>
              </a:spcAft>
            </a:pPr>
            <a:r>
              <a:rPr lang="en-US" dirty="0"/>
              <a:t>Waiting times reflected in the Patients W.A.I.T. Indicator include </a:t>
            </a:r>
            <a:r>
              <a:rPr lang="en-US" b="1" dirty="0">
                <a:solidFill>
                  <a:schemeClr val="accent1"/>
                </a:solidFill>
              </a:rPr>
              <a:t>any delay</a:t>
            </a:r>
            <a:r>
              <a:rPr lang="en-US" dirty="0"/>
              <a:t>, whether attributable to companies or to competent authorities.</a:t>
            </a:r>
          </a:p>
          <a:p>
            <a:pPr>
              <a:spcBef>
                <a:spcPts val="600"/>
              </a:spcBef>
              <a:spcAft>
                <a:spcPts val="1200"/>
              </a:spcAft>
            </a:pPr>
            <a:r>
              <a:rPr lang="en-GB" b="1" dirty="0">
                <a:solidFill>
                  <a:schemeClr val="accent1"/>
                </a:solidFill>
              </a:rPr>
              <a:t>Rate of availability </a:t>
            </a:r>
            <a:r>
              <a:rPr lang="en-GB" dirty="0"/>
              <a:t>in a country does not necessarily indicate medicine uptake. Some medicines may be available in a market with no uptake (sales or volume).</a:t>
            </a:r>
            <a:endParaRPr lang="en-US" dirty="0"/>
          </a:p>
          <a:p>
            <a:pPr>
              <a:spcBef>
                <a:spcPts val="600"/>
              </a:spcBef>
              <a:spcAft>
                <a:spcPts val="1200"/>
              </a:spcAft>
            </a:pPr>
            <a:r>
              <a:rPr lang="en-US" b="1" dirty="0"/>
              <a:t>The Patients W.A.I.T. Indicator is not a measurement of the delays as defined in the “Transparency” Directive (directive 89/105/EEC)</a:t>
            </a:r>
            <a:r>
              <a:rPr lang="en-US" dirty="0"/>
              <a:t>.  Delays under the “Transparency” Directive reflect the number of days that national competent authorities need to make their decisions regarding price and inclusion of medicines in the positive list, where applicable.  These delays do not include the time needed to prepare submissions under relevant national regulations, which may also include clock-stops for supply of additional information during the process; neither do “Transparency” Directive delays include time required to complete other formalities before a new medicine can be made available in a given country.</a:t>
            </a:r>
          </a:p>
        </p:txBody>
      </p:sp>
      <p:sp>
        <p:nvSpPr>
          <p:cNvPr id="3" name="Footer Placeholder 2">
            <a:extLst>
              <a:ext uri="{FF2B5EF4-FFF2-40B4-BE49-F238E27FC236}">
                <a16:creationId xmlns:a16="http://schemas.microsoft.com/office/drawing/2014/main" xmlns="" id="{3D6BA465-1116-4FDB-B5D9-66EFDE94843C}"/>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xmlns="" id="{72F781EB-7F39-4EA2-963E-6880C248E180}"/>
              </a:ext>
            </a:extLst>
          </p:cNvPr>
          <p:cNvSpPr>
            <a:spLocks noGrp="1"/>
          </p:cNvSpPr>
          <p:nvPr>
            <p:ph type="title"/>
          </p:nvPr>
        </p:nvSpPr>
        <p:spPr/>
        <p:txBody>
          <a:bodyPr/>
          <a:lstStyle/>
          <a:p>
            <a:r>
              <a:rPr lang="en-GB" dirty="0"/>
              <a:t>Introduction (2)</a:t>
            </a:r>
          </a:p>
        </p:txBody>
      </p:sp>
    </p:spTree>
    <p:extLst>
      <p:ext uri="{BB962C8B-B14F-4D97-AF65-F5344CB8AC3E}">
        <p14:creationId xmlns:p14="http://schemas.microsoft.com/office/powerpoint/2010/main" val="3168641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6885" name="think-cell Slide" r:id="rId6" imgW="216" imgH="216" progId="TCLayout.ActiveDocument.1">
                  <p:embed/>
                </p:oleObj>
              </mc:Choice>
              <mc:Fallback>
                <p:oleObj name="think-cell Slide" r:id="rId6"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a:noFill/>
        </p:spPr>
        <p:txBody>
          <a:bodyPr/>
          <a:lstStyle/>
          <a:p>
            <a:r>
              <a:rPr lang="en-US" dirty="0"/>
              <a:t>Length of market access delays (median)</a:t>
            </a:r>
            <a:endParaRPr lang="en-GB" dirty="0"/>
          </a:p>
        </p:txBody>
      </p:sp>
      <p:graphicFrame>
        <p:nvGraphicFramePr>
          <p:cNvPr id="17" name="Chart 1">
            <a:extLst>
              <a:ext uri="{FF2B5EF4-FFF2-40B4-BE49-F238E27FC236}">
                <a16:creationId xmlns:a16="http://schemas.microsoft.com/office/drawing/2014/main" xmlns="" id="{6E57B2A6-7820-45EE-9795-EC434720E6DC}"/>
              </a:ext>
            </a:extLst>
          </p:cNvPr>
          <p:cNvGraphicFramePr>
            <a:graphicFrameLocks/>
          </p:cNvGraphicFramePr>
          <p:nvPr>
            <p:extLst>
              <p:ext uri="{D42A27DB-BD31-4B8C-83A1-F6EECF244321}">
                <p14:modId xmlns:p14="http://schemas.microsoft.com/office/powerpoint/2010/main" val="1715144253"/>
              </p:ext>
            </p:extLst>
          </p:nvPr>
        </p:nvGraphicFramePr>
        <p:xfrm>
          <a:off x="845684" y="2316394"/>
          <a:ext cx="9867121" cy="3383914"/>
        </p:xfrm>
        <a:graphic>
          <a:graphicData uri="http://schemas.openxmlformats.org/drawingml/2006/chart">
            <c:chart xmlns:c="http://schemas.openxmlformats.org/drawingml/2006/chart" xmlns:r="http://schemas.openxmlformats.org/officeDocument/2006/relationships" r:id="rId8"/>
          </a:graphicData>
        </a:graphic>
      </p:graphicFrame>
      <p:sp>
        <p:nvSpPr>
          <p:cNvPr id="18" name="TextBox 17">
            <a:extLst>
              <a:ext uri="{FF2B5EF4-FFF2-40B4-BE49-F238E27FC236}">
                <a16:creationId xmlns:a16="http://schemas.microsoft.com/office/drawing/2014/main" xmlns="" id="{3C12100F-7EB9-4927-89EA-824E12B81EB8}"/>
              </a:ext>
            </a:extLst>
          </p:cNvPr>
          <p:cNvSpPr txBox="1">
            <a:spLocks noChangeArrowheads="1"/>
          </p:cNvSpPr>
          <p:nvPr/>
        </p:nvSpPr>
        <p:spPr bwMode="auto">
          <a:xfrm>
            <a:off x="357673" y="5599565"/>
            <a:ext cx="11147944" cy="1108004"/>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r>
              <a:rPr lang="en-GB" sz="1050" dirty="0"/>
              <a:t>     </a:t>
            </a: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a:defRPr/>
            </a:pPr>
            <a:endParaRPr lang="en-US" sz="1050" dirty="0"/>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a:p>
            <a:pPr marL="171450" indent="-171450">
              <a:buFont typeface="Arial" panose="020B0604020202020204" pitchFamily="34" charset="0"/>
              <a:buChar char="•"/>
              <a:defRPr/>
            </a:pPr>
            <a:r>
              <a:rPr lang="en-US" sz="1050" dirty="0"/>
              <a:t>*Average of 26 European countries in the analysis (excludes Macedonia)</a:t>
            </a:r>
          </a:p>
        </p:txBody>
      </p:sp>
      <p:sp>
        <p:nvSpPr>
          <p:cNvPr id="19" name="Rectangle 18">
            <a:extLst>
              <a:ext uri="{FF2B5EF4-FFF2-40B4-BE49-F238E27FC236}">
                <a16:creationId xmlns:a16="http://schemas.microsoft.com/office/drawing/2014/main" xmlns="" id="{2709AB1C-F99C-4D8D-B9EE-B20793726CAE}"/>
              </a:ext>
            </a:extLst>
          </p:cNvPr>
          <p:cNvSpPr/>
          <p:nvPr/>
        </p:nvSpPr>
        <p:spPr>
          <a:xfrm>
            <a:off x="439754" y="5642724"/>
            <a:ext cx="126986" cy="179388"/>
          </a:xfrm>
          <a:prstGeom prst="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1" name="TextBox 10">
            <a:extLst>
              <a:ext uri="{FF2B5EF4-FFF2-40B4-BE49-F238E27FC236}">
                <a16:creationId xmlns:a16="http://schemas.microsoft.com/office/drawing/2014/main" xmlns="" id="{27FEB8B5-1E6E-4484-AC84-41507BC7393D}"/>
              </a:ext>
            </a:extLst>
          </p:cNvPr>
          <p:cNvSpPr txBox="1"/>
          <p:nvPr/>
        </p:nvSpPr>
        <p:spPr>
          <a:xfrm>
            <a:off x="11077575" y="70839"/>
            <a:ext cx="1039781" cy="307777"/>
          </a:xfrm>
          <a:prstGeom prst="rect">
            <a:avLst/>
          </a:prstGeom>
          <a:solidFill>
            <a:schemeClr val="accent3"/>
          </a:solidFill>
        </p:spPr>
        <p:txBody>
          <a:bodyPr wrap="square" rtlCol="0">
            <a:spAutoFit/>
          </a:bodyPr>
          <a:lstStyle/>
          <a:p>
            <a:r>
              <a:rPr lang="en-GB" sz="1400" b="1" dirty="0">
                <a:solidFill>
                  <a:schemeClr val="bg1"/>
                </a:solidFill>
              </a:rPr>
              <a:t>Oncology</a:t>
            </a:r>
          </a:p>
        </p:txBody>
      </p:sp>
    </p:spTree>
    <p:extLst>
      <p:ext uri="{BB962C8B-B14F-4D97-AF65-F5344CB8AC3E}">
        <p14:creationId xmlns:p14="http://schemas.microsoft.com/office/powerpoint/2010/main" val="1041371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xmlns="" id="{57BE5F4A-EFD9-490A-917F-B26C2C8309A5}"/>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7085" name="think-cell Slide" r:id="rId5" imgW="216" imgH="216" progId="TCLayout.ActiveDocument.1">
                  <p:embed/>
                </p:oleObj>
              </mc:Choice>
              <mc:Fallback>
                <p:oleObj name="think-cell Slide" r:id="rId5" imgW="216" imgH="216" progId="TCLayout.ActiveDocument.1">
                  <p:embed/>
                  <p:pic>
                    <p:nvPicPr>
                      <p:cNvPr id="6" name="Object 5" hidden="1">
                        <a:extLst>
                          <a:ext uri="{FF2B5EF4-FFF2-40B4-BE49-F238E27FC236}">
                            <a16:creationId xmlns:a16="http://schemas.microsoft.com/office/drawing/2014/main" xmlns="" id="{57BE5F4A-EFD9-490A-917F-B26C2C8309A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xmlns="" id="{27B207D9-D36E-4B3E-B973-E5A14A32C7F9}"/>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37F42ED-8299-4A23-B5E6-0979AE614B1C}"/>
              </a:ext>
            </a:extLst>
          </p:cNvPr>
          <p:cNvSpPr>
            <a:spLocks noGrp="1"/>
          </p:cNvSpPr>
          <p:nvPr>
            <p:ph idx="1"/>
          </p:nvPr>
        </p:nvSpPr>
        <p:spPr/>
        <p:txBody>
          <a:bodyPr/>
          <a:lstStyle/>
          <a:p>
            <a:pPr>
              <a:spcBef>
                <a:spcPts val="600"/>
              </a:spcBef>
              <a:spcAft>
                <a:spcPts val="1200"/>
              </a:spcAft>
            </a:pPr>
            <a:r>
              <a:rPr lang="en-US" dirty="0"/>
              <a:t>Patient access to new Orphan and Oncology medicines is highly varied across Europe, with the greatest rate of availability in Northern and Western European countries.</a:t>
            </a:r>
          </a:p>
          <a:p>
            <a:r>
              <a:rPr lang="en-GB" b="1" dirty="0">
                <a:solidFill>
                  <a:schemeClr val="accent1"/>
                </a:solidFill>
              </a:rPr>
              <a:t>Orphan drugs</a:t>
            </a:r>
          </a:p>
          <a:p>
            <a:pPr lvl="1"/>
            <a:r>
              <a:rPr lang="en-US" dirty="0"/>
              <a:t>In 78% of the countries, the rate of availability </a:t>
            </a:r>
            <a:r>
              <a:rPr lang="en-US" b="1" dirty="0"/>
              <a:t>is lower for Orphan drugs </a:t>
            </a:r>
            <a:r>
              <a:rPr lang="en-US" dirty="0"/>
              <a:t>compared to all products approved between 2015-2017</a:t>
            </a:r>
          </a:p>
          <a:p>
            <a:pPr lvl="1"/>
            <a:r>
              <a:rPr lang="en-US" dirty="0"/>
              <a:t>80% of the countries have a </a:t>
            </a:r>
            <a:r>
              <a:rPr lang="en-US" b="1" dirty="0"/>
              <a:t>longer average delay </a:t>
            </a:r>
            <a:r>
              <a:rPr lang="en-US" dirty="0"/>
              <a:t>to EMA </a:t>
            </a:r>
            <a:r>
              <a:rPr lang="en-US" dirty="0" err="1"/>
              <a:t>authorisation</a:t>
            </a:r>
            <a:r>
              <a:rPr lang="en-US" dirty="0"/>
              <a:t> for Orphan drugs compared to all products approved 2015-2017 </a:t>
            </a:r>
          </a:p>
          <a:p>
            <a:pPr lvl="1">
              <a:spcBef>
                <a:spcPts val="600"/>
              </a:spcBef>
              <a:spcAft>
                <a:spcPts val="1200"/>
              </a:spcAft>
            </a:pPr>
            <a:r>
              <a:rPr lang="en-US" dirty="0"/>
              <a:t>The average delay between market </a:t>
            </a:r>
            <a:r>
              <a:rPr lang="en-US" dirty="0" err="1"/>
              <a:t>authorisation</a:t>
            </a:r>
            <a:r>
              <a:rPr lang="en-US" dirty="0"/>
              <a:t> and patient access for Orphan drugs is between 4 months to 3 years</a:t>
            </a:r>
          </a:p>
          <a:p>
            <a:pPr>
              <a:spcBef>
                <a:spcPts val="1200"/>
              </a:spcBef>
            </a:pPr>
            <a:r>
              <a:rPr lang="en-GB" b="1" dirty="0">
                <a:solidFill>
                  <a:schemeClr val="accent1"/>
                </a:solidFill>
              </a:rPr>
              <a:t>Oncology drugs</a:t>
            </a:r>
          </a:p>
          <a:p>
            <a:pPr lvl="1"/>
            <a:r>
              <a:rPr lang="en-US" dirty="0"/>
              <a:t>In 78% of the countries, the rate of availability is </a:t>
            </a:r>
            <a:r>
              <a:rPr lang="en-US" b="1" dirty="0"/>
              <a:t>higher for Oncology products </a:t>
            </a:r>
            <a:r>
              <a:rPr lang="en-US" dirty="0"/>
              <a:t>compared to all products approved between 2015-2017 </a:t>
            </a:r>
            <a:endParaRPr lang="en-GB" dirty="0"/>
          </a:p>
          <a:p>
            <a:pPr lvl="1"/>
            <a:r>
              <a:rPr lang="en-US" dirty="0"/>
              <a:t>The average delay between market </a:t>
            </a:r>
            <a:r>
              <a:rPr lang="en-US" dirty="0" err="1"/>
              <a:t>authorisation</a:t>
            </a:r>
            <a:r>
              <a:rPr lang="en-US" dirty="0"/>
              <a:t> and patient access for Oncology products is between 2 months to over 2.5 years</a:t>
            </a:r>
          </a:p>
        </p:txBody>
      </p:sp>
      <p:sp>
        <p:nvSpPr>
          <p:cNvPr id="3" name="Footer Placeholder 2">
            <a:extLst>
              <a:ext uri="{FF2B5EF4-FFF2-40B4-BE49-F238E27FC236}">
                <a16:creationId xmlns:a16="http://schemas.microsoft.com/office/drawing/2014/main" xmlns="" id="{08201527-3E43-4BBC-A116-B80632864C77}"/>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xmlns="" id="{0910BBED-A834-47FF-BF4B-6074CEF6CBBB}"/>
              </a:ext>
            </a:extLst>
          </p:cNvPr>
          <p:cNvSpPr>
            <a:spLocks noGrp="1"/>
          </p:cNvSpPr>
          <p:nvPr>
            <p:ph type="title"/>
          </p:nvPr>
        </p:nvSpPr>
        <p:spPr>
          <a:noFill/>
        </p:spPr>
        <p:txBody>
          <a:bodyPr/>
          <a:lstStyle/>
          <a:p>
            <a:r>
              <a:rPr lang="en-GB" dirty="0"/>
              <a:t>Key observations: Orphan and Oncology drugs</a:t>
            </a:r>
          </a:p>
        </p:txBody>
      </p:sp>
    </p:spTree>
    <p:extLst>
      <p:ext uri="{BB962C8B-B14F-4D97-AF65-F5344CB8AC3E}">
        <p14:creationId xmlns:p14="http://schemas.microsoft.com/office/powerpoint/2010/main" val="1844738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FA0F8550-E955-4678-BCDE-B0BB5C2F75AE}"/>
              </a:ext>
            </a:extLst>
          </p:cNvPr>
          <p:cNvGraphicFramePr>
            <a:graphicFrameLocks noChangeAspect="1"/>
          </p:cNvGraphicFramePr>
          <p:nvPr>
            <p:custDataLst>
              <p:tags r:id="rId2"/>
            </p:custDataLst>
            <p:extLst>
              <p:ext uri="{D42A27DB-BD31-4B8C-83A1-F6EECF244321}">
                <p14:modId xmlns:p14="http://schemas.microsoft.com/office/powerpoint/2010/main" val="812751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0151" name="think-cell Slide" r:id="rId4" imgW="216" imgH="216" progId="TCLayout.ActiveDocument.1">
                  <p:embed/>
                </p:oleObj>
              </mc:Choice>
              <mc:Fallback>
                <p:oleObj name="think-cell Slide" r:id="rId4" imgW="216" imgH="216"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ontent Placeholder 1">
            <a:extLst>
              <a:ext uri="{FF2B5EF4-FFF2-40B4-BE49-F238E27FC236}">
                <a16:creationId xmlns:a16="http://schemas.microsoft.com/office/drawing/2014/main" xmlns="" id="{C0CC5865-91B5-45C6-B4BA-9BAE4963A1BB}"/>
              </a:ext>
            </a:extLst>
          </p:cNvPr>
          <p:cNvSpPr>
            <a:spLocks noGrp="1"/>
          </p:cNvSpPr>
          <p:nvPr>
            <p:ph idx="1"/>
          </p:nvPr>
        </p:nvSpPr>
        <p:spPr/>
        <p:txBody>
          <a:bodyPr/>
          <a:lstStyle/>
          <a:p>
            <a:pPr lvl="1"/>
            <a:r>
              <a:rPr lang="en-US" sz="2000" b="1" dirty="0"/>
              <a:t>Products approved between </a:t>
            </a:r>
            <a:r>
              <a:rPr lang="en-US" sz="2000" b="1" dirty="0">
                <a:solidFill>
                  <a:schemeClr val="accent1"/>
                </a:solidFill>
              </a:rPr>
              <a:t>2014-2015-2016-2017 </a:t>
            </a:r>
            <a:r>
              <a:rPr lang="en-US" sz="2000" b="1" dirty="0"/>
              <a:t>(165 products)</a:t>
            </a:r>
          </a:p>
          <a:p>
            <a:pPr lvl="1"/>
            <a:endParaRPr lang="en-US" sz="2000" dirty="0"/>
          </a:p>
          <a:p>
            <a:pPr lvl="1"/>
            <a:r>
              <a:rPr lang="en-US" sz="2000" dirty="0"/>
              <a:t>Products approved between </a:t>
            </a:r>
            <a:r>
              <a:rPr lang="en-US" sz="2000" dirty="0">
                <a:solidFill>
                  <a:schemeClr val="accent1"/>
                </a:solidFill>
              </a:rPr>
              <a:t>2014-2015-2016 </a:t>
            </a:r>
            <a:r>
              <a:rPr lang="en-US" sz="2000" dirty="0"/>
              <a:t>(127 products)</a:t>
            </a:r>
          </a:p>
          <a:p>
            <a:endParaRPr lang="en-GB" sz="2000" dirty="0"/>
          </a:p>
        </p:txBody>
      </p:sp>
      <p:sp>
        <p:nvSpPr>
          <p:cNvPr id="3" name="Footer Placeholder 2">
            <a:extLst>
              <a:ext uri="{FF2B5EF4-FFF2-40B4-BE49-F238E27FC236}">
                <a16:creationId xmlns:a16="http://schemas.microsoft.com/office/drawing/2014/main" xmlns="" id="{FAC6DF0B-E8C0-434C-9D5F-936B5F2E3BF1}"/>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xmlns="" id="{D549BB85-0AD6-424E-AE7B-167E9044F2F1}"/>
              </a:ext>
            </a:extLst>
          </p:cNvPr>
          <p:cNvSpPr>
            <a:spLocks noGrp="1"/>
          </p:cNvSpPr>
          <p:nvPr>
            <p:ph type="title"/>
          </p:nvPr>
        </p:nvSpPr>
        <p:spPr/>
        <p:txBody>
          <a:bodyPr/>
          <a:lstStyle/>
          <a:p>
            <a:r>
              <a:rPr lang="en-GB" dirty="0"/>
              <a:t>Appendix</a:t>
            </a:r>
          </a:p>
        </p:txBody>
      </p:sp>
    </p:spTree>
    <p:extLst>
      <p:ext uri="{BB962C8B-B14F-4D97-AF65-F5344CB8AC3E}">
        <p14:creationId xmlns:p14="http://schemas.microsoft.com/office/powerpoint/2010/main" val="33332009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870"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endParaRPr lang="en-GB" sz="1800" dirty="0"/>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a:t>
            </a:r>
          </a:p>
        </p:txBody>
      </p:sp>
      <p:graphicFrame>
        <p:nvGraphicFramePr>
          <p:cNvPr id="7" name="Chart 1">
            <a:extLst>
              <a:ext uri="{FF2B5EF4-FFF2-40B4-BE49-F238E27FC236}">
                <a16:creationId xmlns:a16="http://schemas.microsoft.com/office/drawing/2014/main" xmlns="" id="{F6FE9631-EA8D-4DBE-9BFD-52D5C42ED843}"/>
              </a:ext>
            </a:extLst>
          </p:cNvPr>
          <p:cNvGraphicFramePr>
            <a:graphicFrameLocks/>
          </p:cNvGraphicFramePr>
          <p:nvPr>
            <p:extLst>
              <p:ext uri="{D42A27DB-BD31-4B8C-83A1-F6EECF244321}">
                <p14:modId xmlns:p14="http://schemas.microsoft.com/office/powerpoint/2010/main" val="172813871"/>
              </p:ext>
            </p:extLst>
          </p:nvPr>
        </p:nvGraphicFramePr>
        <p:xfrm>
          <a:off x="1037492" y="2215197"/>
          <a:ext cx="9539654" cy="3759134"/>
        </p:xfrm>
        <a:graphic>
          <a:graphicData uri="http://schemas.openxmlformats.org/drawingml/2006/chart">
            <c:chart xmlns:c="http://schemas.openxmlformats.org/drawingml/2006/chart" xmlns:r="http://schemas.openxmlformats.org/officeDocument/2006/relationships" r:id="rId7"/>
          </a:graphicData>
        </a:graphic>
      </p:graphicFrame>
      <p:sp>
        <p:nvSpPr>
          <p:cNvPr id="5" name="TextBox 4">
            <a:extLst>
              <a:ext uri="{FF2B5EF4-FFF2-40B4-BE49-F238E27FC236}">
                <a16:creationId xmlns:a16="http://schemas.microsoft.com/office/drawing/2014/main" xmlns="" id="{89AF2302-6833-44AF-A6A6-6A62AA985C99}"/>
              </a:ext>
            </a:extLst>
          </p:cNvPr>
          <p:cNvSpPr txBox="1"/>
          <p:nvPr/>
        </p:nvSpPr>
        <p:spPr>
          <a:xfrm>
            <a:off x="384694" y="6248760"/>
            <a:ext cx="8285583" cy="261610"/>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p:txBody>
      </p:sp>
      <p:sp>
        <p:nvSpPr>
          <p:cNvPr id="11" name="TextBox 10">
            <a:extLst>
              <a:ext uri="{FF2B5EF4-FFF2-40B4-BE49-F238E27FC236}">
                <a16:creationId xmlns:a16="http://schemas.microsoft.com/office/drawing/2014/main" xmlns="" id="{9D11385B-F959-473D-B2DC-E59A2F5C34A5}"/>
              </a:ext>
            </a:extLst>
          </p:cNvPr>
          <p:cNvSpPr txBox="1"/>
          <p:nvPr/>
        </p:nvSpPr>
        <p:spPr>
          <a:xfrm>
            <a:off x="11047445" y="70839"/>
            <a:ext cx="1069909" cy="307777"/>
          </a:xfrm>
          <a:prstGeom prst="rect">
            <a:avLst/>
          </a:prstGeom>
          <a:solidFill>
            <a:schemeClr val="accent5"/>
          </a:solidFill>
        </p:spPr>
        <p:txBody>
          <a:bodyPr wrap="square" rtlCol="0">
            <a:spAutoFit/>
          </a:bodyPr>
          <a:lstStyle/>
          <a:p>
            <a:pPr algn="r"/>
            <a:r>
              <a:rPr lang="en-GB" sz="1400" b="1" dirty="0">
                <a:solidFill>
                  <a:schemeClr val="bg1"/>
                </a:solidFill>
              </a:rPr>
              <a:t>2014-2017</a:t>
            </a:r>
          </a:p>
        </p:txBody>
      </p:sp>
    </p:spTree>
    <p:extLst>
      <p:ext uri="{BB962C8B-B14F-4D97-AF65-F5344CB8AC3E}">
        <p14:creationId xmlns:p14="http://schemas.microsoft.com/office/powerpoint/2010/main" val="27254829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108"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 </a:t>
            </a:r>
          </a:p>
        </p:txBody>
      </p:sp>
      <p:graphicFrame>
        <p:nvGraphicFramePr>
          <p:cNvPr id="5" name="Chart 1">
            <a:extLst>
              <a:ext uri="{FF2B5EF4-FFF2-40B4-BE49-F238E27FC236}">
                <a16:creationId xmlns:a16="http://schemas.microsoft.com/office/drawing/2014/main" xmlns="" id="{6D7A9E7A-99B5-469D-80C4-B3CA7C32221F}"/>
              </a:ext>
            </a:extLst>
          </p:cNvPr>
          <p:cNvGraphicFramePr>
            <a:graphicFrameLocks/>
          </p:cNvGraphicFramePr>
          <p:nvPr>
            <p:extLst>
              <p:ext uri="{D42A27DB-BD31-4B8C-83A1-F6EECF244321}">
                <p14:modId xmlns:p14="http://schemas.microsoft.com/office/powerpoint/2010/main" val="1946368395"/>
              </p:ext>
            </p:extLst>
          </p:nvPr>
        </p:nvGraphicFramePr>
        <p:xfrm>
          <a:off x="748690" y="2164397"/>
          <a:ext cx="10061575" cy="3682487"/>
        </p:xfrm>
        <a:graphic>
          <a:graphicData uri="http://schemas.openxmlformats.org/drawingml/2006/chart">
            <c:chart xmlns:c="http://schemas.openxmlformats.org/drawingml/2006/chart" xmlns:r="http://schemas.openxmlformats.org/officeDocument/2006/relationships" r:id="rId7"/>
          </a:graphicData>
        </a:graphic>
      </p:graphicFrame>
      <p:sp>
        <p:nvSpPr>
          <p:cNvPr id="12" name="TextBox 11">
            <a:extLst>
              <a:ext uri="{FF2B5EF4-FFF2-40B4-BE49-F238E27FC236}">
                <a16:creationId xmlns:a16="http://schemas.microsoft.com/office/drawing/2014/main" xmlns="" id="{FE909932-41D5-4514-9DA0-A42CC38B42F2}"/>
              </a:ext>
            </a:extLst>
          </p:cNvPr>
          <p:cNvSpPr txBox="1"/>
          <p:nvPr/>
        </p:nvSpPr>
        <p:spPr>
          <a:xfrm>
            <a:off x="384694" y="6222730"/>
            <a:ext cx="8285583" cy="253916"/>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p:txBody>
      </p:sp>
      <p:sp>
        <p:nvSpPr>
          <p:cNvPr id="11" name="TextBox 10">
            <a:extLst>
              <a:ext uri="{FF2B5EF4-FFF2-40B4-BE49-F238E27FC236}">
                <a16:creationId xmlns:a16="http://schemas.microsoft.com/office/drawing/2014/main" xmlns="" id="{A3654180-D2DB-4EDA-9CE6-91351E6D503F}"/>
              </a:ext>
            </a:extLst>
          </p:cNvPr>
          <p:cNvSpPr txBox="1"/>
          <p:nvPr/>
        </p:nvSpPr>
        <p:spPr>
          <a:xfrm>
            <a:off x="11047445" y="70839"/>
            <a:ext cx="1069909" cy="307777"/>
          </a:xfrm>
          <a:prstGeom prst="rect">
            <a:avLst/>
          </a:prstGeom>
          <a:solidFill>
            <a:schemeClr val="accent5"/>
          </a:solidFill>
        </p:spPr>
        <p:txBody>
          <a:bodyPr wrap="square" rtlCol="0">
            <a:spAutoFit/>
          </a:bodyPr>
          <a:lstStyle/>
          <a:p>
            <a:pPr algn="r"/>
            <a:r>
              <a:rPr lang="en-GB" sz="1400" b="1" dirty="0">
                <a:solidFill>
                  <a:schemeClr val="bg1"/>
                </a:solidFill>
              </a:rPr>
              <a:t>2014-2017</a:t>
            </a:r>
          </a:p>
        </p:txBody>
      </p:sp>
    </p:spTree>
    <p:extLst>
      <p:ext uri="{BB962C8B-B14F-4D97-AF65-F5344CB8AC3E}">
        <p14:creationId xmlns:p14="http://schemas.microsoft.com/office/powerpoint/2010/main" val="16995715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132"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 </a:t>
            </a:r>
          </a:p>
        </p:txBody>
      </p:sp>
      <p:graphicFrame>
        <p:nvGraphicFramePr>
          <p:cNvPr id="5" name="Chart 1">
            <a:extLst>
              <a:ext uri="{FF2B5EF4-FFF2-40B4-BE49-F238E27FC236}">
                <a16:creationId xmlns:a16="http://schemas.microsoft.com/office/drawing/2014/main" xmlns="" id="{6D7A9E7A-99B5-469D-80C4-B3CA7C32221F}"/>
              </a:ext>
            </a:extLst>
          </p:cNvPr>
          <p:cNvGraphicFramePr>
            <a:graphicFrameLocks/>
          </p:cNvGraphicFramePr>
          <p:nvPr>
            <p:extLst>
              <p:ext uri="{D42A27DB-BD31-4B8C-83A1-F6EECF244321}">
                <p14:modId xmlns:p14="http://schemas.microsoft.com/office/powerpoint/2010/main" val="3972947430"/>
              </p:ext>
            </p:extLst>
          </p:nvPr>
        </p:nvGraphicFramePr>
        <p:xfrm>
          <a:off x="748690" y="2164397"/>
          <a:ext cx="10061575" cy="3682487"/>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a:extLst>
              <a:ext uri="{FF2B5EF4-FFF2-40B4-BE49-F238E27FC236}">
                <a16:creationId xmlns:a16="http://schemas.microsoft.com/office/drawing/2014/main" xmlns="" id="{5231A941-4B1A-4B83-ABF7-8E1F0A8293EE}"/>
              </a:ext>
            </a:extLst>
          </p:cNvPr>
          <p:cNvSpPr txBox="1"/>
          <p:nvPr/>
        </p:nvSpPr>
        <p:spPr>
          <a:xfrm>
            <a:off x="384694" y="6142977"/>
            <a:ext cx="8285583" cy="430887"/>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a:p>
            <a:r>
              <a:rPr lang="en-US" sz="1050" b="1" dirty="0">
                <a:solidFill>
                  <a:schemeClr val="accent1"/>
                </a:solidFill>
              </a:rPr>
              <a:t>Available (LA) - products which have been reimbursed or are pending reimbursement, with specific conditions</a:t>
            </a:r>
          </a:p>
        </p:txBody>
      </p:sp>
      <p:sp>
        <p:nvSpPr>
          <p:cNvPr id="12" name="TextBox 11">
            <a:extLst>
              <a:ext uri="{FF2B5EF4-FFF2-40B4-BE49-F238E27FC236}">
                <a16:creationId xmlns:a16="http://schemas.microsoft.com/office/drawing/2014/main" xmlns="" id="{9D03B3D2-CCB5-46D8-9277-ECDF89823BC0}"/>
              </a:ext>
            </a:extLst>
          </p:cNvPr>
          <p:cNvSpPr txBox="1"/>
          <p:nvPr/>
        </p:nvSpPr>
        <p:spPr>
          <a:xfrm>
            <a:off x="11047445" y="70839"/>
            <a:ext cx="1069909" cy="307777"/>
          </a:xfrm>
          <a:prstGeom prst="rect">
            <a:avLst/>
          </a:prstGeom>
          <a:solidFill>
            <a:schemeClr val="accent5"/>
          </a:solidFill>
        </p:spPr>
        <p:txBody>
          <a:bodyPr wrap="square" rtlCol="0">
            <a:spAutoFit/>
          </a:bodyPr>
          <a:lstStyle/>
          <a:p>
            <a:pPr algn="r"/>
            <a:r>
              <a:rPr lang="en-GB" sz="1400" b="1" dirty="0">
                <a:solidFill>
                  <a:schemeClr val="bg1"/>
                </a:solidFill>
              </a:rPr>
              <a:t>2014-2017</a:t>
            </a:r>
          </a:p>
        </p:txBody>
      </p:sp>
    </p:spTree>
    <p:extLst>
      <p:ext uri="{BB962C8B-B14F-4D97-AF65-F5344CB8AC3E}">
        <p14:creationId xmlns:p14="http://schemas.microsoft.com/office/powerpoint/2010/main" val="31443834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2156"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(average)</a:t>
            </a:r>
            <a:endParaRPr lang="en-GB" dirty="0"/>
          </a:p>
        </p:txBody>
      </p:sp>
      <p:graphicFrame>
        <p:nvGraphicFramePr>
          <p:cNvPr id="3" name="Chart 1">
            <a:extLst>
              <a:ext uri="{FF2B5EF4-FFF2-40B4-BE49-F238E27FC236}">
                <a16:creationId xmlns:a16="http://schemas.microsoft.com/office/drawing/2014/main" xmlns="" id="{63F721B9-DC43-4463-AF5F-7C03C1F25BA0}"/>
              </a:ext>
            </a:extLst>
          </p:cNvPr>
          <p:cNvGraphicFramePr>
            <a:graphicFrameLocks/>
          </p:cNvGraphicFramePr>
          <p:nvPr>
            <p:extLst>
              <p:ext uri="{D42A27DB-BD31-4B8C-83A1-F6EECF244321}">
                <p14:modId xmlns:p14="http://schemas.microsoft.com/office/powerpoint/2010/main" val="734473296"/>
              </p:ext>
            </p:extLst>
          </p:nvPr>
        </p:nvGraphicFramePr>
        <p:xfrm>
          <a:off x="845684" y="2316394"/>
          <a:ext cx="9867121" cy="3383914"/>
        </p:xfrm>
        <a:graphic>
          <a:graphicData uri="http://schemas.openxmlformats.org/drawingml/2006/chart">
            <c:chart xmlns:c="http://schemas.openxmlformats.org/drawingml/2006/chart" xmlns:r="http://schemas.openxmlformats.org/officeDocument/2006/relationships" r:id="rId7"/>
          </a:graphicData>
        </a:graphic>
      </p:graphicFrame>
      <p:sp>
        <p:nvSpPr>
          <p:cNvPr id="15" name="TextBox 14">
            <a:extLst>
              <a:ext uri="{FF2B5EF4-FFF2-40B4-BE49-F238E27FC236}">
                <a16:creationId xmlns:a16="http://schemas.microsoft.com/office/drawing/2014/main" xmlns="" id="{F2353A74-3A1A-4F30-BE2D-553A0F794610}"/>
              </a:ext>
            </a:extLst>
          </p:cNvPr>
          <p:cNvSpPr txBox="1">
            <a:spLocks noChangeArrowheads="1"/>
          </p:cNvSpPr>
          <p:nvPr/>
        </p:nvSpPr>
        <p:spPr bwMode="auto">
          <a:xfrm>
            <a:off x="281473" y="5580160"/>
            <a:ext cx="11147944" cy="1108004"/>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r>
              <a:rPr lang="en-GB" sz="1050" dirty="0"/>
              <a:t>     </a:t>
            </a: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a:defRPr/>
            </a:pPr>
            <a:endParaRPr lang="en-US" sz="1050" dirty="0"/>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a:p>
            <a:pPr marL="171450" indent="-171450">
              <a:buFont typeface="Arial" panose="020B0604020202020204" pitchFamily="34" charset="0"/>
              <a:buChar char="•"/>
              <a:defRPr/>
            </a:pPr>
            <a:r>
              <a:rPr lang="en-US" sz="1050" dirty="0"/>
              <a:t>*Average of 26 European countries in the analysis (excludes Macedonia)</a:t>
            </a:r>
          </a:p>
        </p:txBody>
      </p:sp>
      <p:sp>
        <p:nvSpPr>
          <p:cNvPr id="16" name="Rectangle 15">
            <a:extLst>
              <a:ext uri="{FF2B5EF4-FFF2-40B4-BE49-F238E27FC236}">
                <a16:creationId xmlns:a16="http://schemas.microsoft.com/office/drawing/2014/main" xmlns="" id="{746C8F0E-19EA-43B1-9C72-4DA1C1297A4B}"/>
              </a:ext>
            </a:extLst>
          </p:cNvPr>
          <p:cNvSpPr/>
          <p:nvPr/>
        </p:nvSpPr>
        <p:spPr>
          <a:xfrm>
            <a:off x="382604" y="5632785"/>
            <a:ext cx="126986" cy="179388"/>
          </a:xfrm>
          <a:prstGeom prst="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2" name="TextBox 11">
            <a:extLst>
              <a:ext uri="{FF2B5EF4-FFF2-40B4-BE49-F238E27FC236}">
                <a16:creationId xmlns:a16="http://schemas.microsoft.com/office/drawing/2014/main" xmlns="" id="{D78115C3-3843-4A8E-8423-BF0A911EB817}"/>
              </a:ext>
            </a:extLst>
          </p:cNvPr>
          <p:cNvSpPr txBox="1"/>
          <p:nvPr/>
        </p:nvSpPr>
        <p:spPr>
          <a:xfrm>
            <a:off x="11047445" y="70839"/>
            <a:ext cx="1069909" cy="307777"/>
          </a:xfrm>
          <a:prstGeom prst="rect">
            <a:avLst/>
          </a:prstGeom>
          <a:solidFill>
            <a:schemeClr val="accent5"/>
          </a:solidFill>
        </p:spPr>
        <p:txBody>
          <a:bodyPr wrap="square" rtlCol="0">
            <a:spAutoFit/>
          </a:bodyPr>
          <a:lstStyle/>
          <a:p>
            <a:pPr algn="r"/>
            <a:r>
              <a:rPr lang="en-GB" sz="1400" b="1" dirty="0">
                <a:solidFill>
                  <a:schemeClr val="bg1"/>
                </a:solidFill>
              </a:rPr>
              <a:t>2014-2017</a:t>
            </a:r>
          </a:p>
        </p:txBody>
      </p:sp>
    </p:spTree>
    <p:extLst>
      <p:ext uri="{BB962C8B-B14F-4D97-AF65-F5344CB8AC3E}">
        <p14:creationId xmlns:p14="http://schemas.microsoft.com/office/powerpoint/2010/main" val="36832116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202"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(average, maximum, minimum)</a:t>
            </a:r>
            <a:endParaRPr lang="en-GB" dirty="0"/>
          </a:p>
        </p:txBody>
      </p:sp>
      <p:graphicFrame>
        <p:nvGraphicFramePr>
          <p:cNvPr id="5" name="Chart 1">
            <a:extLst>
              <a:ext uri="{FF2B5EF4-FFF2-40B4-BE49-F238E27FC236}">
                <a16:creationId xmlns:a16="http://schemas.microsoft.com/office/drawing/2014/main" xmlns="" id="{FA889DB4-AD27-4D55-8EF3-D3AE2C2EBBE5}"/>
              </a:ext>
            </a:extLst>
          </p:cNvPr>
          <p:cNvGraphicFramePr>
            <a:graphicFrameLocks/>
          </p:cNvGraphicFramePr>
          <p:nvPr>
            <p:extLst>
              <p:ext uri="{D42A27DB-BD31-4B8C-83A1-F6EECF244321}">
                <p14:modId xmlns:p14="http://schemas.microsoft.com/office/powerpoint/2010/main" val="2342717139"/>
              </p:ext>
            </p:extLst>
          </p:nvPr>
        </p:nvGraphicFramePr>
        <p:xfrm>
          <a:off x="776021" y="2310706"/>
          <a:ext cx="10376969" cy="3510448"/>
        </p:xfrm>
        <a:graphic>
          <a:graphicData uri="http://schemas.openxmlformats.org/drawingml/2006/chart">
            <c:chart xmlns:c="http://schemas.openxmlformats.org/drawingml/2006/chart" xmlns:r="http://schemas.openxmlformats.org/officeDocument/2006/relationships" r:id="rId7"/>
          </a:graphicData>
        </a:graphic>
      </p:graphicFrame>
      <p:sp>
        <p:nvSpPr>
          <p:cNvPr id="12" name="TextBox 11">
            <a:extLst>
              <a:ext uri="{FF2B5EF4-FFF2-40B4-BE49-F238E27FC236}">
                <a16:creationId xmlns:a16="http://schemas.microsoft.com/office/drawing/2014/main" xmlns="" id="{E08E9818-B17A-4F04-A417-E074DF166DF1}"/>
              </a:ext>
            </a:extLst>
          </p:cNvPr>
          <p:cNvSpPr txBox="1">
            <a:spLocks noChangeArrowheads="1"/>
          </p:cNvSpPr>
          <p:nvPr/>
        </p:nvSpPr>
        <p:spPr bwMode="auto">
          <a:xfrm>
            <a:off x="268035" y="5905677"/>
            <a:ext cx="11147944" cy="815616"/>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pPr marL="171450" indent="-171450">
              <a:buFont typeface="Arial" panose="020B0604020202020204" pitchFamily="34" charset="0"/>
              <a:buChar char="•"/>
            </a:pP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p:txBody>
      </p:sp>
      <p:sp>
        <p:nvSpPr>
          <p:cNvPr id="13" name="TextBox 12">
            <a:extLst>
              <a:ext uri="{FF2B5EF4-FFF2-40B4-BE49-F238E27FC236}">
                <a16:creationId xmlns:a16="http://schemas.microsoft.com/office/drawing/2014/main" xmlns="" id="{0972EB81-8BD3-4601-B105-C38CF463B89B}"/>
              </a:ext>
            </a:extLst>
          </p:cNvPr>
          <p:cNvSpPr txBox="1"/>
          <p:nvPr/>
        </p:nvSpPr>
        <p:spPr>
          <a:xfrm>
            <a:off x="11047445" y="70839"/>
            <a:ext cx="1069909" cy="307777"/>
          </a:xfrm>
          <a:prstGeom prst="rect">
            <a:avLst/>
          </a:prstGeom>
          <a:solidFill>
            <a:schemeClr val="accent5"/>
          </a:solidFill>
        </p:spPr>
        <p:txBody>
          <a:bodyPr wrap="square" rtlCol="0">
            <a:spAutoFit/>
          </a:bodyPr>
          <a:lstStyle/>
          <a:p>
            <a:pPr algn="r"/>
            <a:r>
              <a:rPr lang="en-GB" sz="1400" b="1" dirty="0">
                <a:solidFill>
                  <a:schemeClr val="bg1"/>
                </a:solidFill>
              </a:rPr>
              <a:t>2014-2017</a:t>
            </a:r>
          </a:p>
        </p:txBody>
      </p:sp>
    </p:spTree>
    <p:extLst>
      <p:ext uri="{BB962C8B-B14F-4D97-AF65-F5344CB8AC3E}">
        <p14:creationId xmlns:p14="http://schemas.microsoft.com/office/powerpoint/2010/main" val="7976568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250"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(median)</a:t>
            </a:r>
            <a:endParaRPr lang="en-GB" dirty="0"/>
          </a:p>
        </p:txBody>
      </p:sp>
      <p:graphicFrame>
        <p:nvGraphicFramePr>
          <p:cNvPr id="17" name="Chart 1">
            <a:extLst>
              <a:ext uri="{FF2B5EF4-FFF2-40B4-BE49-F238E27FC236}">
                <a16:creationId xmlns:a16="http://schemas.microsoft.com/office/drawing/2014/main" xmlns="" id="{6E57B2A6-7820-45EE-9795-EC434720E6DC}"/>
              </a:ext>
            </a:extLst>
          </p:cNvPr>
          <p:cNvGraphicFramePr>
            <a:graphicFrameLocks/>
          </p:cNvGraphicFramePr>
          <p:nvPr>
            <p:extLst>
              <p:ext uri="{D42A27DB-BD31-4B8C-83A1-F6EECF244321}">
                <p14:modId xmlns:p14="http://schemas.microsoft.com/office/powerpoint/2010/main" val="2767525696"/>
              </p:ext>
            </p:extLst>
          </p:nvPr>
        </p:nvGraphicFramePr>
        <p:xfrm>
          <a:off x="845684" y="2316394"/>
          <a:ext cx="9867121" cy="3383914"/>
        </p:xfrm>
        <a:graphic>
          <a:graphicData uri="http://schemas.openxmlformats.org/drawingml/2006/chart">
            <c:chart xmlns:c="http://schemas.openxmlformats.org/drawingml/2006/chart" xmlns:r="http://schemas.openxmlformats.org/officeDocument/2006/relationships" r:id="rId7"/>
          </a:graphicData>
        </a:graphic>
      </p:graphicFrame>
      <p:sp>
        <p:nvSpPr>
          <p:cNvPr id="18" name="TextBox 17">
            <a:extLst>
              <a:ext uri="{FF2B5EF4-FFF2-40B4-BE49-F238E27FC236}">
                <a16:creationId xmlns:a16="http://schemas.microsoft.com/office/drawing/2014/main" xmlns="" id="{3C12100F-7EB9-4927-89EA-824E12B81EB8}"/>
              </a:ext>
            </a:extLst>
          </p:cNvPr>
          <p:cNvSpPr txBox="1">
            <a:spLocks noChangeArrowheads="1"/>
          </p:cNvSpPr>
          <p:nvPr/>
        </p:nvSpPr>
        <p:spPr bwMode="auto">
          <a:xfrm>
            <a:off x="271124" y="5571640"/>
            <a:ext cx="11147944" cy="1108004"/>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r>
              <a:rPr lang="en-GB" sz="1050" dirty="0"/>
              <a:t>     </a:t>
            </a: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a:defRPr/>
            </a:pPr>
            <a:endParaRPr lang="en-US" sz="1050" dirty="0"/>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a:p>
            <a:pPr marL="171450" indent="-171450">
              <a:buFont typeface="Arial" panose="020B0604020202020204" pitchFamily="34" charset="0"/>
              <a:buChar char="•"/>
              <a:defRPr/>
            </a:pPr>
            <a:r>
              <a:rPr lang="en-US" sz="1050" dirty="0"/>
              <a:t>*Average of 26 European countries in the analysis (excludes Macedonia)</a:t>
            </a:r>
          </a:p>
        </p:txBody>
      </p:sp>
      <p:sp>
        <p:nvSpPr>
          <p:cNvPr id="19" name="Rectangle 18">
            <a:extLst>
              <a:ext uri="{FF2B5EF4-FFF2-40B4-BE49-F238E27FC236}">
                <a16:creationId xmlns:a16="http://schemas.microsoft.com/office/drawing/2014/main" xmlns="" id="{2709AB1C-F99C-4D8D-B9EE-B20793726CAE}"/>
              </a:ext>
            </a:extLst>
          </p:cNvPr>
          <p:cNvSpPr/>
          <p:nvPr/>
        </p:nvSpPr>
        <p:spPr>
          <a:xfrm>
            <a:off x="382604" y="5615391"/>
            <a:ext cx="126986" cy="179388"/>
          </a:xfrm>
          <a:prstGeom prst="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3" name="TextBox 12">
            <a:extLst>
              <a:ext uri="{FF2B5EF4-FFF2-40B4-BE49-F238E27FC236}">
                <a16:creationId xmlns:a16="http://schemas.microsoft.com/office/drawing/2014/main" xmlns="" id="{0908E37D-B5B8-4800-A480-0183C842F9F5}"/>
              </a:ext>
            </a:extLst>
          </p:cNvPr>
          <p:cNvSpPr txBox="1"/>
          <p:nvPr/>
        </p:nvSpPr>
        <p:spPr>
          <a:xfrm>
            <a:off x="11047445" y="70839"/>
            <a:ext cx="1069909" cy="307777"/>
          </a:xfrm>
          <a:prstGeom prst="rect">
            <a:avLst/>
          </a:prstGeom>
          <a:solidFill>
            <a:schemeClr val="accent5"/>
          </a:solidFill>
        </p:spPr>
        <p:txBody>
          <a:bodyPr wrap="square" rtlCol="0">
            <a:spAutoFit/>
          </a:bodyPr>
          <a:lstStyle/>
          <a:p>
            <a:pPr algn="r"/>
            <a:r>
              <a:rPr lang="en-GB" sz="1400" b="1" dirty="0">
                <a:solidFill>
                  <a:schemeClr val="bg1"/>
                </a:solidFill>
              </a:rPr>
              <a:t>2014-2017</a:t>
            </a:r>
          </a:p>
        </p:txBody>
      </p:sp>
    </p:spTree>
    <p:extLst>
      <p:ext uri="{BB962C8B-B14F-4D97-AF65-F5344CB8AC3E}">
        <p14:creationId xmlns:p14="http://schemas.microsoft.com/office/powerpoint/2010/main" val="28026332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FA0F8550-E955-4678-BCDE-B0BB5C2F75A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1175" name="think-cell Slide" r:id="rId4" imgW="216" imgH="216" progId="TCLayout.ActiveDocument.1">
                  <p:embed/>
                </p:oleObj>
              </mc:Choice>
              <mc:Fallback>
                <p:oleObj name="think-cell Slide" r:id="rId4" imgW="216" imgH="216" progId="TCLayout.ActiveDocument.1">
                  <p:embed/>
                  <p:pic>
                    <p:nvPicPr>
                      <p:cNvPr id="5" name="Object 4" hidden="1">
                        <a:extLst>
                          <a:ext uri="{FF2B5EF4-FFF2-40B4-BE49-F238E27FC236}">
                            <a16:creationId xmlns:a16="http://schemas.microsoft.com/office/drawing/2014/main" xmlns="" id="{FA0F8550-E955-4678-BCDE-B0BB5C2F75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ontent Placeholder 1">
            <a:extLst>
              <a:ext uri="{FF2B5EF4-FFF2-40B4-BE49-F238E27FC236}">
                <a16:creationId xmlns:a16="http://schemas.microsoft.com/office/drawing/2014/main" xmlns="" id="{C0CC5865-91B5-45C6-B4BA-9BAE4963A1BB}"/>
              </a:ext>
            </a:extLst>
          </p:cNvPr>
          <p:cNvSpPr>
            <a:spLocks noGrp="1"/>
          </p:cNvSpPr>
          <p:nvPr>
            <p:ph idx="1"/>
          </p:nvPr>
        </p:nvSpPr>
        <p:spPr/>
        <p:txBody>
          <a:bodyPr/>
          <a:lstStyle/>
          <a:p>
            <a:pPr lvl="1"/>
            <a:r>
              <a:rPr lang="en-US" sz="2000" dirty="0"/>
              <a:t>Products approved between </a:t>
            </a:r>
            <a:r>
              <a:rPr lang="en-US" sz="2000" dirty="0">
                <a:solidFill>
                  <a:schemeClr val="accent1"/>
                </a:solidFill>
              </a:rPr>
              <a:t>2014-2015-2016-2017 </a:t>
            </a:r>
            <a:r>
              <a:rPr lang="en-US" sz="2000" dirty="0"/>
              <a:t>(165 products)</a:t>
            </a:r>
          </a:p>
          <a:p>
            <a:pPr lvl="1"/>
            <a:endParaRPr lang="en-US" sz="2000" dirty="0"/>
          </a:p>
          <a:p>
            <a:pPr lvl="1"/>
            <a:r>
              <a:rPr lang="en-US" sz="2000" b="1" dirty="0"/>
              <a:t>Products approved between </a:t>
            </a:r>
            <a:r>
              <a:rPr lang="en-US" sz="2000" b="1" dirty="0">
                <a:solidFill>
                  <a:schemeClr val="accent1"/>
                </a:solidFill>
              </a:rPr>
              <a:t>2014-2015-2016 </a:t>
            </a:r>
            <a:r>
              <a:rPr lang="en-US" sz="2000" b="1" dirty="0"/>
              <a:t>(127 products)</a:t>
            </a:r>
          </a:p>
          <a:p>
            <a:endParaRPr lang="en-GB" sz="2000" dirty="0"/>
          </a:p>
        </p:txBody>
      </p:sp>
      <p:sp>
        <p:nvSpPr>
          <p:cNvPr id="3" name="Footer Placeholder 2">
            <a:extLst>
              <a:ext uri="{FF2B5EF4-FFF2-40B4-BE49-F238E27FC236}">
                <a16:creationId xmlns:a16="http://schemas.microsoft.com/office/drawing/2014/main" xmlns="" id="{FAC6DF0B-E8C0-434C-9D5F-936B5F2E3BF1}"/>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xmlns="" id="{D549BB85-0AD6-424E-AE7B-167E9044F2F1}"/>
              </a:ext>
            </a:extLst>
          </p:cNvPr>
          <p:cNvSpPr>
            <a:spLocks noGrp="1"/>
          </p:cNvSpPr>
          <p:nvPr>
            <p:ph type="title"/>
          </p:nvPr>
        </p:nvSpPr>
        <p:spPr/>
        <p:txBody>
          <a:bodyPr/>
          <a:lstStyle/>
          <a:p>
            <a:r>
              <a:rPr lang="en-GB" dirty="0"/>
              <a:t>Appendix</a:t>
            </a:r>
          </a:p>
        </p:txBody>
      </p:sp>
    </p:spTree>
    <p:extLst>
      <p:ext uri="{BB962C8B-B14F-4D97-AF65-F5344CB8AC3E}">
        <p14:creationId xmlns:p14="http://schemas.microsoft.com/office/powerpoint/2010/main" val="615064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Object 31" hidden="1">
            <a:extLst>
              <a:ext uri="{FF2B5EF4-FFF2-40B4-BE49-F238E27FC236}">
                <a16:creationId xmlns:a16="http://schemas.microsoft.com/office/drawing/2014/main" xmlns="" id="{8D5C6BC9-AD9B-41EA-8DAA-067A2155C69A}"/>
              </a:ext>
            </a:extLst>
          </p:cNvPr>
          <p:cNvGraphicFramePr>
            <a:graphicFrameLocks noChangeAspect="1"/>
          </p:cNvGraphicFramePr>
          <p:nvPr>
            <p:custDataLst>
              <p:tags r:id="rId2"/>
            </p:custDataLst>
            <p:extLst>
              <p:ext uri="{D42A27DB-BD31-4B8C-83A1-F6EECF244321}">
                <p14:modId xmlns:p14="http://schemas.microsoft.com/office/powerpoint/2010/main" val="25159728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592" name="think-cell Slide" r:id="rId5" imgW="216" imgH="216" progId="TCLayout.ActiveDocument.1">
                  <p:embed/>
                </p:oleObj>
              </mc:Choice>
              <mc:Fallback>
                <p:oleObj name="think-cell Slide" r:id="rId5" imgW="216" imgH="216"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1" name="Rectangle 30" hidden="1">
            <a:extLst>
              <a:ext uri="{FF2B5EF4-FFF2-40B4-BE49-F238E27FC236}">
                <a16:creationId xmlns:a16="http://schemas.microsoft.com/office/drawing/2014/main" xmlns="" id="{62A4D275-F067-46C9-A68F-C17DED8B1516}"/>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3" name="Footer Placeholder 2">
            <a:extLst>
              <a:ext uri="{FF2B5EF4-FFF2-40B4-BE49-F238E27FC236}">
                <a16:creationId xmlns:a16="http://schemas.microsoft.com/office/drawing/2014/main" xmlns="" id="{15ABA316-4417-4A9D-8655-0AFA586F8D50}"/>
              </a:ext>
            </a:extLst>
          </p:cNvPr>
          <p:cNvSpPr>
            <a:spLocks noGrp="1"/>
          </p:cNvSpPr>
          <p:nvPr>
            <p:ph type="ftr" sz="quarter" idx="10"/>
          </p:nvPr>
        </p:nvSpPr>
        <p:spPr/>
        <p:txBody>
          <a:bodyPr/>
          <a:lstStyle/>
          <a:p>
            <a:endParaRPr lang="en-US" dirty="0"/>
          </a:p>
        </p:txBody>
      </p:sp>
      <p:sp>
        <p:nvSpPr>
          <p:cNvPr id="4" name="Title 3">
            <a:extLst>
              <a:ext uri="{FF2B5EF4-FFF2-40B4-BE49-F238E27FC236}">
                <a16:creationId xmlns:a16="http://schemas.microsoft.com/office/drawing/2014/main" xmlns="" id="{7A4E7193-F273-4F59-9B00-277A8743B81F}"/>
              </a:ext>
            </a:extLst>
          </p:cNvPr>
          <p:cNvSpPr>
            <a:spLocks noGrp="1"/>
          </p:cNvSpPr>
          <p:nvPr>
            <p:ph type="title"/>
          </p:nvPr>
        </p:nvSpPr>
        <p:spPr/>
        <p:txBody>
          <a:bodyPr/>
          <a:lstStyle/>
          <a:p>
            <a:r>
              <a:rPr lang="en-GB" dirty="0"/>
              <a:t>Method for product selection</a:t>
            </a:r>
          </a:p>
        </p:txBody>
      </p:sp>
      <p:sp>
        <p:nvSpPr>
          <p:cNvPr id="5" name="Arrow: Down 4">
            <a:extLst>
              <a:ext uri="{FF2B5EF4-FFF2-40B4-BE49-F238E27FC236}">
                <a16:creationId xmlns:a16="http://schemas.microsoft.com/office/drawing/2014/main" xmlns="" id="{7D919CE4-CB09-454E-9F7D-AB196AA2FE2F}"/>
              </a:ext>
            </a:extLst>
          </p:cNvPr>
          <p:cNvSpPr/>
          <p:nvPr/>
        </p:nvSpPr>
        <p:spPr>
          <a:xfrm>
            <a:off x="486917" y="1534188"/>
            <a:ext cx="479228" cy="3911021"/>
          </a:xfrm>
          <a:prstGeom prst="downArrow">
            <a:avLst/>
          </a:prstGeom>
          <a:solidFill>
            <a:schemeClr val="bg1">
              <a:lumMod val="95000"/>
            </a:schemeClr>
          </a:solidFill>
          <a:ln w="9525">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endParaRPr lang="pl-PL" sz="1200" dirty="0" err="1"/>
          </a:p>
        </p:txBody>
      </p:sp>
      <p:sp>
        <p:nvSpPr>
          <p:cNvPr id="6" name="Arrow: Pentagon 5">
            <a:extLst>
              <a:ext uri="{FF2B5EF4-FFF2-40B4-BE49-F238E27FC236}">
                <a16:creationId xmlns:a16="http://schemas.microsoft.com/office/drawing/2014/main" xmlns="" id="{2362E398-8E87-4494-BCBB-FC735452A902}"/>
              </a:ext>
            </a:extLst>
          </p:cNvPr>
          <p:cNvSpPr/>
          <p:nvPr/>
        </p:nvSpPr>
        <p:spPr>
          <a:xfrm>
            <a:off x="2199108" y="1595402"/>
            <a:ext cx="8848337" cy="314325"/>
          </a:xfrm>
          <a:prstGeom prst="homePlate">
            <a:avLst>
              <a:gd name="adj"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1224000" bIns="72000" rtlCol="0" anchor="ctr" anchorCtr="0"/>
          <a:lstStyle/>
          <a:p>
            <a:r>
              <a:rPr lang="en-US" sz="1400" b="1" dirty="0">
                <a:solidFill>
                  <a:schemeClr val="bg1"/>
                </a:solidFill>
              </a:rPr>
              <a:t>EMA list of </a:t>
            </a:r>
            <a:r>
              <a:rPr lang="en-US" sz="1400" b="1" dirty="0" err="1">
                <a:solidFill>
                  <a:schemeClr val="bg1"/>
                </a:solidFill>
              </a:rPr>
              <a:t>authorisations</a:t>
            </a:r>
            <a:r>
              <a:rPr lang="en-US" sz="1400" b="1" dirty="0">
                <a:solidFill>
                  <a:schemeClr val="bg1"/>
                </a:solidFill>
              </a:rPr>
              <a:t> (September 2018)</a:t>
            </a:r>
            <a:endParaRPr lang="pl-PL" sz="1400" b="1" dirty="0" err="1">
              <a:solidFill>
                <a:schemeClr val="bg1"/>
              </a:solidFill>
            </a:endParaRPr>
          </a:p>
        </p:txBody>
      </p:sp>
      <p:sp>
        <p:nvSpPr>
          <p:cNvPr id="7" name="Arrow: Pentagon 6">
            <a:extLst>
              <a:ext uri="{FF2B5EF4-FFF2-40B4-BE49-F238E27FC236}">
                <a16:creationId xmlns:a16="http://schemas.microsoft.com/office/drawing/2014/main" xmlns="" id="{08103003-A16C-4563-9CB9-9100BBFDD41E}"/>
              </a:ext>
            </a:extLst>
          </p:cNvPr>
          <p:cNvSpPr/>
          <p:nvPr/>
        </p:nvSpPr>
        <p:spPr>
          <a:xfrm>
            <a:off x="1051047" y="1595402"/>
            <a:ext cx="1249206" cy="314325"/>
          </a:xfrm>
          <a:prstGeom prst="homePlate">
            <a:avLst>
              <a:gd name="adj" fmla="val 2878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r>
              <a:rPr lang="en-US" sz="1400" b="1" dirty="0"/>
              <a:t>Step 1 </a:t>
            </a:r>
            <a:endParaRPr lang="pl-PL" sz="1400" b="1" dirty="0" err="1"/>
          </a:p>
        </p:txBody>
      </p:sp>
      <p:sp>
        <p:nvSpPr>
          <p:cNvPr id="9" name="Arrow: Pentagon 8">
            <a:extLst>
              <a:ext uri="{FF2B5EF4-FFF2-40B4-BE49-F238E27FC236}">
                <a16:creationId xmlns:a16="http://schemas.microsoft.com/office/drawing/2014/main" xmlns="" id="{F987BE1B-8568-4F1A-A7EF-4A932FEA854E}"/>
              </a:ext>
            </a:extLst>
          </p:cNvPr>
          <p:cNvSpPr/>
          <p:nvPr/>
        </p:nvSpPr>
        <p:spPr>
          <a:xfrm>
            <a:off x="2199108" y="2155591"/>
            <a:ext cx="8848337" cy="314325"/>
          </a:xfrm>
          <a:prstGeom prst="homePlate">
            <a:avLst>
              <a:gd name="adj"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72000" rIns="504000" bIns="72000" numCol="1" spcCol="0" rtlCol="0" fromWordArt="0" anchor="ctr" anchorCtr="0" forceAA="0" compatLnSpc="1">
            <a:prstTxWarp prst="textNoShape">
              <a:avLst/>
            </a:prstTxWarp>
            <a:noAutofit/>
          </a:bodyPr>
          <a:lstStyle/>
          <a:p>
            <a:r>
              <a:rPr lang="en-US" sz="1400" b="1" dirty="0">
                <a:solidFill>
                  <a:schemeClr val="bg1"/>
                </a:solidFill>
              </a:rPr>
              <a:t>Products in scope</a:t>
            </a:r>
            <a:endParaRPr lang="pl-PL" sz="1400" b="1" dirty="0" err="1">
              <a:solidFill>
                <a:schemeClr val="bg1"/>
              </a:solidFill>
            </a:endParaRPr>
          </a:p>
        </p:txBody>
      </p:sp>
      <p:sp>
        <p:nvSpPr>
          <p:cNvPr id="10" name="Arrow: Pentagon 9">
            <a:extLst>
              <a:ext uri="{FF2B5EF4-FFF2-40B4-BE49-F238E27FC236}">
                <a16:creationId xmlns:a16="http://schemas.microsoft.com/office/drawing/2014/main" xmlns="" id="{2535BA19-DCA2-486F-98BE-C550C65D36AD}"/>
              </a:ext>
            </a:extLst>
          </p:cNvPr>
          <p:cNvSpPr/>
          <p:nvPr/>
        </p:nvSpPr>
        <p:spPr>
          <a:xfrm>
            <a:off x="1051047" y="2155591"/>
            <a:ext cx="1249206" cy="314325"/>
          </a:xfrm>
          <a:prstGeom prst="homePlate">
            <a:avLst>
              <a:gd name="adj" fmla="val 2878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r>
              <a:rPr lang="en-US" sz="1400" b="1" dirty="0"/>
              <a:t>Step 2</a:t>
            </a:r>
            <a:endParaRPr lang="pl-PL" sz="1400" b="1" dirty="0" err="1"/>
          </a:p>
        </p:txBody>
      </p:sp>
      <p:sp>
        <p:nvSpPr>
          <p:cNvPr id="11" name="Rectangle 10">
            <a:extLst>
              <a:ext uri="{FF2B5EF4-FFF2-40B4-BE49-F238E27FC236}">
                <a16:creationId xmlns:a16="http://schemas.microsoft.com/office/drawing/2014/main" xmlns="" id="{6FAEDBAE-9CEB-458D-8856-AF78C3CC7BDA}"/>
              </a:ext>
            </a:extLst>
          </p:cNvPr>
          <p:cNvSpPr/>
          <p:nvPr/>
        </p:nvSpPr>
        <p:spPr>
          <a:xfrm>
            <a:off x="1022816" y="2446186"/>
            <a:ext cx="10292436" cy="1103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171450" indent="-171450">
              <a:buFont typeface="Arial" panose="020B0604020202020204" pitchFamily="34" charset="0"/>
              <a:buChar char="•"/>
            </a:pPr>
            <a:r>
              <a:rPr lang="en-US" sz="1100" dirty="0">
                <a:solidFill>
                  <a:sysClr val="windowText" lastClr="000000"/>
                </a:solidFill>
              </a:rPr>
              <a:t>Status: </a:t>
            </a:r>
            <a:r>
              <a:rPr lang="en-US" sz="1100" dirty="0" err="1">
                <a:solidFill>
                  <a:sysClr val="windowText" lastClr="000000"/>
                </a:solidFill>
              </a:rPr>
              <a:t>Authorised</a:t>
            </a:r>
            <a:r>
              <a:rPr lang="en-US" sz="1100" dirty="0">
                <a:solidFill>
                  <a:sysClr val="windowText" lastClr="000000"/>
                </a:solidFill>
              </a:rPr>
              <a:t>, Withdrawn, Suspended</a:t>
            </a:r>
          </a:p>
          <a:p>
            <a:pPr marL="171450" indent="-171450">
              <a:buFont typeface="Arial" panose="020B0604020202020204" pitchFamily="34" charset="0"/>
              <a:buChar char="•"/>
            </a:pPr>
            <a:r>
              <a:rPr lang="en-US" sz="1100" dirty="0">
                <a:solidFill>
                  <a:sysClr val="windowText" lastClr="000000"/>
                </a:solidFill>
              </a:rPr>
              <a:t>Non-generic</a:t>
            </a:r>
          </a:p>
          <a:p>
            <a:pPr marL="171450" indent="-171450">
              <a:buFont typeface="Arial" panose="020B0604020202020204" pitchFamily="34" charset="0"/>
              <a:buChar char="•"/>
            </a:pPr>
            <a:r>
              <a:rPr lang="en-US" sz="1100" dirty="0">
                <a:solidFill>
                  <a:sysClr val="windowText" lastClr="000000"/>
                </a:solidFill>
              </a:rPr>
              <a:t>Non-biosimilar</a:t>
            </a:r>
          </a:p>
          <a:p>
            <a:pPr marL="171450" indent="-171450">
              <a:buFont typeface="Arial" panose="020B0604020202020204" pitchFamily="34" charset="0"/>
              <a:buChar char="•"/>
            </a:pPr>
            <a:r>
              <a:rPr lang="en-US" sz="1100" dirty="0">
                <a:solidFill>
                  <a:sysClr val="windowText" lastClr="000000"/>
                </a:solidFill>
              </a:rPr>
              <a:t>Remove ATC K, V &amp; T</a:t>
            </a:r>
          </a:p>
          <a:p>
            <a:pPr marL="171450" indent="-171450">
              <a:buFont typeface="Arial" panose="020B0604020202020204" pitchFamily="34" charset="0"/>
              <a:buChar char="•"/>
            </a:pPr>
            <a:r>
              <a:rPr lang="en-US" sz="1100" dirty="0">
                <a:solidFill>
                  <a:sysClr val="windowText" lastClr="000000"/>
                </a:solidFill>
              </a:rPr>
              <a:t>Include combinations (both products can have already been approved before)</a:t>
            </a:r>
          </a:p>
          <a:p>
            <a:pPr marL="171450" indent="-171450">
              <a:buFont typeface="Arial" panose="020B0604020202020204" pitchFamily="34" charset="0"/>
              <a:buChar char="•"/>
            </a:pPr>
            <a:r>
              <a:rPr lang="en-US" sz="1100" dirty="0">
                <a:solidFill>
                  <a:sysClr val="windowText" lastClr="000000"/>
                </a:solidFill>
              </a:rPr>
              <a:t>Products with EMA </a:t>
            </a:r>
            <a:r>
              <a:rPr lang="en-US" sz="1100" dirty="0" err="1">
                <a:solidFill>
                  <a:sysClr val="windowText" lastClr="000000"/>
                </a:solidFill>
              </a:rPr>
              <a:t>authorisation</a:t>
            </a:r>
            <a:r>
              <a:rPr lang="en-US" sz="1100" dirty="0">
                <a:solidFill>
                  <a:sysClr val="windowText" lastClr="000000"/>
                </a:solidFill>
              </a:rPr>
              <a:t> year 2014, 2015, 2016, 2017</a:t>
            </a:r>
          </a:p>
        </p:txBody>
      </p:sp>
      <p:sp>
        <p:nvSpPr>
          <p:cNvPr id="12" name="Arrow: Pentagon 11">
            <a:extLst>
              <a:ext uri="{FF2B5EF4-FFF2-40B4-BE49-F238E27FC236}">
                <a16:creationId xmlns:a16="http://schemas.microsoft.com/office/drawing/2014/main" xmlns="" id="{467C60E5-D3C1-4A12-82CC-18FEC56A7EC3}"/>
              </a:ext>
            </a:extLst>
          </p:cNvPr>
          <p:cNvSpPr/>
          <p:nvPr/>
        </p:nvSpPr>
        <p:spPr>
          <a:xfrm>
            <a:off x="2199108" y="3705767"/>
            <a:ext cx="8848337" cy="314325"/>
          </a:xfrm>
          <a:prstGeom prst="homePlate">
            <a:avLst>
              <a:gd name="adj"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72000" rIns="504000" bIns="72000" numCol="1" spcCol="0" rtlCol="0" fromWordArt="0" anchor="ctr" anchorCtr="0" forceAA="0" compatLnSpc="1">
            <a:prstTxWarp prst="textNoShape">
              <a:avLst/>
            </a:prstTxWarp>
            <a:noAutofit/>
          </a:bodyPr>
          <a:lstStyle/>
          <a:p>
            <a:r>
              <a:rPr lang="en-US" sz="1400" b="1" dirty="0">
                <a:solidFill>
                  <a:schemeClr val="bg1"/>
                </a:solidFill>
              </a:rPr>
              <a:t>Remove products with an active substance which has an EMA </a:t>
            </a:r>
            <a:r>
              <a:rPr lang="en-US" sz="1400" b="1" dirty="0" err="1">
                <a:solidFill>
                  <a:schemeClr val="bg1"/>
                </a:solidFill>
              </a:rPr>
              <a:t>authorisation</a:t>
            </a:r>
            <a:r>
              <a:rPr lang="en-US" sz="1400" b="1" dirty="0">
                <a:solidFill>
                  <a:schemeClr val="bg1"/>
                </a:solidFill>
              </a:rPr>
              <a:t> prior to 2014</a:t>
            </a:r>
          </a:p>
        </p:txBody>
      </p:sp>
      <p:sp>
        <p:nvSpPr>
          <p:cNvPr id="13" name="Arrow: Pentagon 12">
            <a:extLst>
              <a:ext uri="{FF2B5EF4-FFF2-40B4-BE49-F238E27FC236}">
                <a16:creationId xmlns:a16="http://schemas.microsoft.com/office/drawing/2014/main" xmlns="" id="{D9EA90C9-3AD0-488F-8876-3387A364E1F2}"/>
              </a:ext>
            </a:extLst>
          </p:cNvPr>
          <p:cNvSpPr/>
          <p:nvPr/>
        </p:nvSpPr>
        <p:spPr>
          <a:xfrm>
            <a:off x="1051047" y="3705767"/>
            <a:ext cx="1249206" cy="314325"/>
          </a:xfrm>
          <a:prstGeom prst="homePlate">
            <a:avLst>
              <a:gd name="adj" fmla="val 2878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r>
              <a:rPr lang="en-US" sz="1400" b="1" dirty="0"/>
              <a:t>Step 3</a:t>
            </a:r>
            <a:endParaRPr lang="pl-PL" sz="1400" b="1" dirty="0" err="1"/>
          </a:p>
        </p:txBody>
      </p:sp>
      <p:sp>
        <p:nvSpPr>
          <p:cNvPr id="14" name="Rectangle 13">
            <a:extLst>
              <a:ext uri="{FF2B5EF4-FFF2-40B4-BE49-F238E27FC236}">
                <a16:creationId xmlns:a16="http://schemas.microsoft.com/office/drawing/2014/main" xmlns="" id="{0EC066C4-AF8B-44D0-A8F5-3622DAFA0228}"/>
              </a:ext>
            </a:extLst>
          </p:cNvPr>
          <p:cNvSpPr/>
          <p:nvPr/>
        </p:nvSpPr>
        <p:spPr>
          <a:xfrm>
            <a:off x="1022816" y="4537519"/>
            <a:ext cx="10118137" cy="10978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171450" indent="-171450">
              <a:buFont typeface="Arial" panose="020B0604020202020204" pitchFamily="34" charset="0"/>
              <a:buChar char="•"/>
            </a:pPr>
            <a:r>
              <a:rPr lang="en-US" sz="1100" dirty="0">
                <a:solidFill>
                  <a:sysClr val="windowText" lastClr="000000"/>
                </a:solidFill>
              </a:rPr>
              <a:t>New combination products (even those containing already approved active substances) are included</a:t>
            </a:r>
          </a:p>
          <a:p>
            <a:pPr marL="171450" indent="-171450">
              <a:buFont typeface="Arial" panose="020B0604020202020204" pitchFamily="34" charset="0"/>
              <a:buChar char="•"/>
            </a:pPr>
            <a:r>
              <a:rPr lang="en-US" sz="1100" dirty="0">
                <a:solidFill>
                  <a:sysClr val="windowText" lastClr="000000"/>
                </a:solidFill>
              </a:rPr>
              <a:t>New formulations are excluded</a:t>
            </a:r>
          </a:p>
          <a:p>
            <a:pPr marL="171450" indent="-171450">
              <a:buFont typeface="Arial" panose="020B0604020202020204" pitchFamily="34" charset="0"/>
              <a:buChar char="•"/>
            </a:pPr>
            <a:r>
              <a:rPr lang="en-US" sz="1100" dirty="0">
                <a:solidFill>
                  <a:sysClr val="windowText" lastClr="000000"/>
                </a:solidFill>
              </a:rPr>
              <a:t>New indications of already approved active substances, leading to a separate marketing </a:t>
            </a:r>
            <a:r>
              <a:rPr lang="en-US" sz="1100" dirty="0" err="1">
                <a:solidFill>
                  <a:sysClr val="windowText" lastClr="000000"/>
                </a:solidFill>
              </a:rPr>
              <a:t>authorisation</a:t>
            </a:r>
            <a:r>
              <a:rPr lang="en-US" sz="1100" dirty="0">
                <a:solidFill>
                  <a:sysClr val="windowText" lastClr="000000"/>
                </a:solidFill>
              </a:rPr>
              <a:t> </a:t>
            </a:r>
            <a:r>
              <a:rPr lang="en-US" sz="1100" u="sng" dirty="0">
                <a:solidFill>
                  <a:sysClr val="windowText" lastClr="000000"/>
                </a:solidFill>
              </a:rPr>
              <a:t>only</a:t>
            </a:r>
            <a:r>
              <a:rPr lang="en-US" sz="1100" dirty="0">
                <a:solidFill>
                  <a:sysClr val="windowText" lastClr="000000"/>
                </a:solidFill>
              </a:rPr>
              <a:t> for an orphan drug are included</a:t>
            </a:r>
          </a:p>
          <a:p>
            <a:pPr marL="171450" indent="-171450">
              <a:buFont typeface="Arial" panose="020B0604020202020204" pitchFamily="34" charset="0"/>
              <a:buChar char="•"/>
            </a:pPr>
            <a:r>
              <a:rPr lang="en-US" sz="1100" dirty="0">
                <a:solidFill>
                  <a:sysClr val="windowText" lastClr="000000"/>
                </a:solidFill>
              </a:rPr>
              <a:t>Duplicates (products launched on the same date, but same company for same indication ) - only one is included but both product names are added on one line</a:t>
            </a:r>
          </a:p>
        </p:txBody>
      </p:sp>
      <p:sp>
        <p:nvSpPr>
          <p:cNvPr id="29" name="Arrow: Pentagon 28">
            <a:extLst>
              <a:ext uri="{FF2B5EF4-FFF2-40B4-BE49-F238E27FC236}">
                <a16:creationId xmlns:a16="http://schemas.microsoft.com/office/drawing/2014/main" xmlns="" id="{C7A5C6C6-D533-4144-A635-52CFAEF37E1B}"/>
              </a:ext>
            </a:extLst>
          </p:cNvPr>
          <p:cNvSpPr/>
          <p:nvPr/>
        </p:nvSpPr>
        <p:spPr>
          <a:xfrm>
            <a:off x="2199108" y="4250765"/>
            <a:ext cx="8848337" cy="314325"/>
          </a:xfrm>
          <a:prstGeom prst="homePlate">
            <a:avLst>
              <a:gd name="adj"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72000" rIns="504000" bIns="72000" numCol="1" spcCol="0" rtlCol="0" fromWordArt="0" anchor="ctr" anchorCtr="0" forceAA="0" compatLnSpc="1">
            <a:prstTxWarp prst="textNoShape">
              <a:avLst/>
            </a:prstTxWarp>
            <a:noAutofit/>
          </a:bodyPr>
          <a:lstStyle/>
          <a:p>
            <a:r>
              <a:rPr lang="en-US" sz="1400" b="1" dirty="0">
                <a:solidFill>
                  <a:schemeClr val="bg1"/>
                </a:solidFill>
              </a:rPr>
              <a:t>Additional criteria for products with active substances with multiple MA’s between 2014-2017</a:t>
            </a:r>
          </a:p>
        </p:txBody>
      </p:sp>
      <p:sp>
        <p:nvSpPr>
          <p:cNvPr id="30" name="Arrow: Pentagon 29">
            <a:extLst>
              <a:ext uri="{FF2B5EF4-FFF2-40B4-BE49-F238E27FC236}">
                <a16:creationId xmlns:a16="http://schemas.microsoft.com/office/drawing/2014/main" xmlns="" id="{27286BEC-CD06-41B4-B56C-64338843B6D1}"/>
              </a:ext>
            </a:extLst>
          </p:cNvPr>
          <p:cNvSpPr/>
          <p:nvPr/>
        </p:nvSpPr>
        <p:spPr>
          <a:xfrm>
            <a:off x="1051047" y="4250765"/>
            <a:ext cx="1249206" cy="314325"/>
          </a:xfrm>
          <a:prstGeom prst="homePlate">
            <a:avLst>
              <a:gd name="adj" fmla="val 2878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algn="l"/>
            <a:r>
              <a:rPr lang="en-US" sz="1400" b="1" dirty="0"/>
              <a:t>Step 4</a:t>
            </a:r>
            <a:endParaRPr lang="pl-PL" sz="1400" b="1" dirty="0" err="1"/>
          </a:p>
        </p:txBody>
      </p:sp>
    </p:spTree>
    <p:extLst>
      <p:ext uri="{BB962C8B-B14F-4D97-AF65-F5344CB8AC3E}">
        <p14:creationId xmlns:p14="http://schemas.microsoft.com/office/powerpoint/2010/main" val="8431138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8719"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endParaRPr lang="en-GB" sz="1800" dirty="0"/>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a:t>
            </a:r>
          </a:p>
        </p:txBody>
      </p:sp>
      <p:graphicFrame>
        <p:nvGraphicFramePr>
          <p:cNvPr id="7" name="Chart 1">
            <a:extLst>
              <a:ext uri="{FF2B5EF4-FFF2-40B4-BE49-F238E27FC236}">
                <a16:creationId xmlns:a16="http://schemas.microsoft.com/office/drawing/2014/main" xmlns="" id="{F6FE9631-EA8D-4DBE-9BFD-52D5C42ED843}"/>
              </a:ext>
            </a:extLst>
          </p:cNvPr>
          <p:cNvGraphicFramePr>
            <a:graphicFrameLocks/>
          </p:cNvGraphicFramePr>
          <p:nvPr>
            <p:extLst>
              <p:ext uri="{D42A27DB-BD31-4B8C-83A1-F6EECF244321}">
                <p14:modId xmlns:p14="http://schemas.microsoft.com/office/powerpoint/2010/main" val="3799725402"/>
              </p:ext>
            </p:extLst>
          </p:nvPr>
        </p:nvGraphicFramePr>
        <p:xfrm>
          <a:off x="1037492" y="2215197"/>
          <a:ext cx="9539654" cy="3759134"/>
        </p:xfrm>
        <a:graphic>
          <a:graphicData uri="http://schemas.openxmlformats.org/drawingml/2006/chart">
            <c:chart xmlns:c="http://schemas.openxmlformats.org/drawingml/2006/chart" xmlns:r="http://schemas.openxmlformats.org/officeDocument/2006/relationships" r:id="rId7"/>
          </a:graphicData>
        </a:graphic>
      </p:graphicFrame>
      <p:sp>
        <p:nvSpPr>
          <p:cNvPr id="5" name="TextBox 4">
            <a:extLst>
              <a:ext uri="{FF2B5EF4-FFF2-40B4-BE49-F238E27FC236}">
                <a16:creationId xmlns:a16="http://schemas.microsoft.com/office/drawing/2014/main" xmlns="" id="{89AF2302-6833-44AF-A6A6-6A62AA985C99}"/>
              </a:ext>
            </a:extLst>
          </p:cNvPr>
          <p:cNvSpPr txBox="1"/>
          <p:nvPr/>
        </p:nvSpPr>
        <p:spPr>
          <a:xfrm>
            <a:off x="384694" y="6248760"/>
            <a:ext cx="8285583" cy="261610"/>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p:txBody>
      </p:sp>
      <p:sp>
        <p:nvSpPr>
          <p:cNvPr id="11" name="TextBox 10">
            <a:extLst>
              <a:ext uri="{FF2B5EF4-FFF2-40B4-BE49-F238E27FC236}">
                <a16:creationId xmlns:a16="http://schemas.microsoft.com/office/drawing/2014/main" xmlns="" id="{E43BEA86-BA01-43F9-9E4F-6A8A10DDFB6E}"/>
              </a:ext>
            </a:extLst>
          </p:cNvPr>
          <p:cNvSpPr txBox="1"/>
          <p:nvPr/>
        </p:nvSpPr>
        <p:spPr>
          <a:xfrm>
            <a:off x="11056776" y="70839"/>
            <a:ext cx="1069909" cy="307777"/>
          </a:xfrm>
          <a:prstGeom prst="rect">
            <a:avLst/>
          </a:prstGeom>
          <a:solidFill>
            <a:schemeClr val="bg1">
              <a:lumMod val="50000"/>
            </a:schemeClr>
          </a:solidFill>
        </p:spPr>
        <p:txBody>
          <a:bodyPr wrap="square" rtlCol="0">
            <a:spAutoFit/>
          </a:bodyPr>
          <a:lstStyle/>
          <a:p>
            <a:pPr algn="r"/>
            <a:r>
              <a:rPr lang="en-GB" sz="1400" b="1" dirty="0">
                <a:solidFill>
                  <a:schemeClr val="bg1"/>
                </a:solidFill>
              </a:rPr>
              <a:t>2014-2016</a:t>
            </a:r>
          </a:p>
        </p:txBody>
      </p:sp>
    </p:spTree>
    <p:extLst>
      <p:ext uri="{BB962C8B-B14F-4D97-AF65-F5344CB8AC3E}">
        <p14:creationId xmlns:p14="http://schemas.microsoft.com/office/powerpoint/2010/main" val="22574998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624"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 </a:t>
            </a:r>
          </a:p>
        </p:txBody>
      </p:sp>
      <p:graphicFrame>
        <p:nvGraphicFramePr>
          <p:cNvPr id="5" name="Chart 1">
            <a:extLst>
              <a:ext uri="{FF2B5EF4-FFF2-40B4-BE49-F238E27FC236}">
                <a16:creationId xmlns:a16="http://schemas.microsoft.com/office/drawing/2014/main" xmlns="" id="{6D7A9E7A-99B5-469D-80C4-B3CA7C32221F}"/>
              </a:ext>
            </a:extLst>
          </p:cNvPr>
          <p:cNvGraphicFramePr>
            <a:graphicFrameLocks/>
          </p:cNvGraphicFramePr>
          <p:nvPr>
            <p:extLst>
              <p:ext uri="{D42A27DB-BD31-4B8C-83A1-F6EECF244321}">
                <p14:modId xmlns:p14="http://schemas.microsoft.com/office/powerpoint/2010/main" val="3387679080"/>
              </p:ext>
            </p:extLst>
          </p:nvPr>
        </p:nvGraphicFramePr>
        <p:xfrm>
          <a:off x="748690" y="2164397"/>
          <a:ext cx="10061575" cy="3682487"/>
        </p:xfrm>
        <a:graphic>
          <a:graphicData uri="http://schemas.openxmlformats.org/drawingml/2006/chart">
            <c:chart xmlns:c="http://schemas.openxmlformats.org/drawingml/2006/chart" xmlns:r="http://schemas.openxmlformats.org/officeDocument/2006/relationships" r:id="rId7"/>
          </a:graphicData>
        </a:graphic>
      </p:graphicFrame>
      <p:sp>
        <p:nvSpPr>
          <p:cNvPr id="12" name="TextBox 11">
            <a:extLst>
              <a:ext uri="{FF2B5EF4-FFF2-40B4-BE49-F238E27FC236}">
                <a16:creationId xmlns:a16="http://schemas.microsoft.com/office/drawing/2014/main" xmlns="" id="{FE909932-41D5-4514-9DA0-A42CC38B42F2}"/>
              </a:ext>
            </a:extLst>
          </p:cNvPr>
          <p:cNvSpPr txBox="1"/>
          <p:nvPr/>
        </p:nvSpPr>
        <p:spPr>
          <a:xfrm>
            <a:off x="384694" y="6222730"/>
            <a:ext cx="8285583" cy="261610"/>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p:txBody>
      </p:sp>
      <p:sp>
        <p:nvSpPr>
          <p:cNvPr id="13" name="TextBox 12">
            <a:extLst>
              <a:ext uri="{FF2B5EF4-FFF2-40B4-BE49-F238E27FC236}">
                <a16:creationId xmlns:a16="http://schemas.microsoft.com/office/drawing/2014/main" xmlns="" id="{20C8149A-1C06-410D-9E99-23AF4F358AAF}"/>
              </a:ext>
            </a:extLst>
          </p:cNvPr>
          <p:cNvSpPr txBox="1"/>
          <p:nvPr/>
        </p:nvSpPr>
        <p:spPr>
          <a:xfrm>
            <a:off x="11056776" y="70839"/>
            <a:ext cx="1069909" cy="307777"/>
          </a:xfrm>
          <a:prstGeom prst="rect">
            <a:avLst/>
          </a:prstGeom>
          <a:solidFill>
            <a:schemeClr val="bg1">
              <a:lumMod val="50000"/>
            </a:schemeClr>
          </a:solidFill>
        </p:spPr>
        <p:txBody>
          <a:bodyPr wrap="square" rtlCol="0">
            <a:spAutoFit/>
          </a:bodyPr>
          <a:lstStyle/>
          <a:p>
            <a:pPr algn="r"/>
            <a:r>
              <a:rPr lang="en-GB" sz="1400" b="1" dirty="0">
                <a:solidFill>
                  <a:schemeClr val="bg1"/>
                </a:solidFill>
              </a:rPr>
              <a:t>2014-2016</a:t>
            </a:r>
          </a:p>
        </p:txBody>
      </p:sp>
    </p:spTree>
    <p:extLst>
      <p:ext uri="{BB962C8B-B14F-4D97-AF65-F5344CB8AC3E}">
        <p14:creationId xmlns:p14="http://schemas.microsoft.com/office/powerpoint/2010/main" val="5291843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650" name="think-cell Slide" r:id="rId6" imgW="216" imgH="216" progId="TCLayout.ActiveDocument.1">
                  <p:embed/>
                </p:oleObj>
              </mc:Choice>
              <mc:Fallback>
                <p:oleObj name="think-cell Slide" r:id="rId6"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(average)</a:t>
            </a:r>
            <a:endParaRPr lang="en-GB" dirty="0"/>
          </a:p>
        </p:txBody>
      </p:sp>
      <p:graphicFrame>
        <p:nvGraphicFramePr>
          <p:cNvPr id="3" name="Chart 1">
            <a:extLst>
              <a:ext uri="{FF2B5EF4-FFF2-40B4-BE49-F238E27FC236}">
                <a16:creationId xmlns:a16="http://schemas.microsoft.com/office/drawing/2014/main" xmlns="" id="{63F721B9-DC43-4463-AF5F-7C03C1F25BA0}"/>
              </a:ext>
            </a:extLst>
          </p:cNvPr>
          <p:cNvGraphicFramePr>
            <a:graphicFrameLocks/>
          </p:cNvGraphicFramePr>
          <p:nvPr>
            <p:extLst>
              <p:ext uri="{D42A27DB-BD31-4B8C-83A1-F6EECF244321}">
                <p14:modId xmlns:p14="http://schemas.microsoft.com/office/powerpoint/2010/main" val="1746968104"/>
              </p:ext>
            </p:extLst>
          </p:nvPr>
        </p:nvGraphicFramePr>
        <p:xfrm>
          <a:off x="845684" y="2316394"/>
          <a:ext cx="9867121" cy="3383914"/>
        </p:xfrm>
        <a:graphic>
          <a:graphicData uri="http://schemas.openxmlformats.org/drawingml/2006/chart">
            <c:chart xmlns:c="http://schemas.openxmlformats.org/drawingml/2006/chart" xmlns:r="http://schemas.openxmlformats.org/officeDocument/2006/relationships" r:id="rId8"/>
          </a:graphicData>
        </a:graphic>
      </p:graphicFrame>
      <p:sp>
        <p:nvSpPr>
          <p:cNvPr id="15" name="TextBox 14">
            <a:extLst>
              <a:ext uri="{FF2B5EF4-FFF2-40B4-BE49-F238E27FC236}">
                <a16:creationId xmlns:a16="http://schemas.microsoft.com/office/drawing/2014/main" xmlns="" id="{F2353A74-3A1A-4F30-BE2D-553A0F794610}"/>
              </a:ext>
            </a:extLst>
          </p:cNvPr>
          <p:cNvSpPr txBox="1">
            <a:spLocks noChangeArrowheads="1"/>
          </p:cNvSpPr>
          <p:nvPr/>
        </p:nvSpPr>
        <p:spPr bwMode="auto">
          <a:xfrm>
            <a:off x="271948" y="5562922"/>
            <a:ext cx="11147944" cy="1108004"/>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r>
              <a:rPr lang="en-GB" sz="1050" dirty="0"/>
              <a:t>     </a:t>
            </a: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a:defRPr/>
            </a:pPr>
            <a:endParaRPr lang="en-US" sz="1050" dirty="0"/>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a:p>
            <a:pPr marL="171450" indent="-171450">
              <a:buFont typeface="Arial" panose="020B0604020202020204" pitchFamily="34" charset="0"/>
              <a:buChar char="•"/>
              <a:defRPr/>
            </a:pPr>
            <a:r>
              <a:rPr lang="en-US" sz="1050" dirty="0"/>
              <a:t>*Average of 26 European countries in the analysis (excludes Macedonia)</a:t>
            </a:r>
          </a:p>
        </p:txBody>
      </p:sp>
      <p:sp>
        <p:nvSpPr>
          <p:cNvPr id="16" name="Rectangle 15">
            <a:extLst>
              <a:ext uri="{FF2B5EF4-FFF2-40B4-BE49-F238E27FC236}">
                <a16:creationId xmlns:a16="http://schemas.microsoft.com/office/drawing/2014/main" xmlns="" id="{746C8F0E-19EA-43B1-9C72-4DA1C1297A4B}"/>
              </a:ext>
            </a:extLst>
          </p:cNvPr>
          <p:cNvSpPr/>
          <p:nvPr/>
        </p:nvSpPr>
        <p:spPr>
          <a:xfrm>
            <a:off x="382604" y="5615391"/>
            <a:ext cx="126986" cy="179388"/>
          </a:xfrm>
          <a:prstGeom prst="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1" name="TextBox 10">
            <a:extLst>
              <a:ext uri="{FF2B5EF4-FFF2-40B4-BE49-F238E27FC236}">
                <a16:creationId xmlns:a16="http://schemas.microsoft.com/office/drawing/2014/main" xmlns="" id="{6B0C3723-EFEF-44CA-B503-48A33EE0867C}"/>
              </a:ext>
            </a:extLst>
          </p:cNvPr>
          <p:cNvSpPr txBox="1"/>
          <p:nvPr/>
        </p:nvSpPr>
        <p:spPr>
          <a:xfrm>
            <a:off x="11047445" y="70839"/>
            <a:ext cx="1069909" cy="307777"/>
          </a:xfrm>
          <a:prstGeom prst="rect">
            <a:avLst/>
          </a:prstGeom>
          <a:solidFill>
            <a:schemeClr val="bg1">
              <a:lumMod val="50000"/>
            </a:schemeClr>
          </a:solidFill>
        </p:spPr>
        <p:txBody>
          <a:bodyPr wrap="square" rtlCol="0">
            <a:spAutoFit/>
          </a:bodyPr>
          <a:lstStyle/>
          <a:p>
            <a:pPr algn="r"/>
            <a:r>
              <a:rPr lang="en-GB" sz="1400" b="1" dirty="0">
                <a:solidFill>
                  <a:schemeClr val="bg1"/>
                </a:solidFill>
              </a:rPr>
              <a:t>2014-2016</a:t>
            </a:r>
          </a:p>
        </p:txBody>
      </p:sp>
    </p:spTree>
    <p:extLst>
      <p:ext uri="{BB962C8B-B14F-4D97-AF65-F5344CB8AC3E}">
        <p14:creationId xmlns:p14="http://schemas.microsoft.com/office/powerpoint/2010/main" val="41896676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6673"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(average, maximum, minimum)</a:t>
            </a:r>
            <a:endParaRPr lang="en-GB" dirty="0"/>
          </a:p>
        </p:txBody>
      </p:sp>
      <p:graphicFrame>
        <p:nvGraphicFramePr>
          <p:cNvPr id="5" name="Chart 1">
            <a:extLst>
              <a:ext uri="{FF2B5EF4-FFF2-40B4-BE49-F238E27FC236}">
                <a16:creationId xmlns:a16="http://schemas.microsoft.com/office/drawing/2014/main" xmlns="" id="{FA889DB4-AD27-4D55-8EF3-D3AE2C2EBBE5}"/>
              </a:ext>
            </a:extLst>
          </p:cNvPr>
          <p:cNvGraphicFramePr>
            <a:graphicFrameLocks/>
          </p:cNvGraphicFramePr>
          <p:nvPr>
            <p:extLst>
              <p:ext uri="{D42A27DB-BD31-4B8C-83A1-F6EECF244321}">
                <p14:modId xmlns:p14="http://schemas.microsoft.com/office/powerpoint/2010/main" val="3322270248"/>
              </p:ext>
            </p:extLst>
          </p:nvPr>
        </p:nvGraphicFramePr>
        <p:xfrm>
          <a:off x="776021" y="2310706"/>
          <a:ext cx="10376969" cy="3510448"/>
        </p:xfrm>
        <a:graphic>
          <a:graphicData uri="http://schemas.openxmlformats.org/drawingml/2006/chart">
            <c:chart xmlns:c="http://schemas.openxmlformats.org/drawingml/2006/chart" xmlns:r="http://schemas.openxmlformats.org/officeDocument/2006/relationships" r:id="rId7"/>
          </a:graphicData>
        </a:graphic>
      </p:graphicFrame>
      <p:sp>
        <p:nvSpPr>
          <p:cNvPr id="12" name="TextBox 11">
            <a:extLst>
              <a:ext uri="{FF2B5EF4-FFF2-40B4-BE49-F238E27FC236}">
                <a16:creationId xmlns:a16="http://schemas.microsoft.com/office/drawing/2014/main" xmlns="" id="{E08E9818-B17A-4F04-A417-E074DF166DF1}"/>
              </a:ext>
            </a:extLst>
          </p:cNvPr>
          <p:cNvSpPr txBox="1">
            <a:spLocks noChangeArrowheads="1"/>
          </p:cNvSpPr>
          <p:nvPr/>
        </p:nvSpPr>
        <p:spPr bwMode="auto">
          <a:xfrm>
            <a:off x="268035" y="5821154"/>
            <a:ext cx="11147944" cy="815616"/>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pPr marL="171450" indent="-171450">
              <a:buFont typeface="Arial" panose="020B0604020202020204" pitchFamily="34" charset="0"/>
              <a:buChar char="•"/>
            </a:pP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p:txBody>
      </p:sp>
      <p:sp>
        <p:nvSpPr>
          <p:cNvPr id="11" name="TextBox 10">
            <a:extLst>
              <a:ext uri="{FF2B5EF4-FFF2-40B4-BE49-F238E27FC236}">
                <a16:creationId xmlns:a16="http://schemas.microsoft.com/office/drawing/2014/main" xmlns="" id="{F08017F0-ACAF-4A1D-86CA-4B72C3F999CE}"/>
              </a:ext>
            </a:extLst>
          </p:cNvPr>
          <p:cNvSpPr txBox="1"/>
          <p:nvPr/>
        </p:nvSpPr>
        <p:spPr>
          <a:xfrm>
            <a:off x="11047445" y="70839"/>
            <a:ext cx="1069909" cy="307777"/>
          </a:xfrm>
          <a:prstGeom prst="rect">
            <a:avLst/>
          </a:prstGeom>
          <a:solidFill>
            <a:schemeClr val="bg1">
              <a:lumMod val="50000"/>
            </a:schemeClr>
          </a:solidFill>
        </p:spPr>
        <p:txBody>
          <a:bodyPr wrap="square" rtlCol="0">
            <a:spAutoFit/>
          </a:bodyPr>
          <a:lstStyle/>
          <a:p>
            <a:pPr algn="r"/>
            <a:r>
              <a:rPr lang="en-GB" sz="1400" b="1" dirty="0">
                <a:solidFill>
                  <a:schemeClr val="bg1"/>
                </a:solidFill>
              </a:rPr>
              <a:t>2014-2016</a:t>
            </a:r>
          </a:p>
        </p:txBody>
      </p:sp>
    </p:spTree>
    <p:extLst>
      <p:ext uri="{BB962C8B-B14F-4D97-AF65-F5344CB8AC3E}">
        <p14:creationId xmlns:p14="http://schemas.microsoft.com/office/powerpoint/2010/main" val="20350207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699"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US"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average time between marketing </a:t>
            </a:r>
            <a:r>
              <a:rPr lang="en-US" sz="1800" b="1" dirty="0" err="1">
                <a:solidFill>
                  <a:schemeClr val="accent1"/>
                </a:solidFill>
              </a:rPr>
              <a:t>authorisation</a:t>
            </a:r>
            <a:r>
              <a:rPr lang="en-US" sz="1800" b="1" dirty="0">
                <a:solidFill>
                  <a:schemeClr val="accent1"/>
                </a:solidFill>
              </a:rPr>
              <a:t> and patient access </a:t>
            </a:r>
            <a:r>
              <a:rPr lang="en-US" sz="1800" dirty="0"/>
              <a:t>- the number of days elapsing from the date of EU marketing </a:t>
            </a:r>
            <a:r>
              <a:rPr lang="en-US" sz="1800" dirty="0" err="1"/>
              <a:t>authorisation</a:t>
            </a:r>
            <a:r>
              <a:rPr lang="en-US" sz="1800" dirty="0"/>
              <a:t> (or effective marketing </a:t>
            </a:r>
            <a:r>
              <a:rPr lang="en-US" sz="1800" dirty="0" err="1"/>
              <a:t>authorisation</a:t>
            </a:r>
            <a:r>
              <a:rPr lang="en-US" sz="1800" dirty="0"/>
              <a:t> in non-EEA countries) to the day of completion of post-marketing </a:t>
            </a:r>
            <a:r>
              <a:rPr lang="en-US" sz="1800" dirty="0" err="1"/>
              <a:t>authorisation</a:t>
            </a:r>
            <a:r>
              <a:rPr lang="en-US" sz="1800" dirty="0"/>
              <a:t> administrative processes</a:t>
            </a:r>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US" dirty="0"/>
              <a:t>Length of market access delays (median)</a:t>
            </a:r>
            <a:endParaRPr lang="en-GB" dirty="0"/>
          </a:p>
        </p:txBody>
      </p:sp>
      <p:graphicFrame>
        <p:nvGraphicFramePr>
          <p:cNvPr id="17" name="Chart 1">
            <a:extLst>
              <a:ext uri="{FF2B5EF4-FFF2-40B4-BE49-F238E27FC236}">
                <a16:creationId xmlns:a16="http://schemas.microsoft.com/office/drawing/2014/main" xmlns="" id="{6E57B2A6-7820-45EE-9795-EC434720E6DC}"/>
              </a:ext>
            </a:extLst>
          </p:cNvPr>
          <p:cNvGraphicFramePr>
            <a:graphicFrameLocks/>
          </p:cNvGraphicFramePr>
          <p:nvPr>
            <p:extLst>
              <p:ext uri="{D42A27DB-BD31-4B8C-83A1-F6EECF244321}">
                <p14:modId xmlns:p14="http://schemas.microsoft.com/office/powerpoint/2010/main" val="2097573142"/>
              </p:ext>
            </p:extLst>
          </p:nvPr>
        </p:nvGraphicFramePr>
        <p:xfrm>
          <a:off x="845684" y="2316394"/>
          <a:ext cx="9867121" cy="3383914"/>
        </p:xfrm>
        <a:graphic>
          <a:graphicData uri="http://schemas.openxmlformats.org/drawingml/2006/chart">
            <c:chart xmlns:c="http://schemas.openxmlformats.org/drawingml/2006/chart" xmlns:r="http://schemas.openxmlformats.org/officeDocument/2006/relationships" r:id="rId7"/>
          </a:graphicData>
        </a:graphic>
      </p:graphicFrame>
      <p:sp>
        <p:nvSpPr>
          <p:cNvPr id="18" name="TextBox 17">
            <a:extLst>
              <a:ext uri="{FF2B5EF4-FFF2-40B4-BE49-F238E27FC236}">
                <a16:creationId xmlns:a16="http://schemas.microsoft.com/office/drawing/2014/main" xmlns="" id="{3C12100F-7EB9-4927-89EA-824E12B81EB8}"/>
              </a:ext>
            </a:extLst>
          </p:cNvPr>
          <p:cNvSpPr txBox="1">
            <a:spLocks noChangeArrowheads="1"/>
          </p:cNvSpPr>
          <p:nvPr/>
        </p:nvSpPr>
        <p:spPr bwMode="auto">
          <a:xfrm>
            <a:off x="290998" y="5571640"/>
            <a:ext cx="11147944" cy="1108004"/>
          </a:xfrm>
          <a:prstGeom prst="rect">
            <a:avLst/>
          </a:prstGeom>
          <a:noFill/>
          <a:ln>
            <a:noFill/>
          </a:ln>
          <a:extLst/>
        </p:spPr>
        <p:txBody>
          <a:bodyPr wrap="square" lIns="137168" tIns="68584" rIns="137168" bIns="68584">
            <a:spAutoFit/>
          </a:bodyPr>
          <a:lstStyle>
            <a:lvl1pPr eaLnBrk="0" hangingPunct="0">
              <a:defRPr sz="3600">
                <a:solidFill>
                  <a:schemeClr val="tx1"/>
                </a:solidFill>
                <a:latin typeface="Calibri" charset="0"/>
                <a:ea typeface="ＭＳ Ｐゴシック" charset="0"/>
                <a:cs typeface="ＭＳ Ｐゴシック" charset="0"/>
              </a:defRPr>
            </a:lvl1pPr>
            <a:lvl2pPr marL="742950" indent="-285750" eaLnBrk="0" hangingPunct="0">
              <a:defRPr sz="3600">
                <a:solidFill>
                  <a:schemeClr val="tx1"/>
                </a:solidFill>
                <a:latin typeface="Calibri" charset="0"/>
                <a:ea typeface="ＭＳ Ｐゴシック" charset="0"/>
              </a:defRPr>
            </a:lvl2pPr>
            <a:lvl3pPr marL="1143000" indent="-228600" eaLnBrk="0" hangingPunct="0">
              <a:defRPr sz="3600">
                <a:solidFill>
                  <a:schemeClr val="tx1"/>
                </a:solidFill>
                <a:latin typeface="Calibri" charset="0"/>
                <a:ea typeface="ＭＳ Ｐゴシック" charset="0"/>
              </a:defRPr>
            </a:lvl3pPr>
            <a:lvl4pPr marL="1600200" indent="-228600" eaLnBrk="0" hangingPunct="0">
              <a:defRPr sz="3600">
                <a:solidFill>
                  <a:schemeClr val="tx1"/>
                </a:solidFill>
                <a:latin typeface="Calibri" charset="0"/>
                <a:ea typeface="ＭＳ Ｐゴシック" charset="0"/>
              </a:defRPr>
            </a:lvl4pPr>
            <a:lvl5pPr marL="2057400" indent="-228600" eaLnBrk="0" hangingPunct="0">
              <a:defRPr sz="3600">
                <a:solidFill>
                  <a:schemeClr val="tx1"/>
                </a:solidFill>
                <a:latin typeface="Calibri"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Calibri"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Calibri"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Calibri"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Calibri" charset="0"/>
                <a:ea typeface="ＭＳ Ｐゴシック" charset="0"/>
              </a:defRPr>
            </a:lvl9pPr>
          </a:lstStyle>
          <a:p>
            <a:r>
              <a:rPr lang="en-GB" sz="1050" dirty="0"/>
              <a:t>     </a:t>
            </a:r>
            <a:r>
              <a:rPr lang="en-GB" altLang="en-US" sz="1050" dirty="0"/>
              <a:t>In most countries patient access equates to granting of access to the reimbursement list, </a:t>
            </a:r>
            <a:r>
              <a:rPr lang="en-US" altLang="en-US" sz="1050" dirty="0"/>
              <a:t>except for hospital products in DK, FI, NO, SE where some products are not covered by the general reimbursement scheme and so this shorter delay is artificially declining the median and average.</a:t>
            </a:r>
          </a:p>
          <a:p>
            <a:pPr>
              <a:defRPr/>
            </a:pPr>
            <a:endParaRPr lang="en-US" sz="1050" dirty="0"/>
          </a:p>
          <a:p>
            <a:pPr marL="171450" indent="-171450">
              <a:buFont typeface="Arial" panose="020B0604020202020204" pitchFamily="34" charset="0"/>
              <a:buChar char="•"/>
              <a:defRPr/>
            </a:pPr>
            <a:r>
              <a:rPr lang="en-US" sz="1050" dirty="0"/>
              <a:t>In France, some innovative products without competitors can be made available prior to market </a:t>
            </a:r>
            <a:r>
              <a:rPr lang="en-US" sz="1050" dirty="0" err="1"/>
              <a:t>authorisation</a:t>
            </a:r>
            <a:r>
              <a:rPr lang="en-US" sz="1050" dirty="0"/>
              <a:t> under the system of Temporary </a:t>
            </a:r>
            <a:r>
              <a:rPr lang="en-US" sz="1050" dirty="0" err="1"/>
              <a:t>Authorisations</a:t>
            </a:r>
            <a:r>
              <a:rPr lang="en-US" sz="1050" dirty="0"/>
              <a:t>. As these are not taken into account in the analysis, the average for France is higher than in reality</a:t>
            </a:r>
            <a:r>
              <a:rPr lang="en-GB" sz="1050" dirty="0"/>
              <a:t>.</a:t>
            </a:r>
          </a:p>
          <a:p>
            <a:pPr marL="171450" indent="-171450">
              <a:buFont typeface="Arial" panose="020B0604020202020204" pitchFamily="34" charset="0"/>
              <a:buChar char="•"/>
              <a:defRPr/>
            </a:pPr>
            <a:r>
              <a:rPr lang="en-US" sz="1050" dirty="0"/>
              <a:t>*Average of 26 European countries in the analysis (excludes Macedonia)</a:t>
            </a:r>
          </a:p>
        </p:txBody>
      </p:sp>
      <p:sp>
        <p:nvSpPr>
          <p:cNvPr id="19" name="Rectangle 18">
            <a:extLst>
              <a:ext uri="{FF2B5EF4-FFF2-40B4-BE49-F238E27FC236}">
                <a16:creationId xmlns:a16="http://schemas.microsoft.com/office/drawing/2014/main" xmlns="" id="{2709AB1C-F99C-4D8D-B9EE-B20793726CAE}"/>
              </a:ext>
            </a:extLst>
          </p:cNvPr>
          <p:cNvSpPr/>
          <p:nvPr/>
        </p:nvSpPr>
        <p:spPr>
          <a:xfrm>
            <a:off x="382604" y="5615391"/>
            <a:ext cx="126986" cy="179388"/>
          </a:xfrm>
          <a:prstGeom prst="rec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11" name="TextBox 10">
            <a:extLst>
              <a:ext uri="{FF2B5EF4-FFF2-40B4-BE49-F238E27FC236}">
                <a16:creationId xmlns:a16="http://schemas.microsoft.com/office/drawing/2014/main" xmlns="" id="{5CD6F94C-2FE4-408E-8921-9785B34AA763}"/>
              </a:ext>
            </a:extLst>
          </p:cNvPr>
          <p:cNvSpPr txBox="1"/>
          <p:nvPr/>
        </p:nvSpPr>
        <p:spPr>
          <a:xfrm>
            <a:off x="11047445" y="70839"/>
            <a:ext cx="1069909" cy="307777"/>
          </a:xfrm>
          <a:prstGeom prst="rect">
            <a:avLst/>
          </a:prstGeom>
          <a:solidFill>
            <a:schemeClr val="bg1">
              <a:lumMod val="50000"/>
            </a:schemeClr>
          </a:solidFill>
        </p:spPr>
        <p:txBody>
          <a:bodyPr wrap="square" rtlCol="0">
            <a:spAutoFit/>
          </a:bodyPr>
          <a:lstStyle/>
          <a:p>
            <a:pPr algn="r"/>
            <a:r>
              <a:rPr lang="en-GB" sz="1400" b="1" dirty="0">
                <a:solidFill>
                  <a:schemeClr val="bg1"/>
                </a:solidFill>
              </a:rPr>
              <a:t>2014-2016</a:t>
            </a:r>
          </a:p>
        </p:txBody>
      </p:sp>
    </p:spTree>
    <p:extLst>
      <p:ext uri="{BB962C8B-B14F-4D97-AF65-F5344CB8AC3E}">
        <p14:creationId xmlns:p14="http://schemas.microsoft.com/office/powerpoint/2010/main" val="9374624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xmlns="" id="{98E83F3F-D77B-4E73-94EE-622F95C7219E}"/>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4032" name="think-cell Slide" r:id="rId6" imgW="216" imgH="216" progId="TCLayout.ActiveDocument.1">
                  <p:embed/>
                </p:oleObj>
              </mc:Choice>
              <mc:Fallback>
                <p:oleObj name="think-cell Slide" r:id="rId6" imgW="216" imgH="216" progId="TCLayout.ActiveDocument.1">
                  <p:embed/>
                  <p:pic>
                    <p:nvPicPr>
                      <p:cNvPr id="5" name="Object 4" hidden="1">
                        <a:extLst>
                          <a:ext uri="{FF2B5EF4-FFF2-40B4-BE49-F238E27FC236}">
                            <a16:creationId xmlns:a16="http://schemas.microsoft.com/office/drawing/2014/main" xmlns="" id="{98E83F3F-D77B-4E73-94EE-622F95C7219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xmlns="" id="{9456E84C-1326-41AF-8C21-B67734C2B0F0}"/>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E0F3C112-D23F-49BD-8C6F-8B302B44E8B3}"/>
              </a:ext>
            </a:extLst>
          </p:cNvPr>
          <p:cNvSpPr>
            <a:spLocks noGrp="1"/>
          </p:cNvSpPr>
          <p:nvPr>
            <p:ph idx="1"/>
          </p:nvPr>
        </p:nvSpPr>
        <p:spPr>
          <a:xfrm>
            <a:off x="384694" y="1286360"/>
            <a:ext cx="11338560" cy="4610588"/>
          </a:xfrm>
        </p:spPr>
        <p:txBody>
          <a:bodyPr/>
          <a:lstStyle/>
          <a:p>
            <a:pPr>
              <a:spcBef>
                <a:spcPts val="600"/>
              </a:spcBef>
              <a:spcAft>
                <a:spcPts val="600"/>
              </a:spcAft>
            </a:pPr>
            <a:r>
              <a:rPr lang="en-US" dirty="0"/>
              <a:t>121 products approved by EMA between 1st January 2015 to 31st December 2017 (excluding 4 products which were withdrawn between 2015-2017) </a:t>
            </a:r>
          </a:p>
          <a:p>
            <a:pPr>
              <a:spcBef>
                <a:spcPts val="600"/>
              </a:spcBef>
            </a:pPr>
            <a:r>
              <a:rPr lang="en-US" dirty="0"/>
              <a:t>The 2018 study provides an analysis of products approved between </a:t>
            </a:r>
            <a:r>
              <a:rPr lang="en-US" b="1" dirty="0">
                <a:solidFill>
                  <a:schemeClr val="accent1"/>
                </a:solidFill>
              </a:rPr>
              <a:t>2015-2016-2017</a:t>
            </a:r>
            <a:r>
              <a:rPr lang="en-US" dirty="0"/>
              <a:t>, for the following datasets:</a:t>
            </a:r>
          </a:p>
          <a:p>
            <a:pPr marL="514350" lvl="1" indent="-342900">
              <a:spcBef>
                <a:spcPts val="0"/>
              </a:spcBef>
              <a:buFont typeface="+mj-lt"/>
              <a:buAutoNum type="alphaLcParenR"/>
            </a:pPr>
            <a:r>
              <a:rPr lang="en-US" b="1" dirty="0">
                <a:solidFill>
                  <a:schemeClr val="accent1"/>
                </a:solidFill>
              </a:rPr>
              <a:t>All 121 products: </a:t>
            </a:r>
            <a:r>
              <a:rPr lang="en-US" dirty="0"/>
              <a:t>45 in 2015, 38 in 2016, 38 in 2017</a:t>
            </a:r>
          </a:p>
          <a:p>
            <a:pPr marL="514350" lvl="1" indent="-342900">
              <a:spcBef>
                <a:spcPts val="0"/>
              </a:spcBef>
              <a:buFont typeface="+mj-lt"/>
              <a:buAutoNum type="alphaLcParenR"/>
            </a:pPr>
            <a:r>
              <a:rPr lang="en-US" b="1" dirty="0">
                <a:solidFill>
                  <a:schemeClr val="accent1"/>
                </a:solidFill>
              </a:rPr>
              <a:t>38 Orphan products: </a:t>
            </a:r>
            <a:r>
              <a:rPr lang="en-US" dirty="0"/>
              <a:t>13 in 2015, 13 in 2016, 12 in 2017</a:t>
            </a:r>
          </a:p>
          <a:p>
            <a:pPr marL="514350" lvl="1" indent="-342900">
              <a:spcBef>
                <a:spcPts val="0"/>
              </a:spcBef>
              <a:spcAft>
                <a:spcPts val="600"/>
              </a:spcAft>
              <a:buFont typeface="+mj-lt"/>
              <a:buAutoNum type="alphaLcParenR"/>
            </a:pPr>
            <a:r>
              <a:rPr lang="en-US" b="1" dirty="0">
                <a:solidFill>
                  <a:schemeClr val="accent1"/>
                </a:solidFill>
              </a:rPr>
              <a:t>31 Oncology products: </a:t>
            </a:r>
            <a:r>
              <a:rPr lang="en-US" dirty="0"/>
              <a:t>10 in 2015, 12 in 2016, 9 in 2017</a:t>
            </a:r>
          </a:p>
          <a:p>
            <a:pPr>
              <a:spcBef>
                <a:spcPts val="600"/>
              </a:spcBef>
            </a:pPr>
            <a:r>
              <a:rPr lang="en-US" dirty="0"/>
              <a:t>Definitions:</a:t>
            </a:r>
          </a:p>
          <a:p>
            <a:pPr lvl="1">
              <a:spcBef>
                <a:spcPts val="0"/>
              </a:spcBef>
            </a:pPr>
            <a:r>
              <a:rPr lang="en-US" dirty="0"/>
              <a:t>Orphan status from EMA (September 2018)</a:t>
            </a:r>
          </a:p>
          <a:p>
            <a:pPr lvl="1">
              <a:spcBef>
                <a:spcPts val="0"/>
              </a:spcBef>
              <a:spcAft>
                <a:spcPts val="600"/>
              </a:spcAft>
            </a:pPr>
            <a:r>
              <a:rPr lang="en-US" dirty="0"/>
              <a:t>Oncology products flagged using IQVIA MIDAS Oncology market definition*</a:t>
            </a:r>
          </a:p>
          <a:p>
            <a:pPr>
              <a:spcBef>
                <a:spcPts val="600"/>
              </a:spcBef>
              <a:spcAft>
                <a:spcPts val="600"/>
              </a:spcAft>
            </a:pPr>
            <a:r>
              <a:rPr lang="en-US" dirty="0"/>
              <a:t>The date of availability cut off point is 19</a:t>
            </a:r>
            <a:r>
              <a:rPr lang="en-US" baseline="30000" dirty="0"/>
              <a:t>th</a:t>
            </a:r>
            <a:r>
              <a:rPr lang="en-US" dirty="0"/>
              <a:t> December 2018 (except for Estonia and Iceland, which had a few products with a reimbursement decision on 1st January 2019)</a:t>
            </a:r>
          </a:p>
          <a:p>
            <a:pPr>
              <a:spcBef>
                <a:spcPts val="600"/>
              </a:spcBef>
              <a:spcAft>
                <a:spcPts val="600"/>
              </a:spcAft>
            </a:pPr>
            <a:r>
              <a:rPr lang="en-US" dirty="0"/>
              <a:t>27 countries included in the study</a:t>
            </a:r>
          </a:p>
        </p:txBody>
      </p:sp>
      <p:sp>
        <p:nvSpPr>
          <p:cNvPr id="3" name="Footer Placeholder 2">
            <a:extLst>
              <a:ext uri="{FF2B5EF4-FFF2-40B4-BE49-F238E27FC236}">
                <a16:creationId xmlns:a16="http://schemas.microsoft.com/office/drawing/2014/main" xmlns="" id="{E30F4C8A-D37C-4E3F-869D-80B230E8380C}"/>
              </a:ext>
            </a:extLst>
          </p:cNvPr>
          <p:cNvSpPr>
            <a:spLocks noGrp="1"/>
          </p:cNvSpPr>
          <p:nvPr>
            <p:ph type="ftr" sz="quarter" idx="10"/>
          </p:nvPr>
        </p:nvSpPr>
        <p:spPr>
          <a:xfrm>
            <a:off x="265424" y="6394488"/>
            <a:ext cx="9116145" cy="338087"/>
          </a:xfrm>
        </p:spPr>
        <p:txBody>
          <a:bodyPr/>
          <a:lstStyle/>
          <a:p>
            <a:r>
              <a:rPr lang="en-US" sz="1050" dirty="0">
                <a:latin typeface="+mj-lt"/>
              </a:rPr>
              <a:t>* L1&amp;L2&amp;V3C&amp;Revlimid&amp;Xgeva&amp;Proleukin&amp;Pomalyst</a:t>
            </a:r>
          </a:p>
        </p:txBody>
      </p:sp>
      <p:sp>
        <p:nvSpPr>
          <p:cNvPr id="4" name="Title 3">
            <a:extLst>
              <a:ext uri="{FF2B5EF4-FFF2-40B4-BE49-F238E27FC236}">
                <a16:creationId xmlns:a16="http://schemas.microsoft.com/office/drawing/2014/main" xmlns="" id="{C6F9A297-4B66-47F3-A350-2A6F4E069DD4}"/>
              </a:ext>
            </a:extLst>
          </p:cNvPr>
          <p:cNvSpPr>
            <a:spLocks noGrp="1"/>
          </p:cNvSpPr>
          <p:nvPr>
            <p:ph type="title"/>
          </p:nvPr>
        </p:nvSpPr>
        <p:spPr/>
        <p:txBody>
          <a:bodyPr/>
          <a:lstStyle/>
          <a:p>
            <a:r>
              <a:rPr lang="en-GB" dirty="0"/>
              <a:t>Study scope</a:t>
            </a:r>
          </a:p>
        </p:txBody>
      </p:sp>
    </p:spTree>
    <p:extLst>
      <p:ext uri="{BB962C8B-B14F-4D97-AF65-F5344CB8AC3E}">
        <p14:creationId xmlns:p14="http://schemas.microsoft.com/office/powerpoint/2010/main" val="2014441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2A500A77-8FF4-45C1-8450-ADCC50DC9A26}"/>
              </a:ext>
            </a:extLst>
          </p:cNvPr>
          <p:cNvSpPr>
            <a:spLocks noGrp="1"/>
          </p:cNvSpPr>
          <p:nvPr>
            <p:ph idx="1"/>
          </p:nvPr>
        </p:nvSpPr>
        <p:spPr>
          <a:xfrm>
            <a:off x="384694" y="1202381"/>
            <a:ext cx="11338560" cy="4866467"/>
          </a:xfrm>
        </p:spPr>
        <p:txBody>
          <a:bodyPr/>
          <a:lstStyle/>
          <a:p>
            <a:r>
              <a:rPr lang="en-US" dirty="0"/>
              <a:t>The aim of the W.A.I.T. indicator is to measure the differences in time to reimbursement across European countries</a:t>
            </a:r>
          </a:p>
          <a:p>
            <a:r>
              <a:rPr lang="en-US" dirty="0"/>
              <a:t>A medicine is </a:t>
            </a:r>
            <a:r>
              <a:rPr lang="en-US" b="1" dirty="0">
                <a:solidFill>
                  <a:schemeClr val="accent1"/>
                </a:solidFill>
              </a:rPr>
              <a:t>available</a:t>
            </a:r>
            <a:r>
              <a:rPr lang="en-US" dirty="0"/>
              <a:t> on the market if patients can receive the medicine under a reimbursement scheme</a:t>
            </a:r>
          </a:p>
          <a:p>
            <a:r>
              <a:rPr lang="en-US" dirty="0"/>
              <a:t>The </a:t>
            </a:r>
            <a:r>
              <a:rPr lang="en-US" b="1" dirty="0">
                <a:solidFill>
                  <a:schemeClr val="accent1"/>
                </a:solidFill>
              </a:rPr>
              <a:t>accessibility date </a:t>
            </a:r>
            <a:r>
              <a:rPr lang="en-US" dirty="0"/>
              <a:t>is the first date when doctors can prescribe / hospitals can administer the medicine to patients in the country, who will be able to benefit from reimbursement conditions applicable in the country (i.e. administrative procedures to be included in the positive reimbursement list have been completed, where applicable)</a:t>
            </a:r>
          </a:p>
          <a:p>
            <a:r>
              <a:rPr lang="en-US" dirty="0"/>
              <a:t>IQVIA have defined a set of “rules” to determine </a:t>
            </a:r>
            <a:r>
              <a:rPr lang="en-US" b="1" dirty="0">
                <a:solidFill>
                  <a:schemeClr val="accent1"/>
                </a:solidFill>
              </a:rPr>
              <a:t>market availability</a:t>
            </a:r>
            <a:r>
              <a:rPr lang="en-US" dirty="0"/>
              <a:t>:</a:t>
            </a:r>
            <a:endParaRPr lang="en-GB" sz="1800" dirty="0"/>
          </a:p>
        </p:txBody>
      </p:sp>
      <p:sp>
        <p:nvSpPr>
          <p:cNvPr id="4" name="Title 3">
            <a:extLst>
              <a:ext uri="{FF2B5EF4-FFF2-40B4-BE49-F238E27FC236}">
                <a16:creationId xmlns:a16="http://schemas.microsoft.com/office/drawing/2014/main" xmlns="" id="{8212A90A-03A0-4FF5-8EE5-849B96CBF358}"/>
              </a:ext>
            </a:extLst>
          </p:cNvPr>
          <p:cNvSpPr>
            <a:spLocks noGrp="1"/>
          </p:cNvSpPr>
          <p:nvPr>
            <p:ph type="title"/>
          </p:nvPr>
        </p:nvSpPr>
        <p:spPr/>
        <p:txBody>
          <a:bodyPr/>
          <a:lstStyle/>
          <a:p>
            <a:r>
              <a:rPr lang="en-GB" dirty="0"/>
              <a:t>Availability and accessibility date</a:t>
            </a:r>
          </a:p>
        </p:txBody>
      </p:sp>
      <p:graphicFrame>
        <p:nvGraphicFramePr>
          <p:cNvPr id="5" name="Table 4">
            <a:extLst>
              <a:ext uri="{FF2B5EF4-FFF2-40B4-BE49-F238E27FC236}">
                <a16:creationId xmlns:a16="http://schemas.microsoft.com/office/drawing/2014/main" xmlns="" id="{B5F18CF9-3461-4358-8155-A9B2B44B9AB4}"/>
              </a:ext>
            </a:extLst>
          </p:cNvPr>
          <p:cNvGraphicFramePr>
            <a:graphicFrameLocks noGrp="1"/>
          </p:cNvGraphicFramePr>
          <p:nvPr>
            <p:extLst>
              <p:ext uri="{D42A27DB-BD31-4B8C-83A1-F6EECF244321}">
                <p14:modId xmlns:p14="http://schemas.microsoft.com/office/powerpoint/2010/main" val="2855312351"/>
              </p:ext>
            </p:extLst>
          </p:nvPr>
        </p:nvGraphicFramePr>
        <p:xfrm>
          <a:off x="1373815" y="3284377"/>
          <a:ext cx="9347057" cy="2344430"/>
        </p:xfrm>
        <a:graphic>
          <a:graphicData uri="http://schemas.openxmlformats.org/drawingml/2006/table">
            <a:tbl>
              <a:tblPr firstRow="1" bandRow="1">
                <a:tableStyleId>{5C22544A-7EE6-4342-B048-85BDC9FD1C3A}</a:tableStyleId>
              </a:tblPr>
              <a:tblGrid>
                <a:gridCol w="7224175">
                  <a:extLst>
                    <a:ext uri="{9D8B030D-6E8A-4147-A177-3AD203B41FA5}">
                      <a16:colId xmlns:a16="http://schemas.microsoft.com/office/drawing/2014/main" xmlns="" val="778417684"/>
                    </a:ext>
                  </a:extLst>
                </a:gridCol>
                <a:gridCol w="2122882">
                  <a:extLst>
                    <a:ext uri="{9D8B030D-6E8A-4147-A177-3AD203B41FA5}">
                      <a16:colId xmlns:a16="http://schemas.microsoft.com/office/drawing/2014/main" xmlns="" val="336683291"/>
                    </a:ext>
                  </a:extLst>
                </a:gridCol>
              </a:tblGrid>
              <a:tr h="708550">
                <a:tc>
                  <a:txBody>
                    <a:bodyPr/>
                    <a:lstStyle/>
                    <a:p>
                      <a:r>
                        <a:rPr lang="en-GB" sz="1600" dirty="0"/>
                        <a:t>Reimbursement status of medicine</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600" dirty="0"/>
                        <a:t>Is the medicine available?</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915473727"/>
                  </a:ext>
                </a:extLst>
              </a:tr>
              <a:tr h="327176">
                <a:tc>
                  <a:txBody>
                    <a:bodyPr/>
                    <a:lstStyle/>
                    <a:p>
                      <a:pPr algn="l" fontAlgn="b"/>
                      <a:r>
                        <a:rPr lang="en-US" sz="1400" b="0" i="0" u="none" strike="noStrike" dirty="0">
                          <a:effectLst/>
                          <a:latin typeface="Arial" panose="020B0604020202020204" pitchFamily="34" charset="0"/>
                        </a:rPr>
                        <a:t>Reimbursed through the 'normal' reimbursement system</a:t>
                      </a:r>
                    </a:p>
                  </a:txBody>
                  <a:tcPr marL="7620" marR="7620" marT="762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en-GB" sz="1400" b="1" i="0" u="none" strike="noStrike" dirty="0">
                          <a:solidFill>
                            <a:schemeClr val="tx1"/>
                          </a:solidFill>
                          <a:effectLst/>
                          <a:latin typeface="Arial" panose="020B0604020202020204" pitchFamily="34" charset="0"/>
                        </a:rPr>
                        <a:t>Available</a:t>
                      </a:r>
                    </a:p>
                  </a:txBody>
                  <a:tcPr marL="7620" marR="7620" marT="762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85401983"/>
                  </a:ext>
                </a:extLst>
              </a:tr>
              <a:tr h="327176">
                <a:tc>
                  <a:txBody>
                    <a:bodyPr/>
                    <a:lstStyle/>
                    <a:p>
                      <a:pPr algn="l" fontAlgn="b"/>
                      <a:r>
                        <a:rPr lang="en-US" sz="1400" b="0" i="0" u="none" strike="noStrike" dirty="0">
                          <a:effectLst/>
                          <a:latin typeface="Arial" panose="020B0604020202020204" pitchFamily="34" charset="0"/>
                        </a:rPr>
                        <a:t>Automatically reimbursed </a:t>
                      </a:r>
                    </a:p>
                  </a:txBody>
                  <a:tcPr marL="7620" marR="7620" marT="762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400" b="1" i="0" u="none" strike="noStrike" dirty="0">
                          <a:solidFill>
                            <a:schemeClr val="tx1"/>
                          </a:solidFill>
                          <a:effectLst/>
                          <a:latin typeface="Arial" panose="020B0604020202020204" pitchFamily="34" charset="0"/>
                        </a:rPr>
                        <a:t>Available</a:t>
                      </a:r>
                    </a:p>
                  </a:txBody>
                  <a:tcPr marL="7620" marR="7620" marT="762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3280137668"/>
                  </a:ext>
                </a:extLst>
              </a:tr>
              <a:tr h="327176">
                <a:tc>
                  <a:txBody>
                    <a:bodyPr/>
                    <a:lstStyle/>
                    <a:p>
                      <a:pPr algn="l" fontAlgn="b"/>
                      <a:r>
                        <a:rPr lang="en-US" sz="1400" b="0" i="0" u="none" strike="noStrike" dirty="0">
                          <a:effectLst/>
                          <a:latin typeface="Arial" panose="020B0604020202020204" pitchFamily="34" charset="0"/>
                        </a:rPr>
                        <a:t>Reimbursed on an individual basis, in some cases whilst reimbursement is pending</a:t>
                      </a:r>
                    </a:p>
                  </a:txBody>
                  <a:tcPr marL="7620" marR="7620" marT="762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2B3A42"/>
                          </a:solidFill>
                          <a:effectLst/>
                          <a:uLnTx/>
                          <a:uFillTx/>
                          <a:latin typeface="Arial" panose="020B0604020202020204" pitchFamily="34" charset="0"/>
                          <a:ea typeface="+mn-ea"/>
                          <a:cs typeface="+mn-cs"/>
                        </a:rPr>
                        <a:t>Available (LA*)</a:t>
                      </a:r>
                    </a:p>
                  </a:txBody>
                  <a:tcPr marL="7620" marR="7620" marT="762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BE0F3"/>
                    </a:solidFill>
                  </a:tcPr>
                </a:tc>
                <a:extLst>
                  <a:ext uri="{0D108BD9-81ED-4DB2-BD59-A6C34878D82A}">
                    <a16:rowId xmlns:a16="http://schemas.microsoft.com/office/drawing/2014/main" xmlns="" val="2482456179"/>
                  </a:ext>
                </a:extLst>
              </a:tr>
              <a:tr h="327176">
                <a:tc>
                  <a:txBody>
                    <a:bodyPr/>
                    <a:lstStyle/>
                    <a:p>
                      <a:pPr algn="l" fontAlgn="b"/>
                      <a:r>
                        <a:rPr lang="en-US" sz="1400" b="0" i="0" u="none" strike="noStrike" dirty="0">
                          <a:effectLst/>
                          <a:latin typeface="Arial" panose="020B0604020202020204" pitchFamily="34" charset="0"/>
                        </a:rPr>
                        <a:t>Not reimbursed and only available at the patients expense</a:t>
                      </a:r>
                    </a:p>
                  </a:txBody>
                  <a:tcPr marL="7620" marR="7620" marT="7620" marB="0"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b"/>
                      <a:r>
                        <a:rPr lang="en-GB" sz="1400" b="1" i="0" u="none" strike="noStrike" dirty="0">
                          <a:solidFill>
                            <a:schemeClr val="tx1"/>
                          </a:solidFill>
                          <a:effectLst/>
                          <a:latin typeface="Arial" panose="020B0604020202020204" pitchFamily="34" charset="0"/>
                        </a:rPr>
                        <a:t>Not available</a:t>
                      </a:r>
                    </a:p>
                  </a:txBody>
                  <a:tcPr marL="7620" marR="7620" marT="7620" marB="0"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2038986999"/>
                  </a:ext>
                </a:extLst>
              </a:tr>
              <a:tr h="327176">
                <a:tc>
                  <a:txBody>
                    <a:bodyPr/>
                    <a:lstStyle/>
                    <a:p>
                      <a:pPr algn="l" fontAlgn="b"/>
                      <a:r>
                        <a:rPr lang="en-US" sz="1400" b="0" i="0" u="none" strike="noStrike" dirty="0">
                          <a:effectLst/>
                          <a:latin typeface="Arial" panose="020B0604020202020204" pitchFamily="34" charset="0"/>
                        </a:rPr>
                        <a:t>Pending reimbursement and only available at the patients expense</a:t>
                      </a:r>
                    </a:p>
                  </a:txBody>
                  <a:tcPr marL="7620" marR="7620" marT="762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GB" sz="1400" b="1" i="0" u="none" strike="noStrike" dirty="0">
                          <a:solidFill>
                            <a:schemeClr val="tx1"/>
                          </a:solidFill>
                          <a:effectLst/>
                          <a:latin typeface="Arial" panose="020B0604020202020204" pitchFamily="34" charset="0"/>
                        </a:rPr>
                        <a:t>Not available</a:t>
                      </a:r>
                    </a:p>
                  </a:txBody>
                  <a:tcPr marL="7620" marR="7620" marT="762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010128729"/>
                  </a:ext>
                </a:extLst>
              </a:tr>
            </a:tbl>
          </a:graphicData>
        </a:graphic>
      </p:graphicFrame>
      <p:sp>
        <p:nvSpPr>
          <p:cNvPr id="6" name="TextBox 5">
            <a:extLst>
              <a:ext uri="{FF2B5EF4-FFF2-40B4-BE49-F238E27FC236}">
                <a16:creationId xmlns:a16="http://schemas.microsoft.com/office/drawing/2014/main" xmlns="" id="{5BF027D7-7239-46B4-8F8A-9A696AD1BD67}"/>
              </a:ext>
            </a:extLst>
          </p:cNvPr>
          <p:cNvSpPr txBox="1"/>
          <p:nvPr/>
        </p:nvSpPr>
        <p:spPr>
          <a:xfrm>
            <a:off x="478004" y="5963368"/>
            <a:ext cx="7738187" cy="577081"/>
          </a:xfrm>
          <a:prstGeom prst="rect">
            <a:avLst/>
          </a:prstGeom>
          <a:noFill/>
        </p:spPr>
        <p:txBody>
          <a:bodyPr wrap="square" rtlCol="0">
            <a:spAutoFit/>
          </a:bodyPr>
          <a:lstStyle/>
          <a:p>
            <a:r>
              <a:rPr lang="en-GB" sz="1050" dirty="0"/>
              <a:t>In cases where a product has been categorised as “not available”, their dates will not be included in the </a:t>
            </a:r>
            <a:r>
              <a:rPr lang="en-GB" sz="1050" b="1" dirty="0"/>
              <a:t>delay analysis</a:t>
            </a:r>
          </a:p>
          <a:p>
            <a:endParaRPr lang="en-GB" sz="1050" dirty="0"/>
          </a:p>
          <a:p>
            <a:r>
              <a:rPr lang="en-GB" sz="1050" dirty="0"/>
              <a:t>*LA: product available for limited availability</a:t>
            </a:r>
          </a:p>
        </p:txBody>
      </p:sp>
    </p:spTree>
    <p:extLst>
      <p:ext uri="{BB962C8B-B14F-4D97-AF65-F5344CB8AC3E}">
        <p14:creationId xmlns:p14="http://schemas.microsoft.com/office/powerpoint/2010/main" val="358437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81942CBE-A3BA-4E27-B353-67FA7325119E}"/>
              </a:ext>
            </a:extLst>
          </p:cNvPr>
          <p:cNvSpPr>
            <a:spLocks noGrp="1"/>
          </p:cNvSpPr>
          <p:nvPr>
            <p:ph idx="1"/>
          </p:nvPr>
        </p:nvSpPr>
        <p:spPr>
          <a:xfrm>
            <a:off x="384694" y="1292469"/>
            <a:ext cx="11338560" cy="4860357"/>
          </a:xfrm>
        </p:spPr>
        <p:txBody>
          <a:bodyPr/>
          <a:lstStyle/>
          <a:p>
            <a:r>
              <a:rPr lang="en-US" dirty="0"/>
              <a:t>IQVIA has differentiated between products which are reimbursed through the regular process in a country, and products with “limited availability” (LA)</a:t>
            </a:r>
          </a:p>
          <a:p>
            <a:r>
              <a:rPr lang="en-US" dirty="0"/>
              <a:t>Products with LA have </a:t>
            </a:r>
            <a:r>
              <a:rPr lang="en-US" b="1" dirty="0">
                <a:solidFill>
                  <a:schemeClr val="accent1"/>
                </a:solidFill>
              </a:rPr>
              <a:t>special reimbursement conditions</a:t>
            </a:r>
            <a:r>
              <a:rPr lang="en-US" dirty="0"/>
              <a:t>, where reimbursement is only granted for certain patients, indications, or only through special programs (e.g. early access schemes)</a:t>
            </a:r>
          </a:p>
          <a:p>
            <a:r>
              <a:rPr lang="en-US" dirty="0"/>
              <a:t>Products which have been reimbursed with the following criteria are marked as “Available”, however have been flagged in the “Rate of Availability %” charts:</a:t>
            </a:r>
          </a:p>
        </p:txBody>
      </p:sp>
      <p:sp>
        <p:nvSpPr>
          <p:cNvPr id="3" name="Footer Placeholder 2">
            <a:extLst>
              <a:ext uri="{FF2B5EF4-FFF2-40B4-BE49-F238E27FC236}">
                <a16:creationId xmlns:a16="http://schemas.microsoft.com/office/drawing/2014/main" xmlns="" id="{06E8E07A-2BAA-4717-9339-F443A0C884E1}"/>
              </a:ext>
            </a:extLst>
          </p:cNvPr>
          <p:cNvSpPr>
            <a:spLocks noGrp="1"/>
          </p:cNvSpPr>
          <p:nvPr>
            <p:ph type="ftr" sz="quarter" idx="10"/>
          </p:nvPr>
        </p:nvSpPr>
        <p:spPr/>
        <p:txBody>
          <a:bodyPr/>
          <a:lstStyle/>
          <a:p>
            <a:r>
              <a:rPr lang="en-US" sz="1050" dirty="0"/>
              <a:t>*Some innovative products can be made available prior to market authorization through </a:t>
            </a:r>
            <a:r>
              <a:rPr lang="en-US" sz="1050" b="1" dirty="0"/>
              <a:t>early access schemes </a:t>
            </a:r>
            <a:r>
              <a:rPr lang="en-US" sz="1050" dirty="0"/>
              <a:t>in countries. As these are not taken into account in the analysis in some countries, the average delay in these countries will be higher than in reality</a:t>
            </a:r>
            <a:r>
              <a:rPr lang="en-GB" sz="1050" dirty="0"/>
              <a:t>.</a:t>
            </a:r>
            <a:endParaRPr lang="en-US" sz="1050" dirty="0"/>
          </a:p>
        </p:txBody>
      </p:sp>
      <p:sp>
        <p:nvSpPr>
          <p:cNvPr id="4" name="Title 3">
            <a:extLst>
              <a:ext uri="{FF2B5EF4-FFF2-40B4-BE49-F238E27FC236}">
                <a16:creationId xmlns:a16="http://schemas.microsoft.com/office/drawing/2014/main" xmlns="" id="{59BDA70E-591B-454E-BC63-B4DE635092C3}"/>
              </a:ext>
            </a:extLst>
          </p:cNvPr>
          <p:cNvSpPr>
            <a:spLocks noGrp="1"/>
          </p:cNvSpPr>
          <p:nvPr>
            <p:ph type="title"/>
          </p:nvPr>
        </p:nvSpPr>
        <p:spPr/>
        <p:txBody>
          <a:bodyPr/>
          <a:lstStyle/>
          <a:p>
            <a:r>
              <a:rPr lang="en-GB" dirty="0"/>
              <a:t>Products with particular reimbursement conditions</a:t>
            </a:r>
          </a:p>
        </p:txBody>
      </p:sp>
      <p:graphicFrame>
        <p:nvGraphicFramePr>
          <p:cNvPr id="6" name="Table 5">
            <a:extLst>
              <a:ext uri="{FF2B5EF4-FFF2-40B4-BE49-F238E27FC236}">
                <a16:creationId xmlns:a16="http://schemas.microsoft.com/office/drawing/2014/main" xmlns="" id="{1A2951B7-3BDE-4CF9-9526-3921A219F4AD}"/>
              </a:ext>
            </a:extLst>
          </p:cNvPr>
          <p:cNvGraphicFramePr>
            <a:graphicFrameLocks noGrp="1"/>
          </p:cNvGraphicFramePr>
          <p:nvPr>
            <p:extLst>
              <p:ext uri="{D42A27DB-BD31-4B8C-83A1-F6EECF244321}">
                <p14:modId xmlns:p14="http://schemas.microsoft.com/office/powerpoint/2010/main" val="3023140164"/>
              </p:ext>
            </p:extLst>
          </p:nvPr>
        </p:nvGraphicFramePr>
        <p:xfrm>
          <a:off x="2228850" y="3198775"/>
          <a:ext cx="7014799" cy="1984586"/>
        </p:xfrm>
        <a:graphic>
          <a:graphicData uri="http://schemas.openxmlformats.org/drawingml/2006/table">
            <a:tbl>
              <a:tblPr firstRow="1" bandRow="1">
                <a:tableStyleId>{5C22544A-7EE6-4342-B048-85BDC9FD1C3A}</a:tableStyleId>
              </a:tblPr>
              <a:tblGrid>
                <a:gridCol w="7014799">
                  <a:extLst>
                    <a:ext uri="{9D8B030D-6E8A-4147-A177-3AD203B41FA5}">
                      <a16:colId xmlns:a16="http://schemas.microsoft.com/office/drawing/2014/main" xmlns="" val="1739818854"/>
                    </a:ext>
                  </a:extLst>
                </a:gridCol>
              </a:tblGrid>
              <a:tr h="422072">
                <a:tc>
                  <a:txBody>
                    <a:bodyPr/>
                    <a:lstStyle/>
                    <a:p>
                      <a:r>
                        <a:rPr lang="en-GB" sz="1600" dirty="0"/>
                        <a:t>Reimbursement conditions for medicine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4083394179"/>
                  </a:ext>
                </a:extLst>
              </a:tr>
              <a:tr h="394542">
                <a:tc>
                  <a:txBody>
                    <a:bodyPr/>
                    <a:lstStyle/>
                    <a:p>
                      <a:pPr algn="l" fontAlgn="b"/>
                      <a:r>
                        <a:rPr lang="en-US" sz="1400" b="0" i="0" u="none" strike="noStrike" dirty="0">
                          <a:effectLst/>
                          <a:latin typeface="Arial" panose="020B0604020202020204" pitchFamily="34" charset="0"/>
                        </a:rPr>
                        <a:t>Restricted patient cohort (specific populations)</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3904155852"/>
                  </a:ext>
                </a:extLst>
              </a:tr>
              <a:tr h="394542">
                <a:tc>
                  <a:txBody>
                    <a:bodyPr/>
                    <a:lstStyle/>
                    <a:p>
                      <a:pPr algn="l" fontAlgn="b"/>
                      <a:r>
                        <a:rPr lang="en-US" sz="1400" b="0" i="0" u="none" strike="noStrike" dirty="0">
                          <a:effectLst/>
                          <a:latin typeface="Arial" panose="020B0604020202020204" pitchFamily="34" charset="0"/>
                        </a:rPr>
                        <a:t>Individual reimbursement (case by case / named patient program)</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3874917856"/>
                  </a:ext>
                </a:extLst>
              </a:tr>
              <a:tr h="394542">
                <a:tc>
                  <a:txBody>
                    <a:bodyPr/>
                    <a:lstStyle/>
                    <a:p>
                      <a:pPr algn="l" fontAlgn="b"/>
                      <a:r>
                        <a:rPr lang="en-US" sz="1400" b="0" i="0" u="none" strike="noStrike" dirty="0">
                          <a:solidFill>
                            <a:schemeClr val="tx1"/>
                          </a:solidFill>
                          <a:effectLst/>
                          <a:latin typeface="Arial" panose="020B0604020202020204" pitchFamily="34" charset="0"/>
                        </a:rPr>
                        <a:t>Special programs (</a:t>
                      </a:r>
                      <a:r>
                        <a:rPr lang="en-US" sz="1400" b="0" i="0" u="none" strike="noStrike" dirty="0" err="1">
                          <a:solidFill>
                            <a:schemeClr val="tx1"/>
                          </a:solidFill>
                          <a:effectLst/>
                          <a:latin typeface="Arial" panose="020B0604020202020204" pitchFamily="34" charset="0"/>
                        </a:rPr>
                        <a:t>e.g</a:t>
                      </a:r>
                      <a:r>
                        <a:rPr lang="en-US" sz="1400" b="0" i="0" u="none" strike="noStrike" dirty="0">
                          <a:solidFill>
                            <a:schemeClr val="tx1"/>
                          </a:solidFill>
                          <a:effectLst/>
                          <a:latin typeface="Arial" panose="020B0604020202020204" pitchFamily="34" charset="0"/>
                        </a:rPr>
                        <a:t> early access scheme)*</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xmlns="" val="4010443977"/>
                  </a:ext>
                </a:extLst>
              </a:tr>
              <a:tr h="378888">
                <a:tc>
                  <a:txBody>
                    <a:bodyPr/>
                    <a:lstStyle/>
                    <a:p>
                      <a:pPr algn="l" fontAlgn="b"/>
                      <a:r>
                        <a:rPr lang="en-US" sz="1400" b="0" i="0" u="none" strike="noStrike" dirty="0">
                          <a:solidFill>
                            <a:schemeClr val="tx1"/>
                          </a:solidFill>
                          <a:effectLst/>
                          <a:latin typeface="Arial" panose="020B0604020202020204" pitchFamily="34" charset="0"/>
                        </a:rPr>
                        <a:t>Conditional reimbursement</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726336874"/>
                  </a:ext>
                </a:extLst>
              </a:tr>
            </a:tbl>
          </a:graphicData>
        </a:graphic>
      </p:graphicFrame>
    </p:spTree>
    <p:extLst>
      <p:ext uri="{BB962C8B-B14F-4D97-AF65-F5344CB8AC3E}">
        <p14:creationId xmlns:p14="http://schemas.microsoft.com/office/powerpoint/2010/main" val="976651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xmlns="" id="{4CC9E807-F3BE-4BEF-8D69-C1FF397ADCB1}"/>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651" name="think-cell Slide" r:id="rId5" imgW="216" imgH="216" progId="TCLayout.ActiveDocument.1">
                  <p:embed/>
                </p:oleObj>
              </mc:Choice>
              <mc:Fallback>
                <p:oleObj name="think-cell Slide" r:id="rId5" imgW="216" imgH="216" progId="TCLayout.ActiveDocument.1">
                  <p:embed/>
                  <p:pic>
                    <p:nvPicPr>
                      <p:cNvPr id="10" name="Object 9" hidden="1">
                        <a:extLst>
                          <a:ext uri="{FF2B5EF4-FFF2-40B4-BE49-F238E27FC236}">
                            <a16:creationId xmlns:a16="http://schemas.microsoft.com/office/drawing/2014/main" xmlns="" id="{4CC9E807-F3BE-4BEF-8D69-C1FF397ADCB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xmlns="" id="{C7328006-FE4A-4357-841D-CF6653489431}"/>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2" name="Content Placeholder 1">
            <a:extLst>
              <a:ext uri="{FF2B5EF4-FFF2-40B4-BE49-F238E27FC236}">
                <a16:creationId xmlns:a16="http://schemas.microsoft.com/office/drawing/2014/main" xmlns="" id="{8FAB7C54-F824-4837-AD24-F0D64CD4488E}"/>
              </a:ext>
            </a:extLst>
          </p:cNvPr>
          <p:cNvSpPr>
            <a:spLocks noGrp="1"/>
          </p:cNvSpPr>
          <p:nvPr>
            <p:ph idx="1"/>
          </p:nvPr>
        </p:nvSpPr>
        <p:spPr>
          <a:xfrm>
            <a:off x="384694" y="1286360"/>
            <a:ext cx="11338560" cy="654408"/>
          </a:xfrm>
        </p:spPr>
        <p:txBody>
          <a:bodyPr/>
          <a:lstStyle/>
          <a:p>
            <a:pPr marL="0" indent="0">
              <a:buNone/>
            </a:pPr>
            <a:r>
              <a:rPr lang="en-US" sz="1800" dirty="0"/>
              <a:t>The </a:t>
            </a:r>
            <a:r>
              <a:rPr lang="en-US" sz="1800" b="1" dirty="0">
                <a:solidFill>
                  <a:schemeClr val="accent1"/>
                </a:solidFill>
              </a:rPr>
              <a:t>rate of availability</a:t>
            </a:r>
            <a:r>
              <a:rPr lang="en-US" sz="1800" dirty="0"/>
              <a:t>, measured by the number of medicines available to patients in European countries as of 2018: for most countries this is the point at which the product gains access to the reimbursement list</a:t>
            </a:r>
            <a:r>
              <a:rPr lang="en-US" sz="1800" dirty="0">
                <a:solidFill>
                  <a:schemeClr val="accent1"/>
                </a:solidFill>
              </a:rPr>
              <a:t>*</a:t>
            </a:r>
            <a:r>
              <a:rPr lang="en-US" sz="1800" dirty="0"/>
              <a:t>.</a:t>
            </a:r>
            <a:endParaRPr lang="en-GB" sz="1800" dirty="0"/>
          </a:p>
        </p:txBody>
      </p:sp>
      <p:sp>
        <p:nvSpPr>
          <p:cNvPr id="4" name="Title 3">
            <a:extLst>
              <a:ext uri="{FF2B5EF4-FFF2-40B4-BE49-F238E27FC236}">
                <a16:creationId xmlns:a16="http://schemas.microsoft.com/office/drawing/2014/main" xmlns="" id="{C5555091-F070-4715-8C4C-7F400AB97A9F}"/>
              </a:ext>
            </a:extLst>
          </p:cNvPr>
          <p:cNvSpPr>
            <a:spLocks noGrp="1"/>
          </p:cNvSpPr>
          <p:nvPr>
            <p:ph type="title"/>
          </p:nvPr>
        </p:nvSpPr>
        <p:spPr/>
        <p:txBody>
          <a:bodyPr/>
          <a:lstStyle/>
          <a:p>
            <a:r>
              <a:rPr lang="en-GB" dirty="0"/>
              <a:t>Rate of Availability </a:t>
            </a:r>
          </a:p>
        </p:txBody>
      </p:sp>
      <p:graphicFrame>
        <p:nvGraphicFramePr>
          <p:cNvPr id="7" name="Chart 1">
            <a:extLst>
              <a:ext uri="{FF2B5EF4-FFF2-40B4-BE49-F238E27FC236}">
                <a16:creationId xmlns:a16="http://schemas.microsoft.com/office/drawing/2014/main" xmlns="" id="{F6FE9631-EA8D-4DBE-9BFD-52D5C42ED843}"/>
              </a:ext>
            </a:extLst>
          </p:cNvPr>
          <p:cNvGraphicFramePr>
            <a:graphicFrameLocks/>
          </p:cNvGraphicFramePr>
          <p:nvPr>
            <p:extLst>
              <p:ext uri="{D42A27DB-BD31-4B8C-83A1-F6EECF244321}">
                <p14:modId xmlns:p14="http://schemas.microsoft.com/office/powerpoint/2010/main" val="738376493"/>
              </p:ext>
            </p:extLst>
          </p:nvPr>
        </p:nvGraphicFramePr>
        <p:xfrm>
          <a:off x="1037492" y="2215197"/>
          <a:ext cx="9539654" cy="3759134"/>
        </p:xfrm>
        <a:graphic>
          <a:graphicData uri="http://schemas.openxmlformats.org/drawingml/2006/chart">
            <c:chart xmlns:c="http://schemas.openxmlformats.org/drawingml/2006/chart" xmlns:r="http://schemas.openxmlformats.org/officeDocument/2006/relationships" r:id="rId7"/>
          </a:graphicData>
        </a:graphic>
      </p:graphicFrame>
      <p:sp>
        <p:nvSpPr>
          <p:cNvPr id="5" name="TextBox 4">
            <a:extLst>
              <a:ext uri="{FF2B5EF4-FFF2-40B4-BE49-F238E27FC236}">
                <a16:creationId xmlns:a16="http://schemas.microsoft.com/office/drawing/2014/main" xmlns="" id="{89AF2302-6833-44AF-A6A6-6A62AA985C99}"/>
              </a:ext>
            </a:extLst>
          </p:cNvPr>
          <p:cNvSpPr txBox="1"/>
          <p:nvPr/>
        </p:nvSpPr>
        <p:spPr>
          <a:xfrm>
            <a:off x="303940" y="6248760"/>
            <a:ext cx="8285583" cy="430887"/>
          </a:xfrm>
          <a:prstGeom prst="rect">
            <a:avLst/>
          </a:prstGeom>
          <a:noFill/>
        </p:spPr>
        <p:txBody>
          <a:bodyPr wrap="square" rtlCol="0">
            <a:spAutoFit/>
          </a:bodyPr>
          <a:lstStyle/>
          <a:p>
            <a:r>
              <a:rPr lang="en-US" sz="1050" dirty="0">
                <a:solidFill>
                  <a:schemeClr val="tx2"/>
                </a:solidFill>
              </a:rPr>
              <a:t>Data N/A- data is not provided by associations (companies have not sent data or are not members of the association)</a:t>
            </a:r>
          </a:p>
          <a:p>
            <a:r>
              <a:rPr lang="en-US" sz="1050" dirty="0">
                <a:solidFill>
                  <a:schemeClr val="accent1"/>
                </a:solidFill>
              </a:rPr>
              <a:t>*See next slide for country specific definitions</a:t>
            </a:r>
          </a:p>
        </p:txBody>
      </p:sp>
    </p:spTree>
    <p:extLst>
      <p:ext uri="{BB962C8B-B14F-4D97-AF65-F5344CB8AC3E}">
        <p14:creationId xmlns:p14="http://schemas.microsoft.com/office/powerpoint/2010/main" val="3440500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xmlns="" id="{A08D71A8-24C6-41A0-A9A6-ABF6D5519AAB}"/>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4837" name="think-cell Slide" r:id="rId5" imgW="216" imgH="216" progId="TCLayout.ActiveDocument.1">
                  <p:embed/>
                </p:oleObj>
              </mc:Choice>
              <mc:Fallback>
                <p:oleObj name="think-cell Slide" r:id="rId5" imgW="216" imgH="216" progId="TCLayout.ActiveDocument.1">
                  <p:embed/>
                  <p:pic>
                    <p:nvPicPr>
                      <p:cNvPr id="7" name="Object 6" hidden="1">
                        <a:extLst>
                          <a:ext uri="{FF2B5EF4-FFF2-40B4-BE49-F238E27FC236}">
                            <a16:creationId xmlns:a16="http://schemas.microsoft.com/office/drawing/2014/main" xmlns="" id="{A08D71A8-24C6-41A0-A9A6-ABF6D5519AA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xmlns="" id="{2B6A1A80-CEE1-4CE1-BDDC-186F2568D5A4}"/>
              </a:ext>
            </a:extLst>
          </p:cNvPr>
          <p:cNvSpPr/>
          <p:nvPr>
            <p:custDataLst>
              <p:tags r:id="rId3"/>
            </p:custDataLst>
          </p:nvPr>
        </p:nvSpPr>
        <p:spPr>
          <a:xfrm>
            <a:off x="0" y="0"/>
            <a:ext cx="158750" cy="15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t" anchorCtr="0">
            <a:noAutofit/>
          </a:bodyPr>
          <a:lstStyle/>
          <a:p>
            <a:pPr>
              <a:lnSpc>
                <a:spcPct val="90000"/>
              </a:lnSpc>
              <a:spcBef>
                <a:spcPct val="0"/>
              </a:spcBef>
              <a:spcAft>
                <a:spcPct val="0"/>
              </a:spcAft>
            </a:pPr>
            <a:endParaRPr lang="en-GB" sz="2800" b="1" dirty="0" err="1">
              <a:latin typeface="Arial" panose="020B0604020202020204" pitchFamily="34" charset="0"/>
              <a:ea typeface="+mj-ea"/>
              <a:cs typeface="+mj-cs"/>
              <a:sym typeface="Arial" panose="020B0604020202020204" pitchFamily="34" charset="0"/>
            </a:endParaRPr>
          </a:p>
        </p:txBody>
      </p:sp>
      <p:sp>
        <p:nvSpPr>
          <p:cNvPr id="3" name="Title 2">
            <a:extLst>
              <a:ext uri="{FF2B5EF4-FFF2-40B4-BE49-F238E27FC236}">
                <a16:creationId xmlns:a16="http://schemas.microsoft.com/office/drawing/2014/main" xmlns="" id="{DAF09011-C959-4616-8D8D-C37A067F7CA1}"/>
              </a:ext>
            </a:extLst>
          </p:cNvPr>
          <p:cNvSpPr>
            <a:spLocks noGrp="1"/>
          </p:cNvSpPr>
          <p:nvPr>
            <p:ph type="title"/>
          </p:nvPr>
        </p:nvSpPr>
        <p:spPr/>
        <p:txBody>
          <a:bodyPr/>
          <a:lstStyle/>
          <a:p>
            <a:r>
              <a:rPr lang="en-GB" dirty="0"/>
              <a:t>Definition of Availability</a:t>
            </a:r>
          </a:p>
        </p:txBody>
      </p:sp>
      <p:sp>
        <p:nvSpPr>
          <p:cNvPr id="4" name="Content Placeholder 3">
            <a:extLst>
              <a:ext uri="{FF2B5EF4-FFF2-40B4-BE49-F238E27FC236}">
                <a16:creationId xmlns:a16="http://schemas.microsoft.com/office/drawing/2014/main" xmlns="" id="{C07DF0B5-7AF7-4043-A5A5-FF454BEF4BDA}"/>
              </a:ext>
            </a:extLst>
          </p:cNvPr>
          <p:cNvSpPr>
            <a:spLocks noGrp="1"/>
          </p:cNvSpPr>
          <p:nvPr>
            <p:ph idx="1"/>
          </p:nvPr>
        </p:nvSpPr>
        <p:spPr>
          <a:xfrm>
            <a:off x="384694" y="1283530"/>
            <a:ext cx="11338560" cy="5079169"/>
          </a:xfrm>
        </p:spPr>
        <p:txBody>
          <a:bodyPr/>
          <a:lstStyle/>
          <a:p>
            <a:pPr marL="0" indent="0">
              <a:spcAft>
                <a:spcPts val="600"/>
              </a:spcAft>
              <a:buNone/>
            </a:pPr>
            <a:r>
              <a:rPr lang="en-US" dirty="0"/>
              <a:t>For most countries a product is available if it gains access to the national reimbursement list. For countries where this differs, the definition of Availability is below:</a:t>
            </a:r>
          </a:p>
          <a:p>
            <a:pPr>
              <a:spcBef>
                <a:spcPts val="600"/>
              </a:spcBef>
            </a:pPr>
            <a:r>
              <a:rPr lang="en-US" sz="1050" dirty="0"/>
              <a:t>Austria: A medicine is available if it is included in the reimbursement system (EKO) or available through the Austrian pharmacies list.</a:t>
            </a:r>
          </a:p>
          <a:p>
            <a:pPr>
              <a:spcBef>
                <a:spcPts val="600"/>
              </a:spcBef>
            </a:pPr>
            <a:r>
              <a:rPr lang="en-US" sz="1050" dirty="0"/>
              <a:t>Estonia: A pharmacy product is available if it is reimbursed (pharmacy products) or added to the hospital service list.</a:t>
            </a:r>
          </a:p>
          <a:p>
            <a:pPr>
              <a:spcBef>
                <a:spcPts val="600"/>
              </a:spcBef>
            </a:pPr>
            <a:r>
              <a:rPr lang="en-US" sz="1050" dirty="0"/>
              <a:t>Finland: A pharmacy product is available if it is reimbursed (pharmacy products). Hospital products become available straight away.</a:t>
            </a:r>
          </a:p>
          <a:p>
            <a:pPr>
              <a:spcBef>
                <a:spcPts val="600"/>
              </a:spcBef>
            </a:pPr>
            <a:r>
              <a:rPr lang="en-US" sz="1050" dirty="0"/>
              <a:t>Germany: Following marketing </a:t>
            </a:r>
            <a:r>
              <a:rPr lang="en-US" sz="1050" dirty="0" err="1"/>
              <a:t>authorisation</a:t>
            </a:r>
            <a:r>
              <a:rPr lang="en-US" sz="1050" dirty="0"/>
              <a:t>, prescription drugs automatically receive reimbursed status. These products are classified as available.</a:t>
            </a:r>
          </a:p>
          <a:p>
            <a:pPr>
              <a:spcBef>
                <a:spcPts val="600"/>
              </a:spcBef>
            </a:pPr>
            <a:r>
              <a:rPr lang="en-US" sz="1050" dirty="0"/>
              <a:t>Hungary: Medicines are either reimbursed through the 'normal' reimbursement system, are available through a Name Patient Program or are available but financed by the hospital budget.</a:t>
            </a:r>
          </a:p>
          <a:p>
            <a:pPr>
              <a:spcBef>
                <a:spcPts val="600"/>
              </a:spcBef>
            </a:pPr>
            <a:r>
              <a:rPr lang="en-US" sz="1050" dirty="0"/>
              <a:t>Lithuania: A medicine is available if it is on the Lithuanian market (the State Medicines Control Agency has data on the sales volume of this medicinal product)</a:t>
            </a:r>
          </a:p>
          <a:p>
            <a:pPr>
              <a:spcBef>
                <a:spcPts val="600"/>
              </a:spcBef>
            </a:pPr>
            <a:r>
              <a:rPr lang="en-US" sz="1050" dirty="0"/>
              <a:t>North Macedonia (referred to as Macedonia in the slides): The medicine is included on the positive drug list or reimbursement list. No new medicines have been included on the reimbursement list for the past 10 years.</a:t>
            </a:r>
          </a:p>
          <a:p>
            <a:pPr>
              <a:spcBef>
                <a:spcPts val="600"/>
              </a:spcBef>
            </a:pPr>
            <a:r>
              <a:rPr lang="en-US" sz="1050" dirty="0"/>
              <a:t>Norway: The medicine has received a positive reimbursement decision by </a:t>
            </a:r>
            <a:r>
              <a:rPr lang="en-US" sz="1050" dirty="0" err="1"/>
              <a:t>NoMA</a:t>
            </a:r>
            <a:r>
              <a:rPr lang="en-US" sz="1050" dirty="0"/>
              <a:t> (out-patient drugs), or the Decision Forum for New Technologies has recommended the introduction of the new drug into hospitals (hospital drugs)</a:t>
            </a:r>
          </a:p>
          <a:p>
            <a:pPr>
              <a:spcBef>
                <a:spcPts val="600"/>
              </a:spcBef>
            </a:pPr>
            <a:r>
              <a:rPr lang="en-US" sz="1050" dirty="0"/>
              <a:t>Slovenia: A medicine is available if it is reimbursed through the regular system, or automatically reimbursed (e.g. all medicines for TBC)</a:t>
            </a:r>
          </a:p>
          <a:p>
            <a:pPr>
              <a:spcBef>
                <a:spcPts val="600"/>
              </a:spcBef>
            </a:pPr>
            <a:r>
              <a:rPr lang="en-US" sz="1050" dirty="0"/>
              <a:t>Sweden: A medicine is classified as available if it is currently marketed in Sweden (listed supplied FASS), and has received either: (a) a positive TLV reimbursement decision (non hospital drug), (b) a positive NT recommendation (hospital drug), (c) lacks an NT recommendation but is assessed to have a relevant level of sales based on rough estimation number patients treated in relation to the size of the patient population (hospital drug), or (d) is indicated in the treatment of a communicable disease (i.e. reimbursement decision/NT recommendation not requirement).</a:t>
            </a:r>
          </a:p>
          <a:p>
            <a:pPr>
              <a:spcBef>
                <a:spcPts val="600"/>
              </a:spcBef>
            </a:pPr>
            <a:r>
              <a:rPr lang="en-US" sz="1050" dirty="0"/>
              <a:t>Switzerland: The medicine gained market approval by </a:t>
            </a:r>
            <a:r>
              <a:rPr lang="en-US" sz="1050" dirty="0" err="1"/>
              <a:t>Swissmedic</a:t>
            </a:r>
            <a:r>
              <a:rPr lang="en-US" sz="1050" dirty="0"/>
              <a:t>. Delay calculated using local market </a:t>
            </a:r>
            <a:r>
              <a:rPr lang="en-US" sz="1050" dirty="0" err="1"/>
              <a:t>authorisation</a:t>
            </a:r>
            <a:r>
              <a:rPr lang="en-US" sz="1050" dirty="0"/>
              <a:t> dates.</a:t>
            </a:r>
          </a:p>
          <a:p>
            <a:pPr>
              <a:spcBef>
                <a:spcPts val="600"/>
              </a:spcBef>
            </a:pPr>
            <a:r>
              <a:rPr lang="en-US" sz="1050" dirty="0"/>
              <a:t>Turkey: A medicine is available if it either gains access to the reimbursement list or is available through a named patient scheme. Delay calculated using local market </a:t>
            </a:r>
            <a:r>
              <a:rPr lang="en-US" sz="1050" dirty="0" err="1"/>
              <a:t>authorisation</a:t>
            </a:r>
            <a:r>
              <a:rPr lang="en-US" sz="1050" dirty="0"/>
              <a:t> dates.</a:t>
            </a:r>
          </a:p>
          <a:p>
            <a:pPr>
              <a:spcBef>
                <a:spcPts val="600"/>
              </a:spcBef>
            </a:pPr>
            <a:r>
              <a:rPr lang="en-US" sz="1050" dirty="0"/>
              <a:t>UK: Two data sources are used- IQVIA sales data and publication of NICE opinion. IQVIA sales data is taken as the main source of information for availability; NICE opinion is used if sales aren’t captured by IQVIA.</a:t>
            </a:r>
            <a:endParaRPr lang="en-US" sz="2000" dirty="0"/>
          </a:p>
        </p:txBody>
      </p:sp>
    </p:spTree>
    <p:extLst>
      <p:ext uri="{BB962C8B-B14F-4D97-AF65-F5344CB8AC3E}">
        <p14:creationId xmlns:p14="http://schemas.microsoft.com/office/powerpoint/2010/main" val="29237895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4162&quot;&gt;&lt;version val=&quot;2706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i.AulAYsSKmHuckrG0.tf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fEAglMnWQZ2n8iB8Hp._V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bwksibZ6TViaK382xteWm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nsfbciZkRAOIz98sRWWVQ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nUZwprzuQUqZRL2O9_Kzh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i.AulAYsSKmHuckrG0.tf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xUHRWUDTTmS9vrRUXOslC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Pbh0PTKXSL66xl0PLiI_9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7ZKmEq75RfCusv3gGTAC8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rQuMhtsIRcO20EOIrXHhYw"/>
</p:tagLst>
</file>

<file path=ppt/theme/theme1.xml><?xml version="1.0" encoding="utf-8"?>
<a:theme xmlns:a="http://schemas.openxmlformats.org/drawingml/2006/main" name="Default Theme">
  <a:themeElements>
    <a:clrScheme name="IQVIA">
      <a:dk1>
        <a:srgbClr val="2B3A42"/>
      </a:dk1>
      <a:lt1>
        <a:sysClr val="window" lastClr="FFFFFF"/>
      </a:lt1>
      <a:dk2>
        <a:srgbClr val="3F5765"/>
      </a:dk2>
      <a:lt2>
        <a:srgbClr val="FFD100"/>
      </a:lt2>
      <a:accent1>
        <a:srgbClr val="00A3E0"/>
      </a:accent1>
      <a:accent2>
        <a:srgbClr val="005587"/>
      </a:accent2>
      <a:accent3>
        <a:srgbClr val="FE8A12"/>
      </a:accent3>
      <a:accent4>
        <a:srgbClr val="43B02A"/>
      </a:accent4>
      <a:accent5>
        <a:srgbClr val="027223"/>
      </a:accent5>
      <a:accent6>
        <a:srgbClr val="00C7B1"/>
      </a:accent6>
      <a:hlink>
        <a:srgbClr val="00A3E0"/>
      </a:hlink>
      <a:folHlink>
        <a:srgbClr val="00558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nchorCtr="0"/>
      <a:lstStyle>
        <a:defPPr algn="l">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600" dirty="0" err="1" smtClean="0">
            <a:solidFill>
              <a:schemeClr val="tx2"/>
            </a:solidFill>
          </a:defRPr>
        </a:defPPr>
      </a:lstStyle>
    </a:txDef>
  </a:objectDefaults>
  <a:extraClrSchemeLst/>
  <a:extLst>
    <a:ext uri="{05A4C25C-085E-4340-85A3-A5531E510DB2}">
      <thm15:themeFamily xmlns:thm15="http://schemas.microsoft.com/office/thememl/2012/main" xmlns="" name="Default Theme" id="{69184F51-375A-4A5F-95CA-D6E8EE0C6882}" vid="{AF9F73D6-6900-439F-B338-B0A75ADBDA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2842</TotalTime>
  <Words>6302</Words>
  <Application>Microsoft Macintosh PowerPoint</Application>
  <PresentationFormat>Custom</PresentationFormat>
  <Paragraphs>402</Paragraphs>
  <Slides>44</Slides>
  <Notes>11</Notes>
  <HiddenSlides>12</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6" baseType="lpstr">
      <vt:lpstr>Default Theme</vt:lpstr>
      <vt:lpstr>think-cell Slide</vt:lpstr>
      <vt:lpstr>EFPIA Patient W.A.I.T. Indicator 2018 survey</vt:lpstr>
      <vt:lpstr>Introduction (1)</vt:lpstr>
      <vt:lpstr>Introduction (2)</vt:lpstr>
      <vt:lpstr>Method for product selection</vt:lpstr>
      <vt:lpstr>Study scope</vt:lpstr>
      <vt:lpstr>Availability and accessibility date</vt:lpstr>
      <vt:lpstr>Products with particular reimbursement conditions</vt:lpstr>
      <vt:lpstr>Rate of Availability </vt:lpstr>
      <vt:lpstr>Definition of Availability</vt:lpstr>
      <vt:lpstr>Rate of Availability (%) </vt:lpstr>
      <vt:lpstr>Rate of Availability (%) </vt:lpstr>
      <vt:lpstr>Definition of Available with special reimbursement conditions</vt:lpstr>
      <vt:lpstr>Rate of Availability (%) </vt:lpstr>
      <vt:lpstr>Length of market access delays (average)</vt:lpstr>
      <vt:lpstr>Length of market access delays (average)</vt:lpstr>
      <vt:lpstr>Length of market access delays (average)</vt:lpstr>
      <vt:lpstr>Length of market access delays (average, maximum, minimum)</vt:lpstr>
      <vt:lpstr>Length of market access delays (median)</vt:lpstr>
      <vt:lpstr>Length of market access delays (median)</vt:lpstr>
      <vt:lpstr>Key observations</vt:lpstr>
      <vt:lpstr>Orphans</vt:lpstr>
      <vt:lpstr>Rate of Availability </vt:lpstr>
      <vt:lpstr>Rate of Availability (%) </vt:lpstr>
      <vt:lpstr>Length of market access delays (average)</vt:lpstr>
      <vt:lpstr>Length of market access delays (median)</vt:lpstr>
      <vt:lpstr>Oncology</vt:lpstr>
      <vt:lpstr>Rate of Availability </vt:lpstr>
      <vt:lpstr>Rate of Availability (%) </vt:lpstr>
      <vt:lpstr>Length of market access delays (average)</vt:lpstr>
      <vt:lpstr>Length of market access delays (median)</vt:lpstr>
      <vt:lpstr>Key observations: Orphan and Oncology drugs</vt:lpstr>
      <vt:lpstr>Appendix</vt:lpstr>
      <vt:lpstr>Rate of Availability </vt:lpstr>
      <vt:lpstr>Rate of Availability (%) </vt:lpstr>
      <vt:lpstr>Rate of Availability (%) </vt:lpstr>
      <vt:lpstr>Length of market access delays (average)</vt:lpstr>
      <vt:lpstr>Length of market access delays (average, maximum, minimum)</vt:lpstr>
      <vt:lpstr>Length of market access delays (median)</vt:lpstr>
      <vt:lpstr>Appendix</vt:lpstr>
      <vt:lpstr>Rate of Availability </vt:lpstr>
      <vt:lpstr>Rate of Availability (%) </vt:lpstr>
      <vt:lpstr>Length of market access delays (average)</vt:lpstr>
      <vt:lpstr>Length of market access delays (average, maximum, minimum)</vt:lpstr>
      <vt:lpstr>Length of market access delays (median)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AbbVie’s analysis adds value to the access conversation through both broader remit, and well-defined product group:</dc:title>
  <dc:creator>Newton, Max</dc:creator>
  <cp:lastModifiedBy>EFPIA</cp:lastModifiedBy>
  <cp:revision>270</cp:revision>
  <cp:lastPrinted>2019-02-18T08:33:35Z</cp:lastPrinted>
  <dcterms:created xsi:type="dcterms:W3CDTF">2018-11-27T17:28:42Z</dcterms:created>
  <dcterms:modified xsi:type="dcterms:W3CDTF">2019-02-26T12:20:59Z</dcterms:modified>
</cp:coreProperties>
</file>