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Layouts/slideLayout1.xml" ContentType="application/vnd.openxmlformats-officedocument.presentationml.slideLayout+xml"/>
  <Override PartName="/ppt/theme/theme2.xml" ContentType="application/vnd.openxmlformats-officedocument.them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000000"/>
        </a:solidFill>
        <a:effectLst/>
        <a:uFillTx/>
        <a:latin typeface="+mn-lt"/>
        <a:ea typeface="+mn-ea"/>
        <a:cs typeface="+mn-cs"/>
        <a:sym typeface="Helvetica Light"/>
      </a:defRPr>
    </a:lvl1pPr>
    <a:lvl2pPr marL="0" marR="0" indent="2286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000000"/>
        </a:solidFill>
        <a:effectLst/>
        <a:uFillTx/>
        <a:latin typeface="+mn-lt"/>
        <a:ea typeface="+mn-ea"/>
        <a:cs typeface="+mn-cs"/>
        <a:sym typeface="Helvetica Light"/>
      </a:defRPr>
    </a:lvl2pPr>
    <a:lvl3pPr marL="0" marR="0" indent="4572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000000"/>
        </a:solidFill>
        <a:effectLst/>
        <a:uFillTx/>
        <a:latin typeface="+mn-lt"/>
        <a:ea typeface="+mn-ea"/>
        <a:cs typeface="+mn-cs"/>
        <a:sym typeface="Helvetica Light"/>
      </a:defRPr>
    </a:lvl3pPr>
    <a:lvl4pPr marL="0" marR="0" indent="6858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000000"/>
        </a:solidFill>
        <a:effectLst/>
        <a:uFillTx/>
        <a:latin typeface="+mn-lt"/>
        <a:ea typeface="+mn-ea"/>
        <a:cs typeface="+mn-cs"/>
        <a:sym typeface="Helvetica Light"/>
      </a:defRPr>
    </a:lvl4pPr>
    <a:lvl5pPr marL="0" marR="0" indent="9144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000000"/>
        </a:solidFill>
        <a:effectLst/>
        <a:uFillTx/>
        <a:latin typeface="+mn-lt"/>
        <a:ea typeface="+mn-ea"/>
        <a:cs typeface="+mn-cs"/>
        <a:sym typeface="Helvetica Light"/>
      </a:defRPr>
    </a:lvl5pPr>
    <a:lvl6pPr marL="0" marR="0" indent="11430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000000"/>
        </a:solidFill>
        <a:effectLst/>
        <a:uFillTx/>
        <a:latin typeface="+mn-lt"/>
        <a:ea typeface="+mn-ea"/>
        <a:cs typeface="+mn-cs"/>
        <a:sym typeface="Helvetica Light"/>
      </a:defRPr>
    </a:lvl6pPr>
    <a:lvl7pPr marL="0" marR="0" indent="13716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000000"/>
        </a:solidFill>
        <a:effectLst/>
        <a:uFillTx/>
        <a:latin typeface="+mn-lt"/>
        <a:ea typeface="+mn-ea"/>
        <a:cs typeface="+mn-cs"/>
        <a:sym typeface="Helvetica Light"/>
      </a:defRPr>
    </a:lvl7pPr>
    <a:lvl8pPr marL="0" marR="0" indent="16002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000000"/>
        </a:solidFill>
        <a:effectLst/>
        <a:uFillTx/>
        <a:latin typeface="+mn-lt"/>
        <a:ea typeface="+mn-ea"/>
        <a:cs typeface="+mn-cs"/>
        <a:sym typeface="Helvetica Light"/>
      </a:defRPr>
    </a:lvl8pPr>
    <a:lvl9pPr marL="0" marR="0" indent="18288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000000"/>
        </a:solidFill>
        <a:effectLst/>
        <a:uFillTx/>
        <a:latin typeface="+mn-lt"/>
        <a:ea typeface="+mn-ea"/>
        <a:cs typeface="+mn-cs"/>
        <a:sym typeface="Helvetica Ligh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b="def" i="def"/>
      <a:tcStyle>
        <a:tcBdr/>
        <a:fill>
          <a:solidFill>
            <a:srgbClr val="E3E5E8"/>
          </a:solidFill>
        </a:fill>
      </a:tcStyle>
    </a:band2H>
    <a:firstCol>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b="def" i="def"/>
      <a:tcStyle>
        <a:tcBdr/>
        <a:fill>
          <a:solidFill>
            <a:srgbClr val="E1E0DA"/>
          </a:solidFill>
        </a:fill>
      </a:tcStyle>
    </a:band2H>
    <a:firstCol>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4D7"/>
          </a:solidFill>
        </a:fill>
      </a:tcStyle>
    </a:wholeTbl>
    <a:band2H>
      <a:tcTxStyle b="def" i="def"/>
      <a:tcStyle>
        <a:tcBdr/>
        <a:fill>
          <a:solidFill>
            <a:srgbClr val="C3C2C2"/>
          </a:solidFill>
        </a:fill>
      </a:tcStyle>
    </a:band2H>
    <a:firstCol>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b="def" i="def"/>
      <a:tcStyle>
        <a:tcBdr/>
        <a:fill>
          <a:solidFill>
            <a:srgbClr val="DCE5E6"/>
          </a:solidFill>
        </a:fill>
      </a:tcStyle>
    </a:band2H>
    <a:firstCol>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b="def" i="def"/>
      <a:tcStyle>
        <a:tcBdr/>
        <a:fill>
          <a:solidFill>
            <a:srgbClr val="DEDEDF"/>
          </a:solidFill>
        </a:fill>
      </a:tcStyle>
    </a:band2H>
    <a:firstCol>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b="def" i="def"/>
      <a:tcStyle>
        <a:tcBdr/>
        <a:fill>
          <a:solidFill>
            <a:srgbClr val="EDEEEE"/>
          </a:solidFill>
        </a:fill>
      </a:tcStyle>
    </a:band2H>
    <a:firstCol>
      <a:tcTxStyle b="on" i="off">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 Id="rId60" Type="http://schemas.openxmlformats.org/officeDocument/2006/relationships/slide" Target="slides/slide53.xml"/><Relationship Id="rId61" Type="http://schemas.openxmlformats.org/officeDocument/2006/relationships/slide" Target="slides/slide54.xml"/><Relationship Id="rId62" Type="http://schemas.openxmlformats.org/officeDocument/2006/relationships/slide" Target="slides/slide55.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7" name="Shape 17"/>
          <p:cNvSpPr/>
          <p:nvPr>
            <p:ph type="sldImg"/>
          </p:nvPr>
        </p:nvSpPr>
        <p:spPr>
          <a:xfrm>
            <a:off x="1143000" y="685800"/>
            <a:ext cx="4572000" cy="3429000"/>
          </a:xfrm>
          <a:prstGeom prst="rect">
            <a:avLst/>
          </a:prstGeom>
        </p:spPr>
        <p:txBody>
          <a:bodyPr/>
          <a:lstStyle/>
          <a:p>
            <a:pPr/>
          </a:p>
        </p:txBody>
      </p:sp>
      <p:sp>
        <p:nvSpPr>
          <p:cNvPr id="18" name="Shape 18"/>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om">
    <p:spTree>
      <p:nvGrpSpPr>
        <p:cNvPr id="1" name=""/>
        <p:cNvGrpSpPr/>
        <p:nvPr/>
      </p:nvGrpSpPr>
      <p:grpSpPr>
        <a:xfrm>
          <a:off x="0" y="0"/>
          <a:ext cx="0" cy="0"/>
          <a:chOff x="0" y="0"/>
          <a:chExt cx="0" cy="0"/>
        </a:xfrm>
      </p:grpSpPr>
      <p:sp>
        <p:nvSpPr>
          <p:cNvPr id="11" name="Lysbildenumm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Titteltekst"/>
          <p:cNvSpPr txBox="1"/>
          <p:nvPr>
            <p:ph type="title"/>
          </p:nvPr>
        </p:nvSpPr>
        <p:spPr>
          <a:xfrm>
            <a:off x="1689100" y="952500"/>
            <a:ext cx="21005800" cy="2286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Titteltekst</a:t>
            </a:r>
          </a:p>
        </p:txBody>
      </p:sp>
      <p:sp>
        <p:nvSpPr>
          <p:cNvPr id="3" name="Brødtekst nivå én…"/>
          <p:cNvSpPr txBox="1"/>
          <p:nvPr>
            <p:ph type="body" idx="1"/>
          </p:nvPr>
        </p:nvSpPr>
        <p:spPr>
          <a:xfrm>
            <a:off x="1689100" y="3238500"/>
            <a:ext cx="21005800" cy="92075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Brødtekst nivå én</a:t>
            </a:r>
          </a:p>
          <a:p>
            <a:pPr lvl="1"/>
            <a:r>
              <a:t>Brødtekst nivå to</a:t>
            </a:r>
          </a:p>
          <a:p>
            <a:pPr lvl="2"/>
            <a:r>
              <a:t>Brødtekst nivå tre</a:t>
            </a:r>
          </a:p>
          <a:p>
            <a:pPr lvl="3"/>
            <a:r>
              <a:t>Brødtekst nivå fire</a:t>
            </a:r>
          </a:p>
          <a:p>
            <a:pPr lvl="4"/>
            <a:r>
              <a:t>Brødtekst nivå fem</a:t>
            </a:r>
          </a:p>
        </p:txBody>
      </p:sp>
      <p:sp>
        <p:nvSpPr>
          <p:cNvPr id="4" name="Lysbildenummer"/>
          <p:cNvSpPr txBox="1"/>
          <p:nvPr>
            <p:ph type="sldNum" sz="quarter" idx="2"/>
          </p:nvPr>
        </p:nvSpPr>
        <p:spPr>
          <a:xfrm>
            <a:off x="12043765" y="13081000"/>
            <a:ext cx="283770" cy="469900"/>
          </a:xfrm>
          <a:prstGeom prst="rect">
            <a:avLst/>
          </a:prstGeom>
          <a:ln w="12700">
            <a:miter lim="400000"/>
          </a:ln>
        </p:spPr>
        <p:txBody>
          <a:bodyPr wrap="none" lIns="50800" tIns="50800" rIns="50800" bIns="50800">
            <a:spAutoFit/>
          </a:bodyPr>
          <a:lstStyle>
            <a:lvl1pPr>
              <a:defRPr sz="2400"/>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Lst>
  <p:transition xmlns:p14="http://schemas.microsoft.com/office/powerpoint/2010/main" spd="med" advClick="1"/>
  <p:txStyles>
    <p:titleStyle>
      <a:lvl1pPr marL="0" marR="0" indent="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000000"/>
          </a:solidFill>
          <a:uFillTx/>
          <a:latin typeface="+mn-lt"/>
          <a:ea typeface="+mn-ea"/>
          <a:cs typeface="+mn-cs"/>
          <a:sym typeface="Helvetica Light"/>
        </a:defRPr>
      </a:lvl1pPr>
      <a:lvl2pPr marL="0" marR="0" indent="2286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000000"/>
          </a:solidFill>
          <a:uFillTx/>
          <a:latin typeface="+mn-lt"/>
          <a:ea typeface="+mn-ea"/>
          <a:cs typeface="+mn-cs"/>
          <a:sym typeface="Helvetica Light"/>
        </a:defRPr>
      </a:lvl2pPr>
      <a:lvl3pPr marL="0" marR="0" indent="4572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000000"/>
          </a:solidFill>
          <a:uFillTx/>
          <a:latin typeface="+mn-lt"/>
          <a:ea typeface="+mn-ea"/>
          <a:cs typeface="+mn-cs"/>
          <a:sym typeface="Helvetica Light"/>
        </a:defRPr>
      </a:lvl3pPr>
      <a:lvl4pPr marL="0" marR="0" indent="6858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000000"/>
          </a:solidFill>
          <a:uFillTx/>
          <a:latin typeface="+mn-lt"/>
          <a:ea typeface="+mn-ea"/>
          <a:cs typeface="+mn-cs"/>
          <a:sym typeface="Helvetica Light"/>
        </a:defRPr>
      </a:lvl4pPr>
      <a:lvl5pPr marL="0" marR="0" indent="9144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000000"/>
          </a:solidFill>
          <a:uFillTx/>
          <a:latin typeface="+mn-lt"/>
          <a:ea typeface="+mn-ea"/>
          <a:cs typeface="+mn-cs"/>
          <a:sym typeface="Helvetica Light"/>
        </a:defRPr>
      </a:lvl5pPr>
      <a:lvl6pPr marL="0" marR="0" indent="11430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000000"/>
          </a:solidFill>
          <a:uFillTx/>
          <a:latin typeface="+mn-lt"/>
          <a:ea typeface="+mn-ea"/>
          <a:cs typeface="+mn-cs"/>
          <a:sym typeface="Helvetica Light"/>
        </a:defRPr>
      </a:lvl6pPr>
      <a:lvl7pPr marL="0" marR="0" indent="13716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000000"/>
          </a:solidFill>
          <a:uFillTx/>
          <a:latin typeface="+mn-lt"/>
          <a:ea typeface="+mn-ea"/>
          <a:cs typeface="+mn-cs"/>
          <a:sym typeface="Helvetica Light"/>
        </a:defRPr>
      </a:lvl7pPr>
      <a:lvl8pPr marL="0" marR="0" indent="16002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000000"/>
          </a:solidFill>
          <a:uFillTx/>
          <a:latin typeface="+mn-lt"/>
          <a:ea typeface="+mn-ea"/>
          <a:cs typeface="+mn-cs"/>
          <a:sym typeface="Helvetica Light"/>
        </a:defRPr>
      </a:lvl8pPr>
      <a:lvl9pPr marL="0" marR="0" indent="18288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000000"/>
          </a:solidFill>
          <a:uFillTx/>
          <a:latin typeface="+mn-lt"/>
          <a:ea typeface="+mn-ea"/>
          <a:cs typeface="+mn-cs"/>
          <a:sym typeface="Helvetica Light"/>
        </a:defRPr>
      </a:lvl9pPr>
    </p:titleStyle>
    <p:bodyStyle>
      <a:lvl1pPr marL="635000" marR="0" indent="-635000" algn="l" defTabSz="825500" latinLnBrk="0">
        <a:lnSpc>
          <a:spcPct val="100000"/>
        </a:lnSpc>
        <a:spcBef>
          <a:spcPts val="5200"/>
        </a:spcBef>
        <a:spcAft>
          <a:spcPts val="0"/>
        </a:spcAft>
        <a:buClrTx/>
        <a:buSzPct val="75000"/>
        <a:buFontTx/>
        <a:buChar char="•"/>
        <a:tabLst/>
        <a:defRPr b="0" baseline="0" cap="none" i="0" spc="0" strike="noStrike" sz="5200" u="none">
          <a:ln>
            <a:noFill/>
          </a:ln>
          <a:solidFill>
            <a:srgbClr val="000000"/>
          </a:solidFill>
          <a:uFillTx/>
          <a:latin typeface="+mn-lt"/>
          <a:ea typeface="+mn-ea"/>
          <a:cs typeface="+mn-cs"/>
          <a:sym typeface="Helvetica Light"/>
        </a:defRPr>
      </a:lvl1pPr>
      <a:lvl2pPr marL="1270000" marR="0" indent="-635000" algn="l" defTabSz="825500" latinLnBrk="0">
        <a:lnSpc>
          <a:spcPct val="100000"/>
        </a:lnSpc>
        <a:spcBef>
          <a:spcPts val="5200"/>
        </a:spcBef>
        <a:spcAft>
          <a:spcPts val="0"/>
        </a:spcAft>
        <a:buClrTx/>
        <a:buSzPct val="75000"/>
        <a:buFontTx/>
        <a:buChar char="•"/>
        <a:tabLst/>
        <a:defRPr b="0" baseline="0" cap="none" i="0" spc="0" strike="noStrike" sz="5200" u="none">
          <a:ln>
            <a:noFill/>
          </a:ln>
          <a:solidFill>
            <a:srgbClr val="000000"/>
          </a:solidFill>
          <a:uFillTx/>
          <a:latin typeface="+mn-lt"/>
          <a:ea typeface="+mn-ea"/>
          <a:cs typeface="+mn-cs"/>
          <a:sym typeface="Helvetica Light"/>
        </a:defRPr>
      </a:lvl2pPr>
      <a:lvl3pPr marL="1905000" marR="0" indent="-635000" algn="l" defTabSz="825500" latinLnBrk="0">
        <a:lnSpc>
          <a:spcPct val="100000"/>
        </a:lnSpc>
        <a:spcBef>
          <a:spcPts val="5200"/>
        </a:spcBef>
        <a:spcAft>
          <a:spcPts val="0"/>
        </a:spcAft>
        <a:buClrTx/>
        <a:buSzPct val="75000"/>
        <a:buFontTx/>
        <a:buChar char="•"/>
        <a:tabLst/>
        <a:defRPr b="0" baseline="0" cap="none" i="0" spc="0" strike="noStrike" sz="5200" u="none">
          <a:ln>
            <a:noFill/>
          </a:ln>
          <a:solidFill>
            <a:srgbClr val="000000"/>
          </a:solidFill>
          <a:uFillTx/>
          <a:latin typeface="+mn-lt"/>
          <a:ea typeface="+mn-ea"/>
          <a:cs typeface="+mn-cs"/>
          <a:sym typeface="Helvetica Light"/>
        </a:defRPr>
      </a:lvl3pPr>
      <a:lvl4pPr marL="2540000" marR="0" indent="-635000" algn="l" defTabSz="825500" latinLnBrk="0">
        <a:lnSpc>
          <a:spcPct val="100000"/>
        </a:lnSpc>
        <a:spcBef>
          <a:spcPts val="5200"/>
        </a:spcBef>
        <a:spcAft>
          <a:spcPts val="0"/>
        </a:spcAft>
        <a:buClrTx/>
        <a:buSzPct val="75000"/>
        <a:buFontTx/>
        <a:buChar char="•"/>
        <a:tabLst/>
        <a:defRPr b="0" baseline="0" cap="none" i="0" spc="0" strike="noStrike" sz="5200" u="none">
          <a:ln>
            <a:noFill/>
          </a:ln>
          <a:solidFill>
            <a:srgbClr val="000000"/>
          </a:solidFill>
          <a:uFillTx/>
          <a:latin typeface="+mn-lt"/>
          <a:ea typeface="+mn-ea"/>
          <a:cs typeface="+mn-cs"/>
          <a:sym typeface="Helvetica Light"/>
        </a:defRPr>
      </a:lvl4pPr>
      <a:lvl5pPr marL="3175000" marR="0" indent="-635000" algn="l" defTabSz="825500" latinLnBrk="0">
        <a:lnSpc>
          <a:spcPct val="100000"/>
        </a:lnSpc>
        <a:spcBef>
          <a:spcPts val="5200"/>
        </a:spcBef>
        <a:spcAft>
          <a:spcPts val="0"/>
        </a:spcAft>
        <a:buClrTx/>
        <a:buSzPct val="75000"/>
        <a:buFontTx/>
        <a:buChar char="•"/>
        <a:tabLst/>
        <a:defRPr b="0" baseline="0" cap="none" i="0" spc="0" strike="noStrike" sz="5200" u="none">
          <a:ln>
            <a:noFill/>
          </a:ln>
          <a:solidFill>
            <a:srgbClr val="000000"/>
          </a:solidFill>
          <a:uFillTx/>
          <a:latin typeface="+mn-lt"/>
          <a:ea typeface="+mn-ea"/>
          <a:cs typeface="+mn-cs"/>
          <a:sym typeface="Helvetica Light"/>
        </a:defRPr>
      </a:lvl5pPr>
      <a:lvl6pPr marL="3810000" marR="0" indent="-635000" algn="l" defTabSz="825500" latinLnBrk="0">
        <a:lnSpc>
          <a:spcPct val="100000"/>
        </a:lnSpc>
        <a:spcBef>
          <a:spcPts val="5200"/>
        </a:spcBef>
        <a:spcAft>
          <a:spcPts val="0"/>
        </a:spcAft>
        <a:buClrTx/>
        <a:buSzPct val="75000"/>
        <a:buFontTx/>
        <a:buChar char="•"/>
        <a:tabLst/>
        <a:defRPr b="0" baseline="0" cap="none" i="0" spc="0" strike="noStrike" sz="5200" u="none">
          <a:ln>
            <a:noFill/>
          </a:ln>
          <a:solidFill>
            <a:srgbClr val="000000"/>
          </a:solidFill>
          <a:uFillTx/>
          <a:latin typeface="+mn-lt"/>
          <a:ea typeface="+mn-ea"/>
          <a:cs typeface="+mn-cs"/>
          <a:sym typeface="Helvetica Light"/>
        </a:defRPr>
      </a:lvl6pPr>
      <a:lvl7pPr marL="4445000" marR="0" indent="-635000" algn="l" defTabSz="825500" latinLnBrk="0">
        <a:lnSpc>
          <a:spcPct val="100000"/>
        </a:lnSpc>
        <a:spcBef>
          <a:spcPts val="5200"/>
        </a:spcBef>
        <a:spcAft>
          <a:spcPts val="0"/>
        </a:spcAft>
        <a:buClrTx/>
        <a:buSzPct val="75000"/>
        <a:buFontTx/>
        <a:buChar char="•"/>
        <a:tabLst/>
        <a:defRPr b="0" baseline="0" cap="none" i="0" spc="0" strike="noStrike" sz="5200" u="none">
          <a:ln>
            <a:noFill/>
          </a:ln>
          <a:solidFill>
            <a:srgbClr val="000000"/>
          </a:solidFill>
          <a:uFillTx/>
          <a:latin typeface="+mn-lt"/>
          <a:ea typeface="+mn-ea"/>
          <a:cs typeface="+mn-cs"/>
          <a:sym typeface="Helvetica Light"/>
        </a:defRPr>
      </a:lvl7pPr>
      <a:lvl8pPr marL="5080000" marR="0" indent="-635000" algn="l" defTabSz="825500" latinLnBrk="0">
        <a:lnSpc>
          <a:spcPct val="100000"/>
        </a:lnSpc>
        <a:spcBef>
          <a:spcPts val="5200"/>
        </a:spcBef>
        <a:spcAft>
          <a:spcPts val="0"/>
        </a:spcAft>
        <a:buClrTx/>
        <a:buSzPct val="75000"/>
        <a:buFontTx/>
        <a:buChar char="•"/>
        <a:tabLst/>
        <a:defRPr b="0" baseline="0" cap="none" i="0" spc="0" strike="noStrike" sz="5200" u="none">
          <a:ln>
            <a:noFill/>
          </a:ln>
          <a:solidFill>
            <a:srgbClr val="000000"/>
          </a:solidFill>
          <a:uFillTx/>
          <a:latin typeface="+mn-lt"/>
          <a:ea typeface="+mn-ea"/>
          <a:cs typeface="+mn-cs"/>
          <a:sym typeface="Helvetica Light"/>
        </a:defRPr>
      </a:lvl8pPr>
      <a:lvl9pPr marL="5715000" marR="0" indent="-635000" algn="l" defTabSz="825500" latinLnBrk="0">
        <a:lnSpc>
          <a:spcPct val="100000"/>
        </a:lnSpc>
        <a:spcBef>
          <a:spcPts val="5200"/>
        </a:spcBef>
        <a:spcAft>
          <a:spcPts val="0"/>
        </a:spcAft>
        <a:buClrTx/>
        <a:buSzPct val="75000"/>
        <a:buFontTx/>
        <a:buChar char="•"/>
        <a:tabLst/>
        <a:defRPr b="0" baseline="0" cap="none" i="0" spc="0" strike="noStrike" sz="5200" u="none">
          <a:ln>
            <a:noFill/>
          </a:ln>
          <a:solidFill>
            <a:srgbClr val="000000"/>
          </a:solidFill>
          <a:uFillTx/>
          <a:latin typeface="+mn-lt"/>
          <a:ea typeface="+mn-ea"/>
          <a:cs typeface="+mn-cs"/>
          <a:sym typeface="Helvetica Light"/>
        </a:defRPr>
      </a:lvl9pPr>
    </p:bodyStyle>
    <p:otherStyle>
      <a:lvl1pPr marL="0" marR="0" indent="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1pPr>
      <a:lvl2pPr marL="0" marR="0" indent="2286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2pPr>
      <a:lvl3pPr marL="0" marR="0" indent="4572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3pPr>
      <a:lvl4pPr marL="0" marR="0" indent="6858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4pPr>
      <a:lvl5pPr marL="0" marR="0" indent="9144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5pPr>
      <a:lvl6pPr marL="0" marR="0" indent="11430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6pPr>
      <a:lvl7pPr marL="0" marR="0" indent="13716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7pPr>
      <a:lvl8pPr marL="0" marR="0" indent="16002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8pPr>
      <a:lvl9pPr marL="0" marR="0" indent="18288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1.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2.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3.png"/><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image" Target="../media/image16.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7.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8.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9.png"/></Relationships>

</file>

<file path=ppt/slides/_rels/slide1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0.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1.png"/></Relationships>

</file>

<file path=ppt/slides/_rels/slide2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2.png"/></Relationships>

</file>

<file path=ppt/slides/_rels/slide2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3.png"/></Relationships>

</file>

<file path=ppt/slides/_rels/slide2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4.png"/></Relationships>

</file>

<file path=ppt/slides/_rels/slide2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5.png"/></Relationships>

</file>

<file path=ppt/slides/_rels/slide2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6.png"/></Relationships>

</file>

<file path=ppt/slides/_rels/slide2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7.png"/></Relationships>

</file>

<file path=ppt/slides/_rels/slide2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8.png"/></Relationships>

</file>

<file path=ppt/slides/_rels/slide2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9.png"/></Relationships>

</file>

<file path=ppt/slides/_rels/slide2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0.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png"/></Relationships>

</file>

<file path=ppt/slides/_rels/slide3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1.png"/></Relationships>

</file>

<file path=ppt/slides/_rels/slide3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2.png"/></Relationships>

</file>

<file path=ppt/slides/_rels/slide32.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3.png"/></Relationships>

</file>

<file path=ppt/slides/_rels/slide3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4.png"/></Relationships>

</file>

<file path=ppt/slides/_rels/slide3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5.png"/></Relationships>

</file>

<file path=ppt/slides/_rels/slide3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6.png"/></Relationships>

</file>

<file path=ppt/slides/_rels/slide3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7.png"/></Relationships>

</file>

<file path=ppt/slides/_rels/slide3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8.png"/></Relationships>

</file>

<file path=ppt/slides/_rels/slide3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9.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png"/></Relationships>

</file>

<file path=ppt/slides/_rels/slide4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0.png"/></Relationships>

</file>

<file path=ppt/slides/_rels/slide4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1.png"/></Relationships>

</file>

<file path=ppt/slides/_rels/slide4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2.png"/></Relationships>

</file>

<file path=ppt/slides/_rels/slide4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3.png"/></Relationships>

</file>

<file path=ppt/slides/_rels/slide44.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4.png"/></Relationships>

</file>

<file path=ppt/slides/_rels/slide4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5.png"/></Relationships>

</file>

<file path=ppt/slides/_rels/slide4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6.png"/></Relationships>

</file>

<file path=ppt/slides/_rels/slide4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7.png"/></Relationships>

</file>

<file path=ppt/slides/_rels/slide4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8.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png"/></Relationships>

</file>

<file path=ppt/slides/_rels/slide50.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9.png"/></Relationships>

</file>

<file path=ppt/slides/_rels/slide5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0.png"/></Relationships>

</file>

<file path=ppt/slides/_rels/slide5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1.png"/><Relationship Id="rId3" Type="http://schemas.openxmlformats.org/officeDocument/2006/relationships/image" Target="../media/image52.png"/></Relationships>

</file>

<file path=ppt/slides/_rels/slide5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3.png"/></Relationships>

</file>

<file path=ppt/slides/_rels/slide55.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2E8DE"/>
        </a:solidFill>
      </p:bgPr>
    </p:bg>
    <p:spTree>
      <p:nvGrpSpPr>
        <p:cNvPr id="1" name=""/>
        <p:cNvGrpSpPr/>
        <p:nvPr/>
      </p:nvGrpSpPr>
      <p:grpSpPr>
        <a:xfrm>
          <a:off x="0" y="0"/>
          <a:ext cx="0" cy="0"/>
          <a:chOff x="0" y="0"/>
          <a:chExt cx="0" cy="0"/>
        </a:xfrm>
      </p:grpSpPr>
      <p:pic>
        <p:nvPicPr>
          <p:cNvPr id="20" name="LMI-logo.png" descr="LMI-logo.png"/>
          <p:cNvPicPr>
            <a:picLocks noChangeAspect="1"/>
          </p:cNvPicPr>
          <p:nvPr/>
        </p:nvPicPr>
        <p:blipFill>
          <a:blip r:embed="rId2">
            <a:extLst/>
          </a:blip>
          <a:srcRect l="97" t="0" r="97" b="0"/>
          <a:stretch>
            <a:fillRect/>
          </a:stretch>
        </p:blipFill>
        <p:spPr>
          <a:xfrm>
            <a:off x="7279781" y="2410785"/>
            <a:ext cx="9824438" cy="4235013"/>
          </a:xfrm>
          <a:prstGeom prst="rect">
            <a:avLst/>
          </a:prstGeom>
          <a:ln w="12700">
            <a:miter lim="400000"/>
          </a:ln>
        </p:spPr>
      </p:pic>
      <p:sp>
        <p:nvSpPr>
          <p:cNvPr id="21" name="Tall og fakta 2019"/>
          <p:cNvSpPr txBox="1"/>
          <p:nvPr/>
        </p:nvSpPr>
        <p:spPr>
          <a:xfrm>
            <a:off x="5774464" y="7130802"/>
            <a:ext cx="12835071" cy="1765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lnSpc>
                <a:spcPct val="90000"/>
              </a:lnSpc>
              <a:defRPr b="1" sz="10900">
                <a:solidFill>
                  <a:srgbClr val="424556"/>
                </a:solidFill>
                <a:latin typeface="Helvetica"/>
                <a:ea typeface="Helvetica"/>
                <a:cs typeface="Helvetica"/>
                <a:sym typeface="Helvetica"/>
              </a:defRPr>
            </a:lvl1pPr>
          </a:lstStyle>
          <a:p>
            <a:pPr/>
            <a:r>
              <a:t>Tall og fakta 2019</a:t>
            </a:r>
          </a:p>
        </p:txBody>
      </p:sp>
      <p:sp>
        <p:nvSpPr>
          <p:cNvPr id="22" name="Legemidler og helsvesen"/>
          <p:cNvSpPr txBox="1"/>
          <p:nvPr/>
        </p:nvSpPr>
        <p:spPr>
          <a:xfrm>
            <a:off x="5774464" y="9381067"/>
            <a:ext cx="12835071" cy="1320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lnSpc>
                <a:spcPct val="90000"/>
              </a:lnSpc>
              <a:defRPr sz="8000">
                <a:solidFill>
                  <a:srgbClr val="424556"/>
                </a:solidFill>
              </a:defRPr>
            </a:lvl1pPr>
          </a:lstStyle>
          <a:p>
            <a:pPr/>
            <a:r>
              <a:t>Legemidler og helsvesen</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8" name="Kvadrat"/>
          <p:cNvSpPr/>
          <p:nvPr/>
        </p:nvSpPr>
        <p:spPr>
          <a:xfrm>
            <a:off x="880533" y="651933"/>
            <a:ext cx="1270001" cy="1270001"/>
          </a:xfrm>
          <a:prstGeom prst="rect">
            <a:avLst/>
          </a:prstGeom>
          <a:solidFill>
            <a:srgbClr val="B6E0D4"/>
          </a:solidFill>
          <a:ln w="12700">
            <a:miter lim="400000"/>
          </a:ln>
        </p:spPr>
        <p:txBody>
          <a:bodyPr lIns="50800" tIns="50800" rIns="50800" bIns="50800" anchor="ctr"/>
          <a:lstStyle/>
          <a:p>
            <a:pPr>
              <a:defRPr sz="3200"/>
            </a:pPr>
          </a:p>
        </p:txBody>
      </p:sp>
      <p:sp>
        <p:nvSpPr>
          <p:cNvPr id="69" name="Legemiddelindustrien offentliggjør hvert år verdioverføringer fra industrien til helsepersonell og helseorganisasjoner (EFPIA Disclosure Code). Denne åpenheten er nøkkelen til å bygge tillit og forståelse om samarbeidet som foregår mellom industrien og helsepersonell.…"/>
          <p:cNvSpPr txBox="1"/>
          <p:nvPr/>
        </p:nvSpPr>
        <p:spPr>
          <a:xfrm>
            <a:off x="880533" y="4076170"/>
            <a:ext cx="4710101" cy="926528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l" defTabSz="457200">
              <a:lnSpc>
                <a:spcPct val="120000"/>
              </a:lnSpc>
              <a:spcBef>
                <a:spcPts val="1100"/>
              </a:spcBef>
              <a:defRPr sz="2000">
                <a:solidFill>
                  <a:srgbClr val="424556"/>
                </a:solidFill>
                <a:latin typeface="Helvetica"/>
                <a:ea typeface="Helvetica"/>
                <a:cs typeface="Helvetica"/>
                <a:sym typeface="Helvetica"/>
              </a:defRPr>
            </a:pPr>
            <a:r>
              <a:t>Legemiddelindustrien offentliggjør hvert år verdioverføringer fra industrien til helsepersonell og helseorganisasjoner (EFPIA Disclosure Code). Denne åpenheten er nøkkelen til å bygge tillit og forståelse om samarbeidet som foregår mellom industrien og helsepersonell. </a:t>
            </a:r>
          </a:p>
          <a:p>
            <a:pPr algn="l" defTabSz="457200">
              <a:lnSpc>
                <a:spcPct val="120000"/>
              </a:lnSpc>
              <a:spcBef>
                <a:spcPts val="1100"/>
              </a:spcBef>
              <a:defRPr sz="2000">
                <a:solidFill>
                  <a:srgbClr val="424556"/>
                </a:solidFill>
                <a:latin typeface="Helvetica"/>
                <a:ea typeface="Helvetica"/>
                <a:cs typeface="Helvetica"/>
                <a:sym typeface="Helvetica"/>
              </a:defRPr>
            </a:pPr>
            <a:r>
              <a:t>I 2018 har de største selskapene i LMI brukt over 123 millioner kroner på forskning og utvikling i Norge – 9 millioner kroner mer enn i 2017. Forsknings- og utviklingstall fra de norske oppstartsselskapene er ikke inkludert i dette materialet.</a:t>
            </a:r>
          </a:p>
          <a:p>
            <a:pPr algn="l" defTabSz="457200">
              <a:lnSpc>
                <a:spcPct val="120000"/>
              </a:lnSpc>
              <a:spcBef>
                <a:spcPts val="1100"/>
              </a:spcBef>
              <a:defRPr b="1" sz="2000">
                <a:solidFill>
                  <a:srgbClr val="424556"/>
                </a:solidFill>
                <a:latin typeface="Helvetica"/>
                <a:ea typeface="Helvetica"/>
                <a:cs typeface="Helvetica"/>
                <a:sym typeface="Helvetica"/>
              </a:defRPr>
            </a:pPr>
            <a:r>
              <a:t>Kilde: LMI og EFPIA</a:t>
            </a:r>
          </a:p>
          <a:p>
            <a:pPr algn="l" defTabSz="457200">
              <a:lnSpc>
                <a:spcPct val="120000"/>
              </a:lnSpc>
              <a:spcBef>
                <a:spcPts val="1100"/>
              </a:spcBef>
              <a:defRPr sz="1500">
                <a:solidFill>
                  <a:srgbClr val="424556"/>
                </a:solidFill>
                <a:latin typeface="Helvetica"/>
                <a:ea typeface="Helvetica"/>
                <a:cs typeface="Helvetica"/>
                <a:sym typeface="Helvetica"/>
              </a:defRPr>
            </a:pPr>
            <a:r>
              <a:t>EPFIAs definisjon av forskning og utvikling (før 2019): Med forskning og utvikling menes (i) ikke-kliniske studie (definert av OECDs prinsipper for god laboratorieskikk, (ii) kliniske utprøvninger (som definert i Direktiv 2001/20EC), eller (iii) ikke intervensjonsstudier som omfatter innsamling av pasientdata fra helsepersonell eller for deres regning.</a:t>
            </a:r>
          </a:p>
          <a:p>
            <a:pPr algn="l" defTabSz="457200">
              <a:lnSpc>
                <a:spcPct val="120000"/>
              </a:lnSpc>
              <a:spcBef>
                <a:spcPts val="1100"/>
              </a:spcBef>
              <a:defRPr sz="2000">
                <a:solidFill>
                  <a:srgbClr val="424556"/>
                </a:solidFill>
                <a:latin typeface="Helvetica"/>
                <a:ea typeface="Helvetica"/>
                <a:cs typeface="Helvetica"/>
                <a:sym typeface="Helvetica"/>
              </a:defRPr>
            </a:pPr>
          </a:p>
        </p:txBody>
      </p:sp>
      <p:sp>
        <p:nvSpPr>
          <p:cNvPr id="70" name="Investeringer i forskning  og utvikling"/>
          <p:cNvSpPr txBox="1"/>
          <p:nvPr/>
        </p:nvSpPr>
        <p:spPr>
          <a:xfrm>
            <a:off x="880533" y="2431362"/>
            <a:ext cx="4710101" cy="113538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l" defTabSz="457200">
              <a:lnSpc>
                <a:spcPct val="120000"/>
              </a:lnSpc>
              <a:defRPr b="1" sz="3100">
                <a:solidFill>
                  <a:srgbClr val="424556"/>
                </a:solidFill>
                <a:latin typeface="Helvetica"/>
                <a:ea typeface="Helvetica"/>
                <a:cs typeface="Helvetica"/>
                <a:sym typeface="Helvetica"/>
              </a:defRPr>
            </a:pPr>
            <a:r>
              <a:t>Investeringer i forskning </a:t>
            </a:r>
            <a:br/>
            <a:r>
              <a:t>og utvikling</a:t>
            </a:r>
          </a:p>
        </p:txBody>
      </p:sp>
      <p:sp>
        <p:nvSpPr>
          <p:cNvPr id="71" name="2.4"/>
          <p:cNvSpPr txBox="1"/>
          <p:nvPr/>
        </p:nvSpPr>
        <p:spPr>
          <a:xfrm>
            <a:off x="880533" y="886883"/>
            <a:ext cx="1270001" cy="800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lnSpc>
                <a:spcPct val="120000"/>
              </a:lnSpc>
              <a:defRPr b="1" sz="4600">
                <a:solidFill>
                  <a:srgbClr val="424556"/>
                </a:solidFill>
                <a:latin typeface="Helvetica"/>
                <a:ea typeface="Helvetica"/>
                <a:cs typeface="Helvetica"/>
                <a:sym typeface="Helvetica"/>
              </a:defRPr>
            </a:lvl1pPr>
          </a:lstStyle>
          <a:p>
            <a:pPr/>
            <a:r>
              <a:t>2.4</a:t>
            </a:r>
          </a:p>
        </p:txBody>
      </p:sp>
      <p:pic>
        <p:nvPicPr>
          <p:cNvPr id="72" name="2-04-Investeringer-i-forskning-og-utvikling.png" descr="2-04-Investeringer-i-forskning-og-utvikling.png"/>
          <p:cNvPicPr>
            <a:picLocks noChangeAspect="1"/>
          </p:cNvPicPr>
          <p:nvPr/>
        </p:nvPicPr>
        <p:blipFill>
          <a:blip r:embed="rId2">
            <a:extLst/>
          </a:blip>
          <a:stretch>
            <a:fillRect/>
          </a:stretch>
        </p:blipFill>
        <p:spPr>
          <a:xfrm>
            <a:off x="8651982" y="287866"/>
            <a:ext cx="15411236" cy="13716001"/>
          </a:xfrm>
          <a:prstGeom prst="rect">
            <a:avLst/>
          </a:prstGeom>
          <a:ln w="12700">
            <a:miter lim="400000"/>
          </a:ln>
        </p:spPr>
      </p:pic>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4" name="Rektangel"/>
          <p:cNvSpPr/>
          <p:nvPr/>
        </p:nvSpPr>
        <p:spPr>
          <a:xfrm>
            <a:off x="2133600" y="2667000"/>
            <a:ext cx="6488708" cy="6315208"/>
          </a:xfrm>
          <a:prstGeom prst="rect">
            <a:avLst/>
          </a:prstGeom>
          <a:solidFill>
            <a:srgbClr val="71A5B6"/>
          </a:solidFill>
          <a:ln w="12700">
            <a:miter lim="400000"/>
          </a:ln>
        </p:spPr>
        <p:txBody>
          <a:bodyPr lIns="50800" tIns="50800" rIns="50800" bIns="50800" anchor="ctr"/>
          <a:lstStyle/>
          <a:p>
            <a:pPr>
              <a:defRPr sz="3200"/>
            </a:pPr>
          </a:p>
        </p:txBody>
      </p:sp>
      <p:sp>
        <p:nvSpPr>
          <p:cNvPr id="75" name="3"/>
          <p:cNvSpPr txBox="1"/>
          <p:nvPr/>
        </p:nvSpPr>
        <p:spPr>
          <a:xfrm>
            <a:off x="3609710" y="4249803"/>
            <a:ext cx="3536488" cy="3149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lnSpc>
                <a:spcPct val="120000"/>
              </a:lnSpc>
              <a:defRPr b="1" sz="20000">
                <a:solidFill>
                  <a:srgbClr val="424556"/>
                </a:solidFill>
                <a:latin typeface="Helvetica"/>
                <a:ea typeface="Helvetica"/>
                <a:cs typeface="Helvetica"/>
                <a:sym typeface="Helvetica"/>
              </a:defRPr>
            </a:lvl1pPr>
          </a:lstStyle>
          <a:p>
            <a:pPr/>
            <a:r>
              <a:t>3</a:t>
            </a:r>
          </a:p>
        </p:txBody>
      </p:sp>
      <p:sp>
        <p:nvSpPr>
          <p:cNvPr id="76" name="Nordmenn  i tall og fakta"/>
          <p:cNvSpPr txBox="1"/>
          <p:nvPr/>
        </p:nvSpPr>
        <p:spPr>
          <a:xfrm>
            <a:off x="9706040" y="4139353"/>
            <a:ext cx="12835071" cy="475996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lnSpc>
                <a:spcPct val="90000"/>
              </a:lnSpc>
              <a:defRPr b="1" sz="10900">
                <a:solidFill>
                  <a:srgbClr val="424556"/>
                </a:solidFill>
                <a:latin typeface="Helvetica"/>
                <a:ea typeface="Helvetica"/>
                <a:cs typeface="Helvetica"/>
                <a:sym typeface="Helvetica"/>
              </a:defRPr>
            </a:pPr>
            <a:r>
              <a:t>Nordmenn </a:t>
            </a:r>
            <a:br/>
            <a:r>
              <a:t>i tall og fakta</a:t>
            </a:r>
          </a:p>
        </p:txBody>
      </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8" name="Kvadrat"/>
          <p:cNvSpPr/>
          <p:nvPr/>
        </p:nvSpPr>
        <p:spPr>
          <a:xfrm>
            <a:off x="880533" y="651933"/>
            <a:ext cx="1270001" cy="1270001"/>
          </a:xfrm>
          <a:prstGeom prst="rect">
            <a:avLst/>
          </a:prstGeom>
          <a:solidFill>
            <a:srgbClr val="71A5B6"/>
          </a:solidFill>
          <a:ln w="12700">
            <a:miter lim="400000"/>
          </a:ln>
        </p:spPr>
        <p:txBody>
          <a:bodyPr lIns="50800" tIns="50800" rIns="50800" bIns="50800" anchor="ctr"/>
          <a:lstStyle/>
          <a:p>
            <a:pPr>
              <a:defRPr sz="3200"/>
            </a:pPr>
          </a:p>
        </p:txBody>
      </p:sp>
      <p:sp>
        <p:nvSpPr>
          <p:cNvPr id="79" name="3.1"/>
          <p:cNvSpPr txBox="1"/>
          <p:nvPr/>
        </p:nvSpPr>
        <p:spPr>
          <a:xfrm>
            <a:off x="880533" y="886883"/>
            <a:ext cx="1270001" cy="800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lnSpc>
                <a:spcPct val="120000"/>
              </a:lnSpc>
              <a:defRPr b="1" sz="4600">
                <a:solidFill>
                  <a:srgbClr val="424556"/>
                </a:solidFill>
                <a:latin typeface="Helvetica"/>
                <a:ea typeface="Helvetica"/>
                <a:cs typeface="Helvetica"/>
                <a:sym typeface="Helvetica"/>
              </a:defRPr>
            </a:lvl1pPr>
          </a:lstStyle>
          <a:p>
            <a:pPr/>
            <a:r>
              <a:t>3.1</a:t>
            </a:r>
          </a:p>
        </p:txBody>
      </p:sp>
      <p:sp>
        <p:nvSpPr>
          <p:cNvPr id="80" name="Kilde: SSB og OECD"/>
          <p:cNvSpPr txBox="1"/>
          <p:nvPr/>
        </p:nvSpPr>
        <p:spPr>
          <a:xfrm>
            <a:off x="15338539" y="716703"/>
            <a:ext cx="5189989" cy="406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l" defTabSz="457200">
              <a:lnSpc>
                <a:spcPct val="120000"/>
              </a:lnSpc>
              <a:spcBef>
                <a:spcPts val="1100"/>
              </a:spcBef>
              <a:defRPr b="1" sz="2000">
                <a:solidFill>
                  <a:srgbClr val="424556"/>
                </a:solidFill>
                <a:latin typeface="Helvetica"/>
                <a:ea typeface="Helvetica"/>
                <a:cs typeface="Helvetica"/>
                <a:sym typeface="Helvetica"/>
              </a:defRPr>
            </a:lvl1pPr>
          </a:lstStyle>
          <a:p>
            <a:pPr/>
            <a:r>
              <a:t>Kilde: SSB og OECD</a:t>
            </a:r>
          </a:p>
        </p:txBody>
      </p:sp>
      <p:sp>
        <p:nvSpPr>
          <p:cNvPr id="81" name="Befolkning, levealder, helse og kostnader"/>
          <p:cNvSpPr txBox="1"/>
          <p:nvPr/>
        </p:nvSpPr>
        <p:spPr>
          <a:xfrm>
            <a:off x="2609049" y="551603"/>
            <a:ext cx="7962425" cy="113538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l" defTabSz="457200">
              <a:lnSpc>
                <a:spcPct val="120000"/>
              </a:lnSpc>
              <a:defRPr b="1" sz="3100">
                <a:solidFill>
                  <a:srgbClr val="424556"/>
                </a:solidFill>
                <a:latin typeface="Helvetica"/>
                <a:ea typeface="Helvetica"/>
                <a:cs typeface="Helvetica"/>
                <a:sym typeface="Helvetica"/>
              </a:defRPr>
            </a:lvl1pPr>
          </a:lstStyle>
          <a:p>
            <a:pPr/>
            <a:r>
              <a:t>Befolkning, levealder, helse og kostnader</a:t>
            </a:r>
          </a:p>
        </p:txBody>
      </p:sp>
      <p:pic>
        <p:nvPicPr>
          <p:cNvPr id="82" name="3-01-Befolkning-Levealder.png" descr="3-01-Befolkning-Levealder.png"/>
          <p:cNvPicPr>
            <a:picLocks noChangeAspect="1"/>
          </p:cNvPicPr>
          <p:nvPr/>
        </p:nvPicPr>
        <p:blipFill>
          <a:blip r:embed="rId2">
            <a:extLst/>
          </a:blip>
          <a:stretch>
            <a:fillRect/>
          </a:stretch>
        </p:blipFill>
        <p:spPr>
          <a:xfrm>
            <a:off x="2609049" y="1325033"/>
            <a:ext cx="21375323" cy="9779210"/>
          </a:xfrm>
          <a:prstGeom prst="rect">
            <a:avLst/>
          </a:prstGeom>
          <a:ln w="12700">
            <a:miter lim="400000"/>
          </a:ln>
        </p:spPr>
      </p:pic>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4" name="Kvadrat"/>
          <p:cNvSpPr/>
          <p:nvPr/>
        </p:nvSpPr>
        <p:spPr>
          <a:xfrm>
            <a:off x="880533" y="651933"/>
            <a:ext cx="1270001" cy="1270001"/>
          </a:xfrm>
          <a:prstGeom prst="rect">
            <a:avLst/>
          </a:prstGeom>
          <a:solidFill>
            <a:srgbClr val="71A5B6"/>
          </a:solidFill>
          <a:ln w="12700">
            <a:miter lim="400000"/>
          </a:ln>
        </p:spPr>
        <p:txBody>
          <a:bodyPr lIns="50800" tIns="50800" rIns="50800" bIns="50800" anchor="ctr"/>
          <a:lstStyle/>
          <a:p>
            <a:pPr>
              <a:defRPr sz="3200"/>
            </a:pPr>
          </a:p>
        </p:txBody>
      </p:sp>
      <p:sp>
        <p:nvSpPr>
          <p:cNvPr id="85" name="Kreft, hjerte- og karsykdommer, lungesykdommer (hovedsakelig kols og lungebetennelse) og demens var de fire vanligste dødsårsakene i 2017.…"/>
          <p:cNvSpPr txBox="1"/>
          <p:nvPr/>
        </p:nvSpPr>
        <p:spPr>
          <a:xfrm>
            <a:off x="880533" y="4076170"/>
            <a:ext cx="4710101" cy="869188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l" defTabSz="457200">
              <a:lnSpc>
                <a:spcPct val="120000"/>
              </a:lnSpc>
              <a:spcBef>
                <a:spcPts val="1100"/>
              </a:spcBef>
              <a:defRPr sz="2000">
                <a:solidFill>
                  <a:srgbClr val="424556"/>
                </a:solidFill>
                <a:latin typeface="Helvetica"/>
                <a:ea typeface="Helvetica"/>
                <a:cs typeface="Helvetica"/>
                <a:sym typeface="Helvetica"/>
              </a:defRPr>
            </a:pPr>
            <a:r>
              <a:t>Kreft, hjerte- og karsykdommer, lungesykdommer (hovedsakelig kols og lungebetennelse) og demens var de fire vanligste dødsårsakene i 2017. </a:t>
            </a:r>
          </a:p>
          <a:p>
            <a:pPr algn="l" defTabSz="457200">
              <a:lnSpc>
                <a:spcPct val="120000"/>
              </a:lnSpc>
              <a:spcBef>
                <a:spcPts val="1100"/>
              </a:spcBef>
              <a:defRPr sz="2000">
                <a:solidFill>
                  <a:srgbClr val="424556"/>
                </a:solidFill>
                <a:latin typeface="Helvetica"/>
                <a:ea typeface="Helvetica"/>
                <a:cs typeface="Helvetica"/>
                <a:sym typeface="Helvetica"/>
              </a:defRPr>
            </a:pPr>
            <a:r>
              <a:t>Antall dødsfall som følge av hjerte- og karsykdom har falt dramatisk de siste tiårene, og i 2017 var det for første gang flere som døde av kreft enn av hjerte- og karsykdommer. </a:t>
            </a:r>
          </a:p>
          <a:p>
            <a:pPr algn="l" defTabSz="457200">
              <a:lnSpc>
                <a:spcPct val="120000"/>
              </a:lnSpc>
              <a:spcBef>
                <a:spcPts val="1100"/>
              </a:spcBef>
              <a:defRPr sz="2000">
                <a:solidFill>
                  <a:srgbClr val="424556"/>
                </a:solidFill>
                <a:latin typeface="Helvetica"/>
                <a:ea typeface="Helvetica"/>
                <a:cs typeface="Helvetica"/>
                <a:sym typeface="Helvetica"/>
              </a:defRPr>
            </a:pPr>
            <a:r>
              <a:t>Dødsfall av demens har økt kraftig de siste tiårene med mer enn en tredobling på 20 år.</a:t>
            </a:r>
          </a:p>
          <a:p>
            <a:pPr algn="l" defTabSz="457200">
              <a:lnSpc>
                <a:spcPct val="120000"/>
              </a:lnSpc>
              <a:spcBef>
                <a:spcPts val="1100"/>
              </a:spcBef>
              <a:defRPr sz="2000">
                <a:solidFill>
                  <a:srgbClr val="424556"/>
                </a:solidFill>
                <a:latin typeface="Helvetica"/>
                <a:ea typeface="Helvetica"/>
                <a:cs typeface="Helvetica"/>
                <a:sym typeface="Helvetica"/>
              </a:defRPr>
            </a:pPr>
            <a:r>
              <a:t>Kilde: Dødsårsaksregisteret, Folkehelseinstituttet.</a:t>
            </a:r>
          </a:p>
          <a:p>
            <a:pPr algn="l" defTabSz="457200">
              <a:lnSpc>
                <a:spcPct val="120000"/>
              </a:lnSpc>
              <a:spcBef>
                <a:spcPts val="1100"/>
              </a:spcBef>
              <a:defRPr sz="2000">
                <a:solidFill>
                  <a:srgbClr val="424556"/>
                </a:solidFill>
                <a:latin typeface="Helvetica"/>
                <a:ea typeface="Helvetica"/>
                <a:cs typeface="Helvetica"/>
                <a:sym typeface="Helvetica"/>
              </a:defRPr>
            </a:pPr>
          </a:p>
          <a:p>
            <a:pPr algn="l" defTabSz="457200">
              <a:lnSpc>
                <a:spcPct val="120000"/>
              </a:lnSpc>
              <a:spcBef>
                <a:spcPts val="1100"/>
              </a:spcBef>
              <a:defRPr sz="1700">
                <a:solidFill>
                  <a:srgbClr val="424556"/>
                </a:solidFill>
                <a:latin typeface="Helvetica"/>
                <a:ea typeface="Helvetica"/>
                <a:cs typeface="Helvetica"/>
                <a:sym typeface="Helvetica"/>
              </a:defRPr>
            </a:pPr>
            <a:r>
              <a:t>Om aldersjusterte rater:</a:t>
            </a:r>
            <a:br/>
            <a:r>
              <a:t>Tallene er justert for befolkningsøkning og alderssammensetning i befolkningen</a:t>
            </a:r>
            <a:r>
              <a:t>. </a:t>
            </a:r>
          </a:p>
          <a:p>
            <a:pPr algn="l" defTabSz="457200">
              <a:lnSpc>
                <a:spcPct val="120000"/>
              </a:lnSpc>
              <a:spcBef>
                <a:spcPts val="1100"/>
              </a:spcBef>
              <a:defRPr sz="2000">
                <a:solidFill>
                  <a:srgbClr val="424556"/>
                </a:solidFill>
                <a:latin typeface="Helvetica"/>
                <a:ea typeface="Helvetica"/>
                <a:cs typeface="Helvetica"/>
                <a:sym typeface="Helvetica"/>
              </a:defRPr>
            </a:pPr>
          </a:p>
          <a:p>
            <a:pPr algn="l" defTabSz="457200">
              <a:lnSpc>
                <a:spcPct val="120000"/>
              </a:lnSpc>
              <a:spcBef>
                <a:spcPts val="1100"/>
              </a:spcBef>
              <a:defRPr sz="2000">
                <a:solidFill>
                  <a:srgbClr val="424556"/>
                </a:solidFill>
                <a:latin typeface="Helvetica"/>
                <a:ea typeface="Helvetica"/>
                <a:cs typeface="Helvetica"/>
                <a:sym typeface="Helvetica"/>
              </a:defRPr>
            </a:pPr>
          </a:p>
        </p:txBody>
      </p:sp>
      <p:sp>
        <p:nvSpPr>
          <p:cNvPr id="86" name="Hva dør vi av?"/>
          <p:cNvSpPr txBox="1"/>
          <p:nvPr/>
        </p:nvSpPr>
        <p:spPr>
          <a:xfrm>
            <a:off x="880533" y="2431362"/>
            <a:ext cx="4710101" cy="571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l" defTabSz="457200">
              <a:lnSpc>
                <a:spcPct val="120000"/>
              </a:lnSpc>
              <a:defRPr b="1" sz="3100">
                <a:solidFill>
                  <a:srgbClr val="424556"/>
                </a:solidFill>
                <a:latin typeface="Helvetica"/>
                <a:ea typeface="Helvetica"/>
                <a:cs typeface="Helvetica"/>
                <a:sym typeface="Helvetica"/>
              </a:defRPr>
            </a:lvl1pPr>
          </a:lstStyle>
          <a:p>
            <a:pPr/>
            <a:r>
              <a:t>Hva dør vi av? </a:t>
            </a:r>
          </a:p>
        </p:txBody>
      </p:sp>
      <p:sp>
        <p:nvSpPr>
          <p:cNvPr id="87" name="3.2"/>
          <p:cNvSpPr txBox="1"/>
          <p:nvPr/>
        </p:nvSpPr>
        <p:spPr>
          <a:xfrm>
            <a:off x="880533" y="886883"/>
            <a:ext cx="1270001" cy="800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lnSpc>
                <a:spcPct val="120000"/>
              </a:lnSpc>
              <a:defRPr b="1" sz="4600">
                <a:solidFill>
                  <a:srgbClr val="424556"/>
                </a:solidFill>
                <a:latin typeface="Helvetica"/>
                <a:ea typeface="Helvetica"/>
                <a:cs typeface="Helvetica"/>
                <a:sym typeface="Helvetica"/>
              </a:defRPr>
            </a:lvl1pPr>
          </a:lstStyle>
          <a:p>
            <a:pPr/>
            <a:r>
              <a:t>3.2</a:t>
            </a:r>
          </a:p>
        </p:txBody>
      </p:sp>
      <p:pic>
        <p:nvPicPr>
          <p:cNvPr id="88" name="3-02-Hva-dør-vi-av.png" descr="3-02-Hva-dør-vi-av.png"/>
          <p:cNvPicPr>
            <a:picLocks noChangeAspect="1"/>
          </p:cNvPicPr>
          <p:nvPr/>
        </p:nvPicPr>
        <p:blipFill>
          <a:blip r:embed="rId2">
            <a:extLst/>
          </a:blip>
          <a:stretch>
            <a:fillRect/>
          </a:stretch>
        </p:blipFill>
        <p:spPr>
          <a:xfrm>
            <a:off x="6241687" y="651933"/>
            <a:ext cx="17628363" cy="12031358"/>
          </a:xfrm>
          <a:prstGeom prst="rect">
            <a:avLst/>
          </a:prstGeom>
          <a:ln w="12700">
            <a:miter lim="400000"/>
          </a:ln>
        </p:spPr>
      </p:pic>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0" name="Kvadrat"/>
          <p:cNvSpPr/>
          <p:nvPr/>
        </p:nvSpPr>
        <p:spPr>
          <a:xfrm>
            <a:off x="880533" y="651933"/>
            <a:ext cx="1270001" cy="1270001"/>
          </a:xfrm>
          <a:prstGeom prst="rect">
            <a:avLst/>
          </a:prstGeom>
          <a:solidFill>
            <a:srgbClr val="71A5B6"/>
          </a:solidFill>
          <a:ln w="12700">
            <a:miter lim="400000"/>
          </a:ln>
        </p:spPr>
        <p:txBody>
          <a:bodyPr lIns="50800" tIns="50800" rIns="50800" bIns="50800" anchor="ctr"/>
          <a:lstStyle/>
          <a:p>
            <a:pPr>
              <a:defRPr sz="3200"/>
            </a:pPr>
          </a:p>
        </p:txBody>
      </p:sp>
      <p:sp>
        <p:nvSpPr>
          <p:cNvPr id="91" name="Kilde: Kreftregisteret og FHI"/>
          <p:cNvSpPr txBox="1"/>
          <p:nvPr/>
        </p:nvSpPr>
        <p:spPr>
          <a:xfrm>
            <a:off x="7481900" y="716703"/>
            <a:ext cx="4710100" cy="406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l" defTabSz="457200">
              <a:lnSpc>
                <a:spcPct val="120000"/>
              </a:lnSpc>
              <a:spcBef>
                <a:spcPts val="1100"/>
              </a:spcBef>
              <a:defRPr sz="2000">
                <a:solidFill>
                  <a:srgbClr val="424556"/>
                </a:solidFill>
                <a:latin typeface="Helvetica"/>
                <a:ea typeface="Helvetica"/>
                <a:cs typeface="Helvetica"/>
                <a:sym typeface="Helvetica"/>
              </a:defRPr>
            </a:lvl1pPr>
          </a:lstStyle>
          <a:p>
            <a:pPr/>
            <a:r>
              <a:t>Kilde: Kreftregisteret og FHI</a:t>
            </a:r>
          </a:p>
        </p:txBody>
      </p:sp>
      <p:sp>
        <p:nvSpPr>
          <p:cNvPr id="92" name="3.3"/>
          <p:cNvSpPr txBox="1"/>
          <p:nvPr/>
        </p:nvSpPr>
        <p:spPr>
          <a:xfrm>
            <a:off x="880533" y="886883"/>
            <a:ext cx="1270001" cy="800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lnSpc>
                <a:spcPct val="120000"/>
              </a:lnSpc>
              <a:defRPr b="1" sz="4600">
                <a:solidFill>
                  <a:srgbClr val="424556"/>
                </a:solidFill>
                <a:latin typeface="Helvetica"/>
                <a:ea typeface="Helvetica"/>
                <a:cs typeface="Helvetica"/>
                <a:sym typeface="Helvetica"/>
              </a:defRPr>
            </a:lvl1pPr>
          </a:lstStyle>
          <a:p>
            <a:pPr/>
            <a:r>
              <a:t>3.3</a:t>
            </a:r>
          </a:p>
        </p:txBody>
      </p:sp>
      <p:sp>
        <p:nvSpPr>
          <p:cNvPr id="93" name="Vanligste dødsårsaker"/>
          <p:cNvSpPr txBox="1"/>
          <p:nvPr/>
        </p:nvSpPr>
        <p:spPr>
          <a:xfrm>
            <a:off x="2609049" y="551603"/>
            <a:ext cx="7962425" cy="571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l" defTabSz="457200">
              <a:lnSpc>
                <a:spcPct val="120000"/>
              </a:lnSpc>
              <a:defRPr b="1" sz="3100">
                <a:solidFill>
                  <a:srgbClr val="424556"/>
                </a:solidFill>
                <a:latin typeface="Helvetica"/>
                <a:ea typeface="Helvetica"/>
                <a:cs typeface="Helvetica"/>
                <a:sym typeface="Helvetica"/>
              </a:defRPr>
            </a:lvl1pPr>
          </a:lstStyle>
          <a:p>
            <a:pPr/>
            <a:r>
              <a:t>Vanligste dødsårsaker</a:t>
            </a:r>
          </a:p>
        </p:txBody>
      </p:sp>
      <p:pic>
        <p:nvPicPr>
          <p:cNvPr id="94" name="3-03-D.png" descr="3-03-D.png"/>
          <p:cNvPicPr>
            <a:picLocks noChangeAspect="1"/>
          </p:cNvPicPr>
          <p:nvPr/>
        </p:nvPicPr>
        <p:blipFill>
          <a:blip r:embed="rId2">
            <a:extLst/>
          </a:blip>
          <a:stretch>
            <a:fillRect/>
          </a:stretch>
        </p:blipFill>
        <p:spPr>
          <a:xfrm>
            <a:off x="17446393" y="7515260"/>
            <a:ext cx="5828208" cy="5828207"/>
          </a:xfrm>
          <a:prstGeom prst="rect">
            <a:avLst/>
          </a:prstGeom>
          <a:ln w="12700">
            <a:miter lim="400000"/>
          </a:ln>
        </p:spPr>
      </p:pic>
      <p:pic>
        <p:nvPicPr>
          <p:cNvPr id="95" name="3-03-C.png" descr="3-03-C.png"/>
          <p:cNvPicPr>
            <a:picLocks noChangeAspect="1"/>
          </p:cNvPicPr>
          <p:nvPr/>
        </p:nvPicPr>
        <p:blipFill>
          <a:blip r:embed="rId3">
            <a:extLst/>
          </a:blip>
          <a:stretch>
            <a:fillRect/>
          </a:stretch>
        </p:blipFill>
        <p:spPr>
          <a:xfrm>
            <a:off x="9034742" y="3078513"/>
            <a:ext cx="7742268" cy="7742268"/>
          </a:xfrm>
          <a:prstGeom prst="rect">
            <a:avLst/>
          </a:prstGeom>
          <a:ln w="12700">
            <a:miter lim="400000"/>
          </a:ln>
        </p:spPr>
      </p:pic>
      <p:pic>
        <p:nvPicPr>
          <p:cNvPr id="96" name="3-03-B.png" descr="3-03-B.png"/>
          <p:cNvPicPr>
            <a:picLocks noChangeAspect="1"/>
          </p:cNvPicPr>
          <p:nvPr/>
        </p:nvPicPr>
        <p:blipFill>
          <a:blip r:embed="rId4">
            <a:extLst/>
          </a:blip>
          <a:stretch>
            <a:fillRect/>
          </a:stretch>
        </p:blipFill>
        <p:spPr>
          <a:xfrm>
            <a:off x="17392628" y="1123103"/>
            <a:ext cx="5935739" cy="5928570"/>
          </a:xfrm>
          <a:prstGeom prst="rect">
            <a:avLst/>
          </a:prstGeom>
          <a:ln w="12700">
            <a:miter lim="400000"/>
          </a:ln>
        </p:spPr>
      </p:pic>
      <p:pic>
        <p:nvPicPr>
          <p:cNvPr id="97" name="3-03-A.png" descr="3-03-A.png"/>
          <p:cNvPicPr>
            <a:picLocks noChangeAspect="1"/>
          </p:cNvPicPr>
          <p:nvPr/>
        </p:nvPicPr>
        <p:blipFill>
          <a:blip r:embed="rId5">
            <a:extLst/>
          </a:blip>
          <a:stretch>
            <a:fillRect/>
          </a:stretch>
        </p:blipFill>
        <p:spPr>
          <a:xfrm>
            <a:off x="675990" y="3078513"/>
            <a:ext cx="7359686" cy="7350851"/>
          </a:xfrm>
          <a:prstGeom prst="rect">
            <a:avLst/>
          </a:prstGeom>
          <a:ln w="12700">
            <a:miter lim="400000"/>
          </a:ln>
        </p:spPr>
      </p:pic>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9" name="Kvadrat"/>
          <p:cNvSpPr/>
          <p:nvPr/>
        </p:nvSpPr>
        <p:spPr>
          <a:xfrm>
            <a:off x="880533" y="651933"/>
            <a:ext cx="1270001" cy="1270001"/>
          </a:xfrm>
          <a:prstGeom prst="rect">
            <a:avLst/>
          </a:prstGeom>
          <a:solidFill>
            <a:srgbClr val="71A5B6"/>
          </a:solidFill>
          <a:ln w="12700">
            <a:miter lim="400000"/>
          </a:ln>
        </p:spPr>
        <p:txBody>
          <a:bodyPr lIns="50800" tIns="50800" rIns="50800" bIns="50800" anchor="ctr"/>
          <a:lstStyle/>
          <a:p>
            <a:pPr>
              <a:defRPr sz="3200"/>
            </a:pPr>
          </a:p>
        </p:txBody>
      </p:sp>
      <p:sp>
        <p:nvSpPr>
          <p:cNvPr id="100" name="I den internasjonale legemiddelindustrien er over 7000 substanser under utvikling – innen en rekke ulike sykdomsområder. Dette er en helt avgjørende faktor for å møte utfordringene til pasienter og helsevesen. Majoriteten at disse er persontilpasset medisin.…"/>
          <p:cNvSpPr txBox="1"/>
          <p:nvPr/>
        </p:nvSpPr>
        <p:spPr>
          <a:xfrm>
            <a:off x="880533" y="4076170"/>
            <a:ext cx="4710101" cy="420814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l" defTabSz="457200">
              <a:lnSpc>
                <a:spcPct val="120000"/>
              </a:lnSpc>
              <a:spcBef>
                <a:spcPts val="1100"/>
              </a:spcBef>
              <a:defRPr sz="2000">
                <a:solidFill>
                  <a:srgbClr val="424556"/>
                </a:solidFill>
                <a:latin typeface="Helvetica"/>
                <a:ea typeface="Helvetica"/>
                <a:cs typeface="Helvetica"/>
                <a:sym typeface="Helvetica"/>
              </a:defRPr>
            </a:pPr>
            <a:r>
              <a:t>I den internasjonale legemiddelindustrien er over 7000 substanser under utvikling – innen en rekke ulike sykdomsområder. Dette er en helt avgjørende faktor for å møte utfordringene til pasienter og helsevesen. Majoriteten at disse er persontilpasset medisin. </a:t>
            </a:r>
          </a:p>
          <a:p>
            <a:pPr algn="l" defTabSz="457200">
              <a:lnSpc>
                <a:spcPct val="120000"/>
              </a:lnSpc>
              <a:spcBef>
                <a:spcPts val="1100"/>
              </a:spcBef>
              <a:defRPr b="1" sz="2000">
                <a:solidFill>
                  <a:srgbClr val="424556"/>
                </a:solidFill>
                <a:latin typeface="Helvetica"/>
                <a:ea typeface="Helvetica"/>
                <a:cs typeface="Helvetica"/>
                <a:sym typeface="Helvetica"/>
              </a:defRPr>
            </a:pPr>
            <a:r>
              <a:t>Kilde: Health Advances analysis, Adis R&amp;D Insight Database, March 2015, compiled by PhRMA</a:t>
            </a:r>
          </a:p>
        </p:txBody>
      </p:sp>
      <p:sp>
        <p:nvSpPr>
          <p:cNvPr id="101" name="Legemidler under utvikling"/>
          <p:cNvSpPr txBox="1"/>
          <p:nvPr/>
        </p:nvSpPr>
        <p:spPr>
          <a:xfrm>
            <a:off x="880533" y="2431362"/>
            <a:ext cx="4710101" cy="113538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l" defTabSz="457200">
              <a:lnSpc>
                <a:spcPct val="120000"/>
              </a:lnSpc>
              <a:defRPr b="1" sz="3100">
                <a:solidFill>
                  <a:srgbClr val="424556"/>
                </a:solidFill>
                <a:latin typeface="Helvetica"/>
                <a:ea typeface="Helvetica"/>
                <a:cs typeface="Helvetica"/>
                <a:sym typeface="Helvetica"/>
              </a:defRPr>
            </a:lvl1pPr>
          </a:lstStyle>
          <a:p>
            <a:pPr/>
            <a:r>
              <a:t>Legemidler under utvikling</a:t>
            </a:r>
          </a:p>
        </p:txBody>
      </p:sp>
      <p:sp>
        <p:nvSpPr>
          <p:cNvPr id="102" name="3.4"/>
          <p:cNvSpPr txBox="1"/>
          <p:nvPr/>
        </p:nvSpPr>
        <p:spPr>
          <a:xfrm>
            <a:off x="880533" y="886883"/>
            <a:ext cx="1270001" cy="800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lnSpc>
                <a:spcPct val="120000"/>
              </a:lnSpc>
              <a:defRPr b="1" sz="4600">
                <a:solidFill>
                  <a:srgbClr val="424556"/>
                </a:solidFill>
                <a:latin typeface="Helvetica"/>
                <a:ea typeface="Helvetica"/>
                <a:cs typeface="Helvetica"/>
                <a:sym typeface="Helvetica"/>
              </a:defRPr>
            </a:lvl1pPr>
          </a:lstStyle>
          <a:p>
            <a:pPr/>
            <a:r>
              <a:t>3.4</a:t>
            </a:r>
          </a:p>
        </p:txBody>
      </p:sp>
      <p:pic>
        <p:nvPicPr>
          <p:cNvPr id="103" name="3-04-Legemidler-under-utvikling.png" descr="3-04-Legemidler-under-utvikling.png"/>
          <p:cNvPicPr>
            <a:picLocks noChangeAspect="1"/>
          </p:cNvPicPr>
          <p:nvPr/>
        </p:nvPicPr>
        <p:blipFill>
          <a:blip r:embed="rId2">
            <a:extLst/>
          </a:blip>
          <a:stretch>
            <a:fillRect/>
          </a:stretch>
        </p:blipFill>
        <p:spPr>
          <a:xfrm>
            <a:off x="7247600" y="651933"/>
            <a:ext cx="16054783" cy="12233746"/>
          </a:xfrm>
          <a:prstGeom prst="rect">
            <a:avLst/>
          </a:prstGeom>
          <a:ln w="12700">
            <a:miter lim="400000"/>
          </a:ln>
        </p:spPr>
      </p:pic>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5" name="Rektangel"/>
          <p:cNvSpPr/>
          <p:nvPr/>
        </p:nvSpPr>
        <p:spPr>
          <a:xfrm>
            <a:off x="2133600" y="2667000"/>
            <a:ext cx="6488708" cy="6315208"/>
          </a:xfrm>
          <a:prstGeom prst="rect">
            <a:avLst/>
          </a:prstGeom>
          <a:solidFill>
            <a:srgbClr val="E3B05D"/>
          </a:solidFill>
          <a:ln w="12700">
            <a:miter lim="400000"/>
          </a:ln>
        </p:spPr>
        <p:txBody>
          <a:bodyPr lIns="50800" tIns="50800" rIns="50800" bIns="50800" anchor="ctr"/>
          <a:lstStyle/>
          <a:p>
            <a:pPr>
              <a:defRPr sz="3200"/>
            </a:pPr>
          </a:p>
        </p:txBody>
      </p:sp>
      <p:sp>
        <p:nvSpPr>
          <p:cNvPr id="106" name="4"/>
          <p:cNvSpPr txBox="1"/>
          <p:nvPr/>
        </p:nvSpPr>
        <p:spPr>
          <a:xfrm>
            <a:off x="3609710" y="4249803"/>
            <a:ext cx="3536488" cy="3149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lnSpc>
                <a:spcPct val="120000"/>
              </a:lnSpc>
              <a:defRPr b="1" sz="20000">
                <a:solidFill>
                  <a:srgbClr val="424556"/>
                </a:solidFill>
                <a:latin typeface="Helvetica"/>
                <a:ea typeface="Helvetica"/>
                <a:cs typeface="Helvetica"/>
                <a:sym typeface="Helvetica"/>
              </a:defRPr>
            </a:lvl1pPr>
          </a:lstStyle>
          <a:p>
            <a:pPr/>
            <a:r>
              <a:t>4</a:t>
            </a:r>
          </a:p>
        </p:txBody>
      </p:sp>
      <p:sp>
        <p:nvSpPr>
          <p:cNvPr id="107" name="Legemiddelmarkedet…"/>
          <p:cNvSpPr txBox="1"/>
          <p:nvPr/>
        </p:nvSpPr>
        <p:spPr>
          <a:xfrm>
            <a:off x="9706040" y="4532418"/>
            <a:ext cx="14193112" cy="326263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lnSpc>
                <a:spcPct val="90000"/>
              </a:lnSpc>
              <a:defRPr b="1" sz="10900">
                <a:solidFill>
                  <a:srgbClr val="424556"/>
                </a:solidFill>
                <a:latin typeface="Helvetica"/>
                <a:ea typeface="Helvetica"/>
                <a:cs typeface="Helvetica"/>
                <a:sym typeface="Helvetica"/>
              </a:defRPr>
            </a:pPr>
            <a:r>
              <a:t>Legemiddelmarkedet </a:t>
            </a:r>
          </a:p>
          <a:p>
            <a:pPr algn="l" defTabSz="457200">
              <a:lnSpc>
                <a:spcPct val="90000"/>
              </a:lnSpc>
              <a:defRPr b="1" sz="10900">
                <a:solidFill>
                  <a:srgbClr val="424556"/>
                </a:solidFill>
                <a:latin typeface="Helvetica"/>
                <a:ea typeface="Helvetica"/>
                <a:cs typeface="Helvetica"/>
                <a:sym typeface="Helvetica"/>
              </a:defRPr>
            </a:pPr>
            <a:r>
              <a:t>i Norge</a:t>
            </a:r>
          </a:p>
        </p:txBody>
      </p:sp>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9" name="Kvadrat"/>
          <p:cNvSpPr/>
          <p:nvPr/>
        </p:nvSpPr>
        <p:spPr>
          <a:xfrm>
            <a:off x="880533" y="651933"/>
            <a:ext cx="1270001" cy="1270001"/>
          </a:xfrm>
          <a:prstGeom prst="rect">
            <a:avLst/>
          </a:prstGeom>
          <a:solidFill>
            <a:srgbClr val="E3B05D"/>
          </a:solidFill>
          <a:ln w="12700">
            <a:miter lim="400000"/>
          </a:ln>
        </p:spPr>
        <p:txBody>
          <a:bodyPr lIns="50800" tIns="50800" rIns="50800" bIns="50800" anchor="ctr"/>
          <a:lstStyle/>
          <a:p>
            <a:pPr>
              <a:defRPr sz="3200"/>
            </a:pPr>
          </a:p>
        </p:txBody>
      </p:sp>
      <p:sp>
        <p:nvSpPr>
          <p:cNvPr id="110" name="I 2018 var det 1584 virkestoffer med markedsføringstillatelse (MT) i Norge, mens det var 17 544 markedsføringstillatelser. Årsaken til den store forskjellen mellom disse tallen er at det utstedes en markedsføringstillatelse både for ulike legemiddelformer, styrker og pakningsstørrelser – selv om disse har samme virkestoff.…"/>
          <p:cNvSpPr txBox="1"/>
          <p:nvPr/>
        </p:nvSpPr>
        <p:spPr>
          <a:xfrm>
            <a:off x="880533" y="4364037"/>
            <a:ext cx="4710101" cy="778827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l" defTabSz="457200">
              <a:lnSpc>
                <a:spcPct val="120000"/>
              </a:lnSpc>
              <a:spcBef>
                <a:spcPts val="1100"/>
              </a:spcBef>
              <a:defRPr sz="2000">
                <a:solidFill>
                  <a:srgbClr val="424556"/>
                </a:solidFill>
                <a:latin typeface="Helvetica"/>
                <a:ea typeface="Helvetica"/>
                <a:cs typeface="Helvetica"/>
                <a:sym typeface="Helvetica"/>
              </a:defRPr>
            </a:pPr>
            <a:r>
              <a:t>I 2018 var det 1584 virkestoffer med markedsføringstillatelse (MT) i Norge, mens det var 17 544 markedsføringstillatelser. Årsaken til den store forskjellen mellom disse tallen er at det utstedes en markedsføringstillatelse både for ulike legemiddelformer, styrker og pakningsstørrelser – selv om disse har samme virkestoff. </a:t>
            </a:r>
          </a:p>
          <a:p>
            <a:pPr algn="l" defTabSz="457200">
              <a:lnSpc>
                <a:spcPct val="120000"/>
              </a:lnSpc>
              <a:spcBef>
                <a:spcPts val="1100"/>
              </a:spcBef>
              <a:defRPr sz="2000">
                <a:solidFill>
                  <a:srgbClr val="424556"/>
                </a:solidFill>
                <a:latin typeface="Helvetica"/>
                <a:ea typeface="Helvetica"/>
                <a:cs typeface="Helvetica"/>
                <a:sym typeface="Helvetica"/>
              </a:defRPr>
            </a:pPr>
            <a:r>
              <a:t>Antall legemiddelnavn oppgis til 2 551 i 2018. Dette er definert som ett virkestoff fra én produsent. </a:t>
            </a:r>
          </a:p>
          <a:p>
            <a:pPr algn="l" defTabSz="457200">
              <a:lnSpc>
                <a:spcPct val="120000"/>
              </a:lnSpc>
              <a:spcBef>
                <a:spcPts val="1100"/>
              </a:spcBef>
              <a:defRPr sz="2000">
                <a:solidFill>
                  <a:srgbClr val="424556"/>
                </a:solidFill>
                <a:latin typeface="Helvetica"/>
                <a:ea typeface="Helvetica"/>
                <a:cs typeface="Helvetica"/>
                <a:sym typeface="Helvetica"/>
              </a:defRPr>
            </a:pPr>
            <a:r>
              <a:t>Flere legemiddelformer og styrker av ett virkestoff produsert av ett firma vil dermed i denne statistikken telle som ett legemiddel hvis det er markedsført under samme navn. Samme virkestoff kan imidlertid markedsføres fra ulike produsenter under ulike navn (generika). </a:t>
            </a:r>
          </a:p>
          <a:p>
            <a:pPr algn="l" defTabSz="457200">
              <a:lnSpc>
                <a:spcPct val="120000"/>
              </a:lnSpc>
              <a:spcBef>
                <a:spcPts val="1100"/>
              </a:spcBef>
              <a:defRPr b="1" sz="2000">
                <a:solidFill>
                  <a:srgbClr val="424556"/>
                </a:solidFill>
                <a:latin typeface="Helvetica"/>
                <a:ea typeface="Helvetica"/>
                <a:cs typeface="Helvetica"/>
                <a:sym typeface="Helvetica"/>
              </a:defRPr>
            </a:pPr>
            <a:r>
              <a:t>Kilde: SLV</a:t>
            </a:r>
          </a:p>
        </p:txBody>
      </p:sp>
      <p:sp>
        <p:nvSpPr>
          <p:cNvPr id="111" name="Antall markedsførings-tillatelser, virkestoffer og legemidler i Norge"/>
          <p:cNvSpPr txBox="1"/>
          <p:nvPr/>
        </p:nvSpPr>
        <p:spPr>
          <a:xfrm>
            <a:off x="880533" y="2431362"/>
            <a:ext cx="4710101" cy="169926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l" defTabSz="457200">
              <a:lnSpc>
                <a:spcPct val="120000"/>
              </a:lnSpc>
              <a:defRPr b="1" sz="3100">
                <a:solidFill>
                  <a:srgbClr val="424556"/>
                </a:solidFill>
                <a:latin typeface="Helvetica"/>
                <a:ea typeface="Helvetica"/>
                <a:cs typeface="Helvetica"/>
                <a:sym typeface="Helvetica"/>
              </a:defRPr>
            </a:lvl1pPr>
          </a:lstStyle>
          <a:p>
            <a:pPr/>
            <a:r>
              <a:t>Antall markedsførings-tillatelser, virkestoffer og legemidler i Norge</a:t>
            </a:r>
          </a:p>
        </p:txBody>
      </p:sp>
      <p:sp>
        <p:nvSpPr>
          <p:cNvPr id="112" name="4.1"/>
          <p:cNvSpPr txBox="1"/>
          <p:nvPr/>
        </p:nvSpPr>
        <p:spPr>
          <a:xfrm>
            <a:off x="880533" y="886883"/>
            <a:ext cx="1270001" cy="800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lnSpc>
                <a:spcPct val="120000"/>
              </a:lnSpc>
              <a:defRPr b="1" sz="4600">
                <a:solidFill>
                  <a:srgbClr val="424556"/>
                </a:solidFill>
                <a:latin typeface="Helvetica"/>
                <a:ea typeface="Helvetica"/>
                <a:cs typeface="Helvetica"/>
                <a:sym typeface="Helvetica"/>
              </a:defRPr>
            </a:lvl1pPr>
          </a:lstStyle>
          <a:p>
            <a:pPr/>
            <a:r>
              <a:t>4.1</a:t>
            </a:r>
          </a:p>
        </p:txBody>
      </p:sp>
      <p:pic>
        <p:nvPicPr>
          <p:cNvPr id="113" name="4-01-Antall-markedsføringstillatelser.png" descr="4-01-Antall-markedsføringstillatelser.png"/>
          <p:cNvPicPr>
            <a:picLocks noChangeAspect="1"/>
          </p:cNvPicPr>
          <p:nvPr/>
        </p:nvPicPr>
        <p:blipFill>
          <a:blip r:embed="rId2">
            <a:extLst/>
          </a:blip>
          <a:stretch>
            <a:fillRect/>
          </a:stretch>
        </p:blipFill>
        <p:spPr>
          <a:xfrm>
            <a:off x="8414915" y="304799"/>
            <a:ext cx="15411237" cy="13716001"/>
          </a:xfrm>
          <a:prstGeom prst="rect">
            <a:avLst/>
          </a:prstGeom>
          <a:ln w="12700">
            <a:miter lim="400000"/>
          </a:ln>
        </p:spPr>
      </p:pic>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5" name="Kvadrat"/>
          <p:cNvSpPr/>
          <p:nvPr/>
        </p:nvSpPr>
        <p:spPr>
          <a:xfrm>
            <a:off x="880533" y="651933"/>
            <a:ext cx="1270001" cy="1270001"/>
          </a:xfrm>
          <a:prstGeom prst="rect">
            <a:avLst/>
          </a:prstGeom>
          <a:solidFill>
            <a:srgbClr val="E3B05D"/>
          </a:solidFill>
          <a:ln w="12700">
            <a:miter lim="400000"/>
          </a:ln>
        </p:spPr>
        <p:txBody>
          <a:bodyPr lIns="50800" tIns="50800" rIns="50800" bIns="50800" anchor="ctr"/>
          <a:lstStyle/>
          <a:p>
            <a:pPr>
              <a:defRPr sz="3200"/>
            </a:pPr>
          </a:p>
        </p:txBody>
      </p:sp>
      <p:sp>
        <p:nvSpPr>
          <p:cNvPr id="116" name="49 nye virkestoffer fikk markedsføringstillatelse i Norge i 2018, samtidig som 35 ble trukket. Tallene inkluderer veterinærlegemidler, men ikke naturlegemidler og radiofarmaka.…"/>
          <p:cNvSpPr txBox="1"/>
          <p:nvPr/>
        </p:nvSpPr>
        <p:spPr>
          <a:xfrm>
            <a:off x="880533" y="4076170"/>
            <a:ext cx="4710101" cy="288925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l" defTabSz="457200">
              <a:lnSpc>
                <a:spcPct val="120000"/>
              </a:lnSpc>
              <a:spcBef>
                <a:spcPts val="1100"/>
              </a:spcBef>
              <a:defRPr sz="2000">
                <a:solidFill>
                  <a:srgbClr val="424556"/>
                </a:solidFill>
                <a:latin typeface="Helvetica"/>
                <a:ea typeface="Helvetica"/>
                <a:cs typeface="Helvetica"/>
                <a:sym typeface="Helvetica"/>
              </a:defRPr>
            </a:pPr>
            <a:r>
              <a:t>49 nye virkestoffer fikk markedsføringstillatelse i Norge i 2018, samtidig som 35 ble trukket. Tallene inkluderer veterinærlegemidler, men ikke naturlegemidler og radiofarmaka. </a:t>
            </a:r>
          </a:p>
          <a:p>
            <a:pPr algn="l" defTabSz="457200">
              <a:lnSpc>
                <a:spcPct val="120000"/>
              </a:lnSpc>
              <a:spcBef>
                <a:spcPts val="1100"/>
              </a:spcBef>
              <a:defRPr b="1" sz="2000">
                <a:solidFill>
                  <a:srgbClr val="424556"/>
                </a:solidFill>
                <a:latin typeface="Helvetica"/>
                <a:ea typeface="Helvetica"/>
                <a:cs typeface="Helvetica"/>
                <a:sym typeface="Helvetica"/>
              </a:defRPr>
            </a:pPr>
            <a:r>
              <a:t>Kilde: SLV</a:t>
            </a:r>
          </a:p>
        </p:txBody>
      </p:sp>
      <p:sp>
        <p:nvSpPr>
          <p:cNvPr id="117" name="Nye og utgåtte…"/>
          <p:cNvSpPr txBox="1"/>
          <p:nvPr/>
        </p:nvSpPr>
        <p:spPr>
          <a:xfrm>
            <a:off x="880533" y="2431362"/>
            <a:ext cx="4710101" cy="113538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l" defTabSz="457200">
              <a:lnSpc>
                <a:spcPct val="120000"/>
              </a:lnSpc>
              <a:defRPr b="1" sz="3100">
                <a:solidFill>
                  <a:srgbClr val="424556"/>
                </a:solidFill>
                <a:latin typeface="Helvetica"/>
                <a:ea typeface="Helvetica"/>
                <a:cs typeface="Helvetica"/>
                <a:sym typeface="Helvetica"/>
              </a:defRPr>
            </a:pPr>
            <a:r>
              <a:t>Nye og utgåtte</a:t>
            </a:r>
          </a:p>
          <a:p>
            <a:pPr algn="l" defTabSz="457200">
              <a:lnSpc>
                <a:spcPct val="120000"/>
              </a:lnSpc>
              <a:defRPr b="1" sz="3100">
                <a:solidFill>
                  <a:srgbClr val="424556"/>
                </a:solidFill>
                <a:latin typeface="Helvetica"/>
                <a:ea typeface="Helvetica"/>
                <a:cs typeface="Helvetica"/>
                <a:sym typeface="Helvetica"/>
              </a:defRPr>
            </a:pPr>
            <a:r>
              <a:t>virkestoffer</a:t>
            </a:r>
          </a:p>
        </p:txBody>
      </p:sp>
      <p:sp>
        <p:nvSpPr>
          <p:cNvPr id="118" name="4.2"/>
          <p:cNvSpPr txBox="1"/>
          <p:nvPr/>
        </p:nvSpPr>
        <p:spPr>
          <a:xfrm>
            <a:off x="880533" y="886883"/>
            <a:ext cx="1270001" cy="800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lnSpc>
                <a:spcPct val="120000"/>
              </a:lnSpc>
              <a:defRPr b="1" sz="4600">
                <a:solidFill>
                  <a:srgbClr val="424556"/>
                </a:solidFill>
                <a:latin typeface="Helvetica"/>
                <a:ea typeface="Helvetica"/>
                <a:cs typeface="Helvetica"/>
                <a:sym typeface="Helvetica"/>
              </a:defRPr>
            </a:lvl1pPr>
          </a:lstStyle>
          <a:p>
            <a:pPr/>
            <a:r>
              <a:t>4.2</a:t>
            </a:r>
          </a:p>
        </p:txBody>
      </p:sp>
      <p:pic>
        <p:nvPicPr>
          <p:cNvPr id="119" name="4-02-Nye-og-utgåtte-virkestoff.png" descr="4-02-Nye-og-utgåtte-virkestoff.png"/>
          <p:cNvPicPr>
            <a:picLocks noChangeAspect="1"/>
          </p:cNvPicPr>
          <p:nvPr/>
        </p:nvPicPr>
        <p:blipFill>
          <a:blip r:embed="rId2">
            <a:extLst/>
          </a:blip>
          <a:stretch>
            <a:fillRect/>
          </a:stretch>
        </p:blipFill>
        <p:spPr>
          <a:xfrm>
            <a:off x="9244648" y="505273"/>
            <a:ext cx="14517185" cy="12920295"/>
          </a:xfrm>
          <a:prstGeom prst="rect">
            <a:avLst/>
          </a:prstGeom>
          <a:ln w="12700">
            <a:miter lim="400000"/>
          </a:ln>
        </p:spPr>
      </p:pic>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1" name="Kvadrat"/>
          <p:cNvSpPr/>
          <p:nvPr/>
        </p:nvSpPr>
        <p:spPr>
          <a:xfrm>
            <a:off x="880533" y="651933"/>
            <a:ext cx="1270001" cy="1270001"/>
          </a:xfrm>
          <a:prstGeom prst="rect">
            <a:avLst/>
          </a:prstGeom>
          <a:solidFill>
            <a:srgbClr val="E3B05D"/>
          </a:solidFill>
          <a:ln w="12700">
            <a:miter lim="400000"/>
          </a:ln>
        </p:spPr>
        <p:txBody>
          <a:bodyPr lIns="50800" tIns="50800" rIns="50800" bIns="50800" anchor="ctr"/>
          <a:lstStyle/>
          <a:p>
            <a:pPr>
              <a:defRPr sz="3200"/>
            </a:pPr>
          </a:p>
        </p:txBody>
      </p:sp>
      <p:sp>
        <p:nvSpPr>
          <p:cNvPr id="122" name="Omsetningen av legemidler i Norge er anslått til 36,2 milliarder kroner i 2018. Dette er basert på en AIP-omsetning (apotekenes innkjøpspris) på ca. 23,7 milliarder kroner. Tallene inkluderer anslag for omsetningen av reseptfrie legemidler utenom apotek. Anslaget på totalmarkedet inkluderer ikke veterinærmedisin.…"/>
          <p:cNvSpPr txBox="1"/>
          <p:nvPr/>
        </p:nvSpPr>
        <p:spPr>
          <a:xfrm>
            <a:off x="880533" y="4076170"/>
            <a:ext cx="4710101" cy="654685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l" defTabSz="457200">
              <a:lnSpc>
                <a:spcPct val="120000"/>
              </a:lnSpc>
              <a:spcBef>
                <a:spcPts val="1100"/>
              </a:spcBef>
              <a:defRPr sz="2000">
                <a:solidFill>
                  <a:srgbClr val="424556"/>
                </a:solidFill>
                <a:latin typeface="Helvetica"/>
                <a:ea typeface="Helvetica"/>
                <a:cs typeface="Helvetica"/>
                <a:sym typeface="Helvetica"/>
              </a:defRPr>
            </a:pPr>
            <a:r>
              <a:t>Omsetningen av legemidler i Norge er anslått til 36,2 milliarder kroner i 2018. Dette er basert på en AIP-omsetning (apotekenes innkjøpspris) på ca. 23,7 milliarder kroner. Tallene inkluderer anslag for omsetningen av reseptfrie legemidler utenom apotek. Anslaget på totalmarkedet inkluderer ikke veterinærmedisin.</a:t>
            </a:r>
          </a:p>
          <a:p>
            <a:pPr algn="l" defTabSz="457200">
              <a:lnSpc>
                <a:spcPct val="120000"/>
              </a:lnSpc>
              <a:spcBef>
                <a:spcPts val="1100"/>
              </a:spcBef>
              <a:defRPr sz="2000">
                <a:solidFill>
                  <a:srgbClr val="424556"/>
                </a:solidFill>
                <a:latin typeface="Helvetica"/>
                <a:ea typeface="Helvetica"/>
                <a:cs typeface="Helvetica"/>
                <a:sym typeface="Helvetica"/>
              </a:defRPr>
            </a:pPr>
            <a:r>
              <a:t>Fra januar 2017 er verdiene for legemidler som inngår i LIS-anbudene samt H-resept beregnet uten rabatter. Denne overgangen er markert med rødt i diagrammet. Verdiene i beregningsgrunnlaget er omregnet til maksimal AIP (apotekenes innkjøpspris).</a:t>
            </a:r>
          </a:p>
          <a:p>
            <a:pPr algn="l" defTabSz="457200">
              <a:lnSpc>
                <a:spcPct val="120000"/>
              </a:lnSpc>
              <a:spcBef>
                <a:spcPts val="1100"/>
              </a:spcBef>
              <a:defRPr b="1" sz="2000">
                <a:solidFill>
                  <a:srgbClr val="424556"/>
                </a:solidFill>
                <a:latin typeface="Helvetica"/>
                <a:ea typeface="Helvetica"/>
                <a:cs typeface="Helvetica"/>
                <a:sym typeface="Helvetica"/>
              </a:defRPr>
            </a:pPr>
            <a:r>
              <a:t>Kilde: Farmastat</a:t>
            </a:r>
          </a:p>
        </p:txBody>
      </p:sp>
      <p:sp>
        <p:nvSpPr>
          <p:cNvPr id="123" name="Legemiddelsalg  i Norge de siste årene"/>
          <p:cNvSpPr txBox="1"/>
          <p:nvPr/>
        </p:nvSpPr>
        <p:spPr>
          <a:xfrm>
            <a:off x="880533" y="2431362"/>
            <a:ext cx="4710101" cy="113538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l" defTabSz="457200">
              <a:lnSpc>
                <a:spcPct val="120000"/>
              </a:lnSpc>
              <a:defRPr b="1" sz="3100">
                <a:solidFill>
                  <a:srgbClr val="424556"/>
                </a:solidFill>
                <a:latin typeface="Helvetica"/>
                <a:ea typeface="Helvetica"/>
                <a:cs typeface="Helvetica"/>
                <a:sym typeface="Helvetica"/>
              </a:defRPr>
            </a:pPr>
            <a:r>
              <a:t>Legemiddelsalg </a:t>
            </a:r>
            <a:br/>
            <a:r>
              <a:t>i Norge de siste årene</a:t>
            </a:r>
          </a:p>
        </p:txBody>
      </p:sp>
      <p:sp>
        <p:nvSpPr>
          <p:cNvPr id="124" name="4.3"/>
          <p:cNvSpPr txBox="1"/>
          <p:nvPr/>
        </p:nvSpPr>
        <p:spPr>
          <a:xfrm>
            <a:off x="880533" y="886883"/>
            <a:ext cx="1270001" cy="800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lnSpc>
                <a:spcPct val="120000"/>
              </a:lnSpc>
              <a:defRPr b="1" sz="4600">
                <a:solidFill>
                  <a:srgbClr val="424556"/>
                </a:solidFill>
                <a:latin typeface="Helvetica"/>
                <a:ea typeface="Helvetica"/>
                <a:cs typeface="Helvetica"/>
                <a:sym typeface="Helvetica"/>
              </a:defRPr>
            </a:lvl1pPr>
          </a:lstStyle>
          <a:p>
            <a:pPr/>
            <a:r>
              <a:t>4.3</a:t>
            </a:r>
          </a:p>
        </p:txBody>
      </p:sp>
      <p:pic>
        <p:nvPicPr>
          <p:cNvPr id="125" name="4-03-Legemiddelsalg-i-Norge-de-siste-årene.png" descr="4-03-Legemiddelsalg-i-Norge-de-siste-årene.png"/>
          <p:cNvPicPr>
            <a:picLocks noChangeAspect="1"/>
          </p:cNvPicPr>
          <p:nvPr/>
        </p:nvPicPr>
        <p:blipFill>
          <a:blip r:embed="rId2">
            <a:extLst/>
          </a:blip>
          <a:stretch>
            <a:fillRect/>
          </a:stretch>
        </p:blipFill>
        <p:spPr>
          <a:xfrm>
            <a:off x="8618115" y="651933"/>
            <a:ext cx="15002172" cy="13351933"/>
          </a:xfrm>
          <a:prstGeom prst="rect">
            <a:avLst/>
          </a:prstGeom>
          <a:ln w="12700">
            <a:miter lim="400000"/>
          </a:ln>
        </p:spPr>
      </p:pic>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 name="Rektangel"/>
          <p:cNvSpPr/>
          <p:nvPr/>
        </p:nvSpPr>
        <p:spPr>
          <a:xfrm>
            <a:off x="2133600" y="2667000"/>
            <a:ext cx="6488708" cy="6315208"/>
          </a:xfrm>
          <a:prstGeom prst="rect">
            <a:avLst/>
          </a:prstGeom>
          <a:solidFill>
            <a:srgbClr val="F2E8DE"/>
          </a:solidFill>
          <a:ln w="12700">
            <a:miter lim="400000"/>
          </a:ln>
        </p:spPr>
        <p:txBody>
          <a:bodyPr lIns="50800" tIns="50800" rIns="50800" bIns="50800" anchor="ctr"/>
          <a:lstStyle/>
          <a:p>
            <a:pPr>
              <a:defRPr sz="3200"/>
            </a:pPr>
          </a:p>
        </p:txBody>
      </p:sp>
      <p:sp>
        <p:nvSpPr>
          <p:cNvPr id="25" name="1"/>
          <p:cNvSpPr txBox="1"/>
          <p:nvPr/>
        </p:nvSpPr>
        <p:spPr>
          <a:xfrm>
            <a:off x="3609710" y="4249803"/>
            <a:ext cx="3536488" cy="3149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lnSpc>
                <a:spcPct val="120000"/>
              </a:lnSpc>
              <a:defRPr b="1" sz="20000">
                <a:solidFill>
                  <a:srgbClr val="424556"/>
                </a:solidFill>
                <a:latin typeface="Helvetica"/>
                <a:ea typeface="Helvetica"/>
                <a:cs typeface="Helvetica"/>
                <a:sym typeface="Helvetica"/>
              </a:defRPr>
            </a:lvl1pPr>
          </a:lstStyle>
          <a:p>
            <a:pPr/>
            <a:r>
              <a:t>1</a:t>
            </a:r>
          </a:p>
        </p:txBody>
      </p:sp>
      <p:sp>
        <p:nvSpPr>
          <p:cNvPr id="26" name="Arbeidsplasser…"/>
          <p:cNvSpPr txBox="1"/>
          <p:nvPr/>
        </p:nvSpPr>
        <p:spPr>
          <a:xfrm>
            <a:off x="9706041" y="4139354"/>
            <a:ext cx="12835071" cy="475996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lnSpc>
                <a:spcPct val="90000"/>
              </a:lnSpc>
              <a:defRPr b="1" sz="10900">
                <a:solidFill>
                  <a:srgbClr val="424556"/>
                </a:solidFill>
                <a:latin typeface="Helvetica"/>
                <a:ea typeface="Helvetica"/>
                <a:cs typeface="Helvetica"/>
                <a:sym typeface="Helvetica"/>
              </a:defRPr>
            </a:pPr>
            <a:r>
              <a:t>Arbeidsplasser</a:t>
            </a:r>
          </a:p>
          <a:p>
            <a:pPr algn="l" defTabSz="457200">
              <a:lnSpc>
                <a:spcPct val="90000"/>
              </a:lnSpc>
              <a:defRPr b="1" sz="10900">
                <a:solidFill>
                  <a:srgbClr val="424556"/>
                </a:solidFill>
                <a:latin typeface="Helvetica"/>
                <a:ea typeface="Helvetica"/>
                <a:cs typeface="Helvetica"/>
                <a:sym typeface="Helvetica"/>
              </a:defRPr>
            </a:pPr>
            <a:r>
              <a:t>og verdiskaping</a:t>
            </a:r>
          </a:p>
        </p:txBody>
      </p:sp>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7" name="Kvadrat"/>
          <p:cNvSpPr/>
          <p:nvPr/>
        </p:nvSpPr>
        <p:spPr>
          <a:xfrm>
            <a:off x="880533" y="651933"/>
            <a:ext cx="1270001" cy="1270001"/>
          </a:xfrm>
          <a:prstGeom prst="rect">
            <a:avLst/>
          </a:prstGeom>
          <a:solidFill>
            <a:srgbClr val="E3B05D"/>
          </a:solidFill>
          <a:ln w="12700">
            <a:miter lim="400000"/>
          </a:ln>
        </p:spPr>
        <p:txBody>
          <a:bodyPr lIns="50800" tIns="50800" rIns="50800" bIns="50800" anchor="ctr"/>
          <a:lstStyle/>
          <a:p>
            <a:pPr>
              <a:defRPr sz="3200"/>
            </a:pPr>
          </a:p>
        </p:txBody>
      </p:sp>
      <p:sp>
        <p:nvSpPr>
          <p:cNvPr id="128" name="Legemiddelomsetningen i volum, målt i definerte døgndoser (DDD), økte med 0,8 % i 2018. De foregående årene har omsetningsveksten i volum vært rundt 2,5 %.…"/>
          <p:cNvSpPr txBox="1"/>
          <p:nvPr/>
        </p:nvSpPr>
        <p:spPr>
          <a:xfrm>
            <a:off x="880533" y="4076170"/>
            <a:ext cx="4710101" cy="237934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l" defTabSz="457200">
              <a:lnSpc>
                <a:spcPct val="120000"/>
              </a:lnSpc>
              <a:spcBef>
                <a:spcPts val="1100"/>
              </a:spcBef>
              <a:defRPr sz="2000">
                <a:solidFill>
                  <a:srgbClr val="424556"/>
                </a:solidFill>
                <a:latin typeface="Helvetica"/>
                <a:ea typeface="Helvetica"/>
                <a:cs typeface="Helvetica"/>
                <a:sym typeface="Helvetica"/>
              </a:defRPr>
            </a:pPr>
            <a:r>
              <a:t>Legemiddelomsetningen i volum, målt i definerte døgndoser (DDD), økte med 0,8 % i 2018. De foregående årene har omsetningsveksten i volum vært rundt 2,5 %.</a:t>
            </a:r>
          </a:p>
          <a:p>
            <a:pPr algn="l" defTabSz="457200">
              <a:lnSpc>
                <a:spcPct val="120000"/>
              </a:lnSpc>
              <a:spcBef>
                <a:spcPts val="1100"/>
              </a:spcBef>
              <a:defRPr b="1" sz="2000">
                <a:solidFill>
                  <a:srgbClr val="424556"/>
                </a:solidFill>
                <a:latin typeface="Helvetica"/>
                <a:ea typeface="Helvetica"/>
                <a:cs typeface="Helvetica"/>
                <a:sym typeface="Helvetica"/>
              </a:defRPr>
            </a:pPr>
            <a:r>
              <a:t>Kilde: Farmastat</a:t>
            </a:r>
          </a:p>
        </p:txBody>
      </p:sp>
      <p:sp>
        <p:nvSpPr>
          <p:cNvPr id="129" name="Omsetningsvekst…"/>
          <p:cNvSpPr txBox="1"/>
          <p:nvPr/>
        </p:nvSpPr>
        <p:spPr>
          <a:xfrm>
            <a:off x="880533" y="2431362"/>
            <a:ext cx="4710101" cy="113538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l" defTabSz="457200">
              <a:lnSpc>
                <a:spcPct val="120000"/>
              </a:lnSpc>
              <a:defRPr b="1" sz="3100">
                <a:solidFill>
                  <a:srgbClr val="424556"/>
                </a:solidFill>
                <a:latin typeface="Helvetica"/>
                <a:ea typeface="Helvetica"/>
                <a:cs typeface="Helvetica"/>
                <a:sym typeface="Helvetica"/>
              </a:defRPr>
            </a:pPr>
            <a:r>
              <a:t>Omsetningsvekst </a:t>
            </a:r>
          </a:p>
          <a:p>
            <a:pPr algn="l" defTabSz="457200">
              <a:lnSpc>
                <a:spcPct val="120000"/>
              </a:lnSpc>
              <a:defRPr b="1" sz="3100">
                <a:solidFill>
                  <a:srgbClr val="424556"/>
                </a:solidFill>
                <a:latin typeface="Helvetica"/>
                <a:ea typeface="Helvetica"/>
                <a:cs typeface="Helvetica"/>
                <a:sym typeface="Helvetica"/>
              </a:defRPr>
            </a:pPr>
            <a:r>
              <a:t>i volum (DDD)</a:t>
            </a:r>
          </a:p>
        </p:txBody>
      </p:sp>
      <p:sp>
        <p:nvSpPr>
          <p:cNvPr id="130" name="4.4"/>
          <p:cNvSpPr txBox="1"/>
          <p:nvPr/>
        </p:nvSpPr>
        <p:spPr>
          <a:xfrm>
            <a:off x="880533" y="886883"/>
            <a:ext cx="1270001" cy="800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lnSpc>
                <a:spcPct val="120000"/>
              </a:lnSpc>
              <a:defRPr b="1" sz="4600">
                <a:solidFill>
                  <a:srgbClr val="424556"/>
                </a:solidFill>
                <a:latin typeface="Helvetica"/>
                <a:ea typeface="Helvetica"/>
                <a:cs typeface="Helvetica"/>
                <a:sym typeface="Helvetica"/>
              </a:defRPr>
            </a:lvl1pPr>
          </a:lstStyle>
          <a:p>
            <a:pPr/>
            <a:r>
              <a:t>4.4</a:t>
            </a:r>
          </a:p>
        </p:txBody>
      </p:sp>
      <p:pic>
        <p:nvPicPr>
          <p:cNvPr id="131" name="4-04-Omsetningsvekst-i-volum.png" descr="4-04-Omsetningsvekst-i-volum.png"/>
          <p:cNvPicPr>
            <a:picLocks noChangeAspect="1"/>
          </p:cNvPicPr>
          <p:nvPr/>
        </p:nvPicPr>
        <p:blipFill>
          <a:blip r:embed="rId2">
            <a:extLst/>
          </a:blip>
          <a:stretch>
            <a:fillRect/>
          </a:stretch>
        </p:blipFill>
        <p:spPr>
          <a:xfrm>
            <a:off x="8397982" y="220133"/>
            <a:ext cx="15411236" cy="13716001"/>
          </a:xfrm>
          <a:prstGeom prst="rect">
            <a:avLst/>
          </a:prstGeom>
          <a:ln w="12700">
            <a:miter lim="400000"/>
          </a:ln>
        </p:spPr>
      </p:pic>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3" name="Kvadrat"/>
          <p:cNvSpPr/>
          <p:nvPr/>
        </p:nvSpPr>
        <p:spPr>
          <a:xfrm>
            <a:off x="880533" y="651933"/>
            <a:ext cx="1270001" cy="1270001"/>
          </a:xfrm>
          <a:prstGeom prst="rect">
            <a:avLst/>
          </a:prstGeom>
          <a:solidFill>
            <a:srgbClr val="E3B05D"/>
          </a:solidFill>
          <a:ln w="12700">
            <a:miter lim="400000"/>
          </a:ln>
        </p:spPr>
        <p:txBody>
          <a:bodyPr lIns="50800" tIns="50800" rIns="50800" bIns="50800" anchor="ctr"/>
          <a:lstStyle/>
          <a:p>
            <a:pPr>
              <a:defRPr sz="3200"/>
            </a:pPr>
          </a:p>
        </p:txBody>
      </p:sp>
      <p:sp>
        <p:nvSpPr>
          <p:cNvPr id="134" name="Omsetning av legemidler i 2018 fordelt på terapeutiske grupper i henhold til ATC-systemet. Tabellen er basert på første nivå i ATC- systemet; anatomisk hovedgruppe. Beløpene er oppgitt i AIP (apotekenes innkjøpspris).…"/>
          <p:cNvSpPr txBox="1"/>
          <p:nvPr/>
        </p:nvSpPr>
        <p:spPr>
          <a:xfrm>
            <a:off x="880533" y="5258382"/>
            <a:ext cx="4710101" cy="508381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l" defTabSz="457200">
              <a:lnSpc>
                <a:spcPct val="120000"/>
              </a:lnSpc>
              <a:spcBef>
                <a:spcPts val="1100"/>
              </a:spcBef>
              <a:defRPr sz="2000">
                <a:solidFill>
                  <a:srgbClr val="424556"/>
                </a:solidFill>
                <a:latin typeface="Helvetica"/>
                <a:ea typeface="Helvetica"/>
                <a:cs typeface="Helvetica"/>
                <a:sym typeface="Helvetica"/>
              </a:defRPr>
            </a:pPr>
            <a:r>
              <a:t>Omsetning av legemidler i 2018 fordelt på terapeutiske grupper i henhold til ATC-systemet. Tabellen er basert på første nivå i ATC- systemet; anatomisk hovedgruppe. Beløpene er oppgitt i AIP (apotekenes innkjøpspris).</a:t>
            </a:r>
          </a:p>
          <a:p>
            <a:pPr algn="l" defTabSz="457200">
              <a:lnSpc>
                <a:spcPct val="120000"/>
              </a:lnSpc>
              <a:spcBef>
                <a:spcPts val="1100"/>
              </a:spcBef>
              <a:defRPr sz="2000">
                <a:solidFill>
                  <a:srgbClr val="424556"/>
                </a:solidFill>
                <a:latin typeface="Helvetica"/>
                <a:ea typeface="Helvetica"/>
                <a:cs typeface="Helvetica"/>
                <a:sym typeface="Helvetica"/>
              </a:defRPr>
            </a:pPr>
            <a:r>
              <a:t>Fra januar 2017 er verdiene for legemidler som inngår i LIS-anbudene samt H-resept beregnet uten rabatter. Verdiene i beregningsgrunnlaget er omregnet til maksimal AIP (apotekenes innkjøpspris).</a:t>
            </a:r>
          </a:p>
          <a:p>
            <a:pPr algn="l" defTabSz="457200">
              <a:lnSpc>
                <a:spcPct val="120000"/>
              </a:lnSpc>
              <a:spcBef>
                <a:spcPts val="1100"/>
              </a:spcBef>
              <a:defRPr b="1" sz="2000">
                <a:solidFill>
                  <a:srgbClr val="424556"/>
                </a:solidFill>
                <a:latin typeface="Helvetica"/>
                <a:ea typeface="Helvetica"/>
                <a:cs typeface="Helvetica"/>
                <a:sym typeface="Helvetica"/>
              </a:defRPr>
            </a:pPr>
            <a:r>
              <a:t>Kilde: Farmastat</a:t>
            </a:r>
          </a:p>
        </p:txBody>
      </p:sp>
      <p:sp>
        <p:nvSpPr>
          <p:cNvPr id="135" name="4.5"/>
          <p:cNvSpPr txBox="1"/>
          <p:nvPr/>
        </p:nvSpPr>
        <p:spPr>
          <a:xfrm>
            <a:off x="880533" y="886883"/>
            <a:ext cx="1270001" cy="800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lnSpc>
                <a:spcPct val="120000"/>
              </a:lnSpc>
              <a:defRPr b="1" sz="4600">
                <a:solidFill>
                  <a:srgbClr val="424556"/>
                </a:solidFill>
                <a:latin typeface="Helvetica"/>
                <a:ea typeface="Helvetica"/>
                <a:cs typeface="Helvetica"/>
                <a:sym typeface="Helvetica"/>
              </a:defRPr>
            </a:lvl1pPr>
          </a:lstStyle>
          <a:p>
            <a:pPr/>
            <a:r>
              <a:t>4.5</a:t>
            </a:r>
          </a:p>
        </p:txBody>
      </p:sp>
      <p:sp>
        <p:nvSpPr>
          <p:cNvPr id="136" name="Omsetning av legemidler fordelt  på terapeutiske grupper (ATC)"/>
          <p:cNvSpPr txBox="1"/>
          <p:nvPr/>
        </p:nvSpPr>
        <p:spPr>
          <a:xfrm>
            <a:off x="880533" y="2431362"/>
            <a:ext cx="4710101" cy="282702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l" defTabSz="457200">
              <a:lnSpc>
                <a:spcPct val="120000"/>
              </a:lnSpc>
              <a:defRPr b="1" sz="3100">
                <a:solidFill>
                  <a:srgbClr val="424556"/>
                </a:solidFill>
                <a:latin typeface="Helvetica"/>
                <a:ea typeface="Helvetica"/>
                <a:cs typeface="Helvetica"/>
                <a:sym typeface="Helvetica"/>
              </a:defRPr>
            </a:pPr>
            <a:r>
              <a:t>Omsetning av legemidler fordelt </a:t>
            </a:r>
            <a:br/>
            <a:r>
              <a:t>på terapeutiske grupper (ATC)</a:t>
            </a:r>
          </a:p>
        </p:txBody>
      </p:sp>
      <p:pic>
        <p:nvPicPr>
          <p:cNvPr id="137" name="4-05-Omsetning-ATC.png" descr="4-05-Omsetning-ATC.png"/>
          <p:cNvPicPr>
            <a:picLocks noChangeAspect="1"/>
          </p:cNvPicPr>
          <p:nvPr/>
        </p:nvPicPr>
        <p:blipFill>
          <a:blip r:embed="rId2">
            <a:extLst/>
          </a:blip>
          <a:stretch>
            <a:fillRect/>
          </a:stretch>
        </p:blipFill>
        <p:spPr>
          <a:xfrm>
            <a:off x="9841050" y="511602"/>
            <a:ext cx="13909911" cy="12692796"/>
          </a:xfrm>
          <a:prstGeom prst="rect">
            <a:avLst/>
          </a:prstGeom>
          <a:ln w="12700">
            <a:miter lim="400000"/>
          </a:ln>
        </p:spPr>
      </p:pic>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9" name="Kvadrat"/>
          <p:cNvSpPr/>
          <p:nvPr/>
        </p:nvSpPr>
        <p:spPr>
          <a:xfrm>
            <a:off x="880533" y="651933"/>
            <a:ext cx="1270001" cy="1270001"/>
          </a:xfrm>
          <a:prstGeom prst="rect">
            <a:avLst/>
          </a:prstGeom>
          <a:solidFill>
            <a:srgbClr val="E3B05D"/>
          </a:solidFill>
          <a:ln w="12700">
            <a:miter lim="400000"/>
          </a:ln>
        </p:spPr>
        <p:txBody>
          <a:bodyPr lIns="50800" tIns="50800" rIns="50800" bIns="50800" anchor="ctr"/>
          <a:lstStyle/>
          <a:p>
            <a:pPr>
              <a:defRPr sz="3200"/>
            </a:pPr>
          </a:p>
        </p:txBody>
      </p:sp>
      <p:sp>
        <p:nvSpPr>
          <p:cNvPr id="140" name="Omsetningen for de største legemiddelfirmaene, målt i AIP (apotekenes innkjøpspris).…"/>
          <p:cNvSpPr txBox="1"/>
          <p:nvPr/>
        </p:nvSpPr>
        <p:spPr>
          <a:xfrm>
            <a:off x="880533" y="4640050"/>
            <a:ext cx="4710101" cy="398653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l" defTabSz="457200">
              <a:lnSpc>
                <a:spcPct val="120000"/>
              </a:lnSpc>
              <a:spcBef>
                <a:spcPts val="1100"/>
              </a:spcBef>
              <a:defRPr sz="2000">
                <a:solidFill>
                  <a:srgbClr val="424556"/>
                </a:solidFill>
                <a:latin typeface="Helvetica"/>
                <a:ea typeface="Helvetica"/>
                <a:cs typeface="Helvetica"/>
                <a:sym typeface="Helvetica"/>
              </a:defRPr>
            </a:pPr>
            <a:r>
              <a:t>Omsetningen for de største legemiddelfirmaene, målt i AIP (apotekenes innkjøpspris). </a:t>
            </a:r>
          </a:p>
          <a:p>
            <a:pPr algn="l" defTabSz="457200">
              <a:lnSpc>
                <a:spcPct val="120000"/>
              </a:lnSpc>
              <a:spcBef>
                <a:spcPts val="1100"/>
              </a:spcBef>
              <a:defRPr sz="2000">
                <a:solidFill>
                  <a:srgbClr val="424556"/>
                </a:solidFill>
                <a:latin typeface="Helvetica"/>
                <a:ea typeface="Helvetica"/>
                <a:cs typeface="Helvetica"/>
                <a:sym typeface="Helvetica"/>
              </a:defRPr>
            </a:pPr>
            <a:r>
              <a:t>Fra januar 2017 er verdiene for legemidler som inngår i LIS-anbudene samt H-resept beregnet uten rabatter. Verdiene i beregningsgrunnlaget er omregnet til maksimal AIP (apotekenes innkjøpspris).</a:t>
            </a:r>
          </a:p>
          <a:p>
            <a:pPr algn="l" defTabSz="457200">
              <a:lnSpc>
                <a:spcPct val="120000"/>
              </a:lnSpc>
              <a:spcBef>
                <a:spcPts val="1100"/>
              </a:spcBef>
              <a:defRPr b="1" sz="2000">
                <a:solidFill>
                  <a:srgbClr val="424556"/>
                </a:solidFill>
                <a:latin typeface="Helvetica"/>
                <a:ea typeface="Helvetica"/>
                <a:cs typeface="Helvetica"/>
                <a:sym typeface="Helvetica"/>
              </a:defRPr>
            </a:pPr>
            <a:r>
              <a:t>Kilde: Farmastat</a:t>
            </a:r>
          </a:p>
        </p:txBody>
      </p:sp>
      <p:sp>
        <p:nvSpPr>
          <p:cNvPr id="141" name="De 15 største legemiddelfirmaene på det norske markedet"/>
          <p:cNvSpPr txBox="1"/>
          <p:nvPr/>
        </p:nvSpPr>
        <p:spPr>
          <a:xfrm>
            <a:off x="880533" y="2431362"/>
            <a:ext cx="4710101" cy="169926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l" defTabSz="457200">
              <a:lnSpc>
                <a:spcPct val="120000"/>
              </a:lnSpc>
              <a:defRPr b="1" sz="3100">
                <a:solidFill>
                  <a:srgbClr val="424556"/>
                </a:solidFill>
                <a:latin typeface="Helvetica"/>
                <a:ea typeface="Helvetica"/>
                <a:cs typeface="Helvetica"/>
                <a:sym typeface="Helvetica"/>
              </a:defRPr>
            </a:pPr>
            <a:r>
              <a:t>De 15 største legemiddelfirmaene</a:t>
            </a:r>
            <a:br/>
            <a:r>
              <a:t>på det norske markedet</a:t>
            </a:r>
          </a:p>
        </p:txBody>
      </p:sp>
      <p:sp>
        <p:nvSpPr>
          <p:cNvPr id="142" name="4.6"/>
          <p:cNvSpPr txBox="1"/>
          <p:nvPr/>
        </p:nvSpPr>
        <p:spPr>
          <a:xfrm>
            <a:off x="880533" y="886883"/>
            <a:ext cx="1270001" cy="800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lnSpc>
                <a:spcPct val="120000"/>
              </a:lnSpc>
              <a:defRPr b="1" sz="4600">
                <a:solidFill>
                  <a:srgbClr val="424556"/>
                </a:solidFill>
                <a:latin typeface="Helvetica"/>
                <a:ea typeface="Helvetica"/>
                <a:cs typeface="Helvetica"/>
                <a:sym typeface="Helvetica"/>
              </a:defRPr>
            </a:lvl1pPr>
          </a:lstStyle>
          <a:p>
            <a:pPr/>
            <a:r>
              <a:t>4.6</a:t>
            </a:r>
          </a:p>
        </p:txBody>
      </p:sp>
      <p:pic>
        <p:nvPicPr>
          <p:cNvPr id="143" name="4-06-de-15-største-legemiddelfirmaene.png" descr="4-06-de-15-største-legemiddelfirmaene.png"/>
          <p:cNvPicPr>
            <a:picLocks noChangeAspect="1"/>
          </p:cNvPicPr>
          <p:nvPr/>
        </p:nvPicPr>
        <p:blipFill>
          <a:blip r:embed="rId2">
            <a:extLst/>
          </a:blip>
          <a:stretch>
            <a:fillRect/>
          </a:stretch>
        </p:blipFill>
        <p:spPr>
          <a:xfrm>
            <a:off x="9660382" y="443441"/>
            <a:ext cx="14207216" cy="12829118"/>
          </a:xfrm>
          <a:prstGeom prst="rect">
            <a:avLst/>
          </a:prstGeom>
          <a:ln w="12700">
            <a:miter lim="400000"/>
          </a:ln>
        </p:spPr>
      </p:pic>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5" name="Kvadrat"/>
          <p:cNvSpPr/>
          <p:nvPr/>
        </p:nvSpPr>
        <p:spPr>
          <a:xfrm>
            <a:off x="880533" y="651933"/>
            <a:ext cx="1270001" cy="1270001"/>
          </a:xfrm>
          <a:prstGeom prst="rect">
            <a:avLst/>
          </a:prstGeom>
          <a:solidFill>
            <a:srgbClr val="E3B05D"/>
          </a:solidFill>
          <a:ln w="12700">
            <a:miter lim="400000"/>
          </a:ln>
        </p:spPr>
        <p:txBody>
          <a:bodyPr lIns="50800" tIns="50800" rIns="50800" bIns="50800" anchor="ctr"/>
          <a:lstStyle/>
          <a:p>
            <a:pPr>
              <a:defRPr sz="3200"/>
            </a:pPr>
          </a:p>
        </p:txBody>
      </p:sp>
      <p:sp>
        <p:nvSpPr>
          <p:cNvPr id="146" name="Oversikt over legemidler med høyest omsetning målt i AIP (apotekenes  innkjøpspris). Listen preges av mange nye immundempende legemidler, samt legemidler mot kreft.…"/>
          <p:cNvSpPr txBox="1"/>
          <p:nvPr/>
        </p:nvSpPr>
        <p:spPr>
          <a:xfrm>
            <a:off x="880533" y="4516437"/>
            <a:ext cx="4710101" cy="471805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l" defTabSz="457200">
              <a:lnSpc>
                <a:spcPct val="120000"/>
              </a:lnSpc>
              <a:spcBef>
                <a:spcPts val="1100"/>
              </a:spcBef>
              <a:defRPr sz="2000">
                <a:solidFill>
                  <a:srgbClr val="424556"/>
                </a:solidFill>
                <a:latin typeface="Helvetica"/>
                <a:ea typeface="Helvetica"/>
                <a:cs typeface="Helvetica"/>
                <a:sym typeface="Helvetica"/>
              </a:defRPr>
            </a:pPr>
            <a:r>
              <a:t>Oversikt over legemidler med høyest omsetning målt i AIP (apotekenes  innkjøpspris). Listen preges av mange nye immundempende legemidler, samt legemidler mot kreft.</a:t>
            </a:r>
          </a:p>
          <a:p>
            <a:pPr algn="l" defTabSz="457200">
              <a:lnSpc>
                <a:spcPct val="120000"/>
              </a:lnSpc>
              <a:spcBef>
                <a:spcPts val="1100"/>
              </a:spcBef>
              <a:defRPr sz="2000">
                <a:solidFill>
                  <a:srgbClr val="424556"/>
                </a:solidFill>
                <a:latin typeface="Helvetica"/>
                <a:ea typeface="Helvetica"/>
                <a:cs typeface="Helvetica"/>
                <a:sym typeface="Helvetica"/>
              </a:defRPr>
            </a:pPr>
            <a:r>
              <a:t>Fra januar 2017 er verdiene for legemidler som inngår i LIS-anbudene samt H-resept beregnet uten rabatter. Verdiene i beregningsgrunnlaget er omregnet til maksimal AIP (apotekenes innkjøpspris).</a:t>
            </a:r>
          </a:p>
          <a:p>
            <a:pPr algn="l" defTabSz="457200">
              <a:lnSpc>
                <a:spcPct val="120000"/>
              </a:lnSpc>
              <a:spcBef>
                <a:spcPts val="1100"/>
              </a:spcBef>
              <a:defRPr b="1" sz="2000">
                <a:solidFill>
                  <a:srgbClr val="424556"/>
                </a:solidFill>
                <a:latin typeface="Helvetica"/>
                <a:ea typeface="Helvetica"/>
                <a:cs typeface="Helvetica"/>
                <a:sym typeface="Helvetica"/>
              </a:defRPr>
            </a:pPr>
            <a:r>
              <a:t>Kilde: Farmastat</a:t>
            </a:r>
          </a:p>
        </p:txBody>
      </p:sp>
      <p:sp>
        <p:nvSpPr>
          <p:cNvPr id="147" name="De 15 legemidlene på det norske markedet med høyest omsetning"/>
          <p:cNvSpPr txBox="1"/>
          <p:nvPr/>
        </p:nvSpPr>
        <p:spPr>
          <a:xfrm>
            <a:off x="880533" y="2431362"/>
            <a:ext cx="4710101" cy="169926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l" defTabSz="457200">
              <a:lnSpc>
                <a:spcPct val="120000"/>
              </a:lnSpc>
              <a:defRPr b="1" sz="3100">
                <a:solidFill>
                  <a:srgbClr val="424556"/>
                </a:solidFill>
                <a:latin typeface="Helvetica"/>
                <a:ea typeface="Helvetica"/>
                <a:cs typeface="Helvetica"/>
                <a:sym typeface="Helvetica"/>
              </a:defRPr>
            </a:lvl1pPr>
          </a:lstStyle>
          <a:p>
            <a:pPr/>
            <a:r>
              <a:t>De 15 legemidlene på det norske markedet med høyest omsetning</a:t>
            </a:r>
          </a:p>
        </p:txBody>
      </p:sp>
      <p:sp>
        <p:nvSpPr>
          <p:cNvPr id="148" name="4.7"/>
          <p:cNvSpPr txBox="1"/>
          <p:nvPr/>
        </p:nvSpPr>
        <p:spPr>
          <a:xfrm>
            <a:off x="880533" y="886883"/>
            <a:ext cx="1270001" cy="800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lnSpc>
                <a:spcPct val="120000"/>
              </a:lnSpc>
              <a:defRPr b="1" sz="4600">
                <a:solidFill>
                  <a:srgbClr val="424556"/>
                </a:solidFill>
                <a:latin typeface="Helvetica"/>
                <a:ea typeface="Helvetica"/>
                <a:cs typeface="Helvetica"/>
                <a:sym typeface="Helvetica"/>
              </a:defRPr>
            </a:lvl1pPr>
          </a:lstStyle>
          <a:p>
            <a:pPr/>
            <a:r>
              <a:t>4.7</a:t>
            </a:r>
          </a:p>
        </p:txBody>
      </p:sp>
      <p:pic>
        <p:nvPicPr>
          <p:cNvPr id="149" name="4-07-De-15-største-legemiddel-omsetning.png" descr="4-07-De-15-største-legemiddel-omsetning.png"/>
          <p:cNvPicPr>
            <a:picLocks noChangeAspect="1"/>
          </p:cNvPicPr>
          <p:nvPr/>
        </p:nvPicPr>
        <p:blipFill>
          <a:blip r:embed="rId2">
            <a:extLst/>
          </a:blip>
          <a:stretch>
            <a:fillRect/>
          </a:stretch>
        </p:blipFill>
        <p:spPr>
          <a:xfrm>
            <a:off x="8512667" y="603229"/>
            <a:ext cx="14865766" cy="12509542"/>
          </a:xfrm>
          <a:prstGeom prst="rect">
            <a:avLst/>
          </a:prstGeom>
          <a:ln w="12700">
            <a:miter lim="400000"/>
          </a:ln>
        </p:spPr>
      </p:pic>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1" name="Kvadrat"/>
          <p:cNvSpPr/>
          <p:nvPr/>
        </p:nvSpPr>
        <p:spPr>
          <a:xfrm>
            <a:off x="880533" y="651933"/>
            <a:ext cx="1270001" cy="1270001"/>
          </a:xfrm>
          <a:prstGeom prst="rect">
            <a:avLst/>
          </a:prstGeom>
          <a:solidFill>
            <a:srgbClr val="E3B05D"/>
          </a:solidFill>
          <a:ln w="12700">
            <a:miter lim="400000"/>
          </a:ln>
        </p:spPr>
        <p:txBody>
          <a:bodyPr lIns="50800" tIns="50800" rIns="50800" bIns="50800" anchor="ctr"/>
          <a:lstStyle/>
          <a:p>
            <a:pPr>
              <a:defRPr sz="3200"/>
            </a:pPr>
          </a:p>
        </p:txBody>
      </p:sp>
      <p:sp>
        <p:nvSpPr>
          <p:cNvPr id="152" name="De mestselgende virkestoffene i det norske legemiddelmarkedet, målt i volum/definerte døgndoser (DDD).…"/>
          <p:cNvSpPr txBox="1"/>
          <p:nvPr/>
        </p:nvSpPr>
        <p:spPr>
          <a:xfrm>
            <a:off x="880533" y="5261503"/>
            <a:ext cx="4710101" cy="164782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l" defTabSz="457200">
              <a:lnSpc>
                <a:spcPct val="120000"/>
              </a:lnSpc>
              <a:spcBef>
                <a:spcPts val="1100"/>
              </a:spcBef>
              <a:defRPr sz="2000">
                <a:solidFill>
                  <a:srgbClr val="424556"/>
                </a:solidFill>
                <a:latin typeface="Helvetica"/>
                <a:ea typeface="Helvetica"/>
                <a:cs typeface="Helvetica"/>
                <a:sym typeface="Helvetica"/>
              </a:defRPr>
            </a:pPr>
            <a:r>
              <a:t>De mestselgende virkestoffene i det norske legemiddelmarkedet, målt i volum/definerte døgndoser (DDD).</a:t>
            </a:r>
          </a:p>
          <a:p>
            <a:pPr algn="l" defTabSz="457200">
              <a:lnSpc>
                <a:spcPct val="120000"/>
              </a:lnSpc>
              <a:spcBef>
                <a:spcPts val="1100"/>
              </a:spcBef>
              <a:defRPr b="1" sz="2000">
                <a:solidFill>
                  <a:srgbClr val="424556"/>
                </a:solidFill>
                <a:latin typeface="Helvetica"/>
                <a:ea typeface="Helvetica"/>
                <a:cs typeface="Helvetica"/>
                <a:sym typeface="Helvetica"/>
              </a:defRPr>
            </a:pPr>
            <a:r>
              <a:t>Kilde: Farmastat</a:t>
            </a:r>
          </a:p>
        </p:txBody>
      </p:sp>
      <p:sp>
        <p:nvSpPr>
          <p:cNvPr id="153" name="4.8"/>
          <p:cNvSpPr txBox="1"/>
          <p:nvPr/>
        </p:nvSpPr>
        <p:spPr>
          <a:xfrm>
            <a:off x="880533" y="886883"/>
            <a:ext cx="1270001" cy="800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lnSpc>
                <a:spcPct val="120000"/>
              </a:lnSpc>
              <a:defRPr b="1" sz="4600">
                <a:solidFill>
                  <a:srgbClr val="424556"/>
                </a:solidFill>
                <a:latin typeface="Helvetica"/>
                <a:ea typeface="Helvetica"/>
                <a:cs typeface="Helvetica"/>
                <a:sym typeface="Helvetica"/>
              </a:defRPr>
            </a:lvl1pPr>
          </a:lstStyle>
          <a:p>
            <a:pPr/>
            <a:r>
              <a:t>4.8</a:t>
            </a:r>
          </a:p>
        </p:txBody>
      </p:sp>
      <p:sp>
        <p:nvSpPr>
          <p:cNvPr id="154" name="De mest omsatte virkestoffene  i definerte døgndoser (DDD)"/>
          <p:cNvSpPr txBox="1"/>
          <p:nvPr/>
        </p:nvSpPr>
        <p:spPr>
          <a:xfrm>
            <a:off x="880533" y="2431362"/>
            <a:ext cx="4710101" cy="226314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l" defTabSz="457200">
              <a:lnSpc>
                <a:spcPct val="120000"/>
              </a:lnSpc>
              <a:defRPr b="1" sz="3100">
                <a:solidFill>
                  <a:srgbClr val="424556"/>
                </a:solidFill>
                <a:latin typeface="Helvetica"/>
                <a:ea typeface="Helvetica"/>
                <a:cs typeface="Helvetica"/>
                <a:sym typeface="Helvetica"/>
              </a:defRPr>
            </a:pPr>
            <a:r>
              <a:t>De mest omsatte virkestoffene </a:t>
            </a:r>
            <a:br/>
            <a:r>
              <a:t>i definerte døgndoser (DDD)</a:t>
            </a:r>
          </a:p>
        </p:txBody>
      </p:sp>
      <p:pic>
        <p:nvPicPr>
          <p:cNvPr id="155" name="4-08-Mest-omsatte-DDD.png" descr="4-08-Mest-omsatte-DDD.png"/>
          <p:cNvPicPr>
            <a:picLocks noChangeAspect="1"/>
          </p:cNvPicPr>
          <p:nvPr/>
        </p:nvPicPr>
        <p:blipFill>
          <a:blip r:embed="rId2">
            <a:extLst/>
          </a:blip>
          <a:stretch>
            <a:fillRect/>
          </a:stretch>
        </p:blipFill>
        <p:spPr>
          <a:xfrm>
            <a:off x="9041861" y="564972"/>
            <a:ext cx="14824566" cy="12586056"/>
          </a:xfrm>
          <a:prstGeom prst="rect">
            <a:avLst/>
          </a:prstGeom>
          <a:ln w="12700">
            <a:miter lim="400000"/>
          </a:ln>
        </p:spPr>
      </p:pic>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7" name="Kvadrat"/>
          <p:cNvSpPr/>
          <p:nvPr/>
        </p:nvSpPr>
        <p:spPr>
          <a:xfrm>
            <a:off x="880533" y="651933"/>
            <a:ext cx="1270001" cy="1270001"/>
          </a:xfrm>
          <a:prstGeom prst="rect">
            <a:avLst/>
          </a:prstGeom>
          <a:solidFill>
            <a:srgbClr val="E3B05D"/>
          </a:solidFill>
          <a:ln w="12700">
            <a:miter lim="400000"/>
          </a:ln>
        </p:spPr>
        <p:txBody>
          <a:bodyPr lIns="50800" tIns="50800" rIns="50800" bIns="50800" anchor="ctr"/>
          <a:lstStyle/>
          <a:p>
            <a:pPr>
              <a:defRPr sz="3200"/>
            </a:pPr>
          </a:p>
        </p:txBody>
      </p:sp>
      <p:sp>
        <p:nvSpPr>
          <p:cNvPr id="158" name="Diagrammet viser omsetningen av generiske legemidler målt i definerte døgndoser, i prosent av samlet omsetning.…"/>
          <p:cNvSpPr txBox="1"/>
          <p:nvPr/>
        </p:nvSpPr>
        <p:spPr>
          <a:xfrm>
            <a:off x="880533" y="4465637"/>
            <a:ext cx="4710101" cy="829818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l" defTabSz="457200">
              <a:lnSpc>
                <a:spcPct val="120000"/>
              </a:lnSpc>
              <a:spcBef>
                <a:spcPts val="1100"/>
              </a:spcBef>
              <a:defRPr sz="2000">
                <a:solidFill>
                  <a:srgbClr val="424556"/>
                </a:solidFill>
                <a:latin typeface="Helvetica"/>
                <a:ea typeface="Helvetica"/>
                <a:cs typeface="Helvetica"/>
                <a:sym typeface="Helvetica"/>
              </a:defRPr>
            </a:pPr>
            <a:r>
              <a:t>Diagrammet viser omsetningen av generiske legemidler målt i definerte døgndoser, i prosent av samlet omsetning. </a:t>
            </a:r>
          </a:p>
          <a:p>
            <a:pPr algn="l" defTabSz="457200">
              <a:lnSpc>
                <a:spcPct val="120000"/>
              </a:lnSpc>
              <a:spcBef>
                <a:spcPts val="1100"/>
              </a:spcBef>
              <a:defRPr sz="2000">
                <a:solidFill>
                  <a:srgbClr val="424556"/>
                </a:solidFill>
                <a:latin typeface="Helvetica"/>
                <a:ea typeface="Helvetica"/>
                <a:cs typeface="Helvetica"/>
                <a:sym typeface="Helvetica"/>
              </a:defRPr>
            </a:pPr>
            <a:r>
              <a:t>Etter at originalpreparatet er gått av patent, er det tillatt for andre produsenter å fremstille kopipreparater (generika) som inneholder samme virkestoff som originalpreparatet. Generikaandelen av legemiddelmarkedet økte sterkt mellom 2000 og 2008, men fra 2009 til og med 2014 var andelen stabil. </a:t>
            </a:r>
          </a:p>
          <a:p>
            <a:pPr algn="l" defTabSz="457200">
              <a:lnSpc>
                <a:spcPct val="120000"/>
              </a:lnSpc>
              <a:spcBef>
                <a:spcPts val="1100"/>
              </a:spcBef>
              <a:defRPr sz="2000">
                <a:solidFill>
                  <a:srgbClr val="424556"/>
                </a:solidFill>
                <a:latin typeface="Helvetica"/>
                <a:ea typeface="Helvetica"/>
                <a:cs typeface="Helvetica"/>
                <a:sym typeface="Helvetica"/>
              </a:defRPr>
            </a:pPr>
            <a:r>
              <a:t>De siste par årene har det igjen vært en økning. I 2018 var andelen generika på 52,2 %. Generisk bytte i apotek, patentutløp for flere store legemidler og innføring av trinnprissystemet for prising av byttbare legemidler har bidratt til økningen.</a:t>
            </a:r>
          </a:p>
          <a:p>
            <a:pPr algn="l" defTabSz="457200">
              <a:lnSpc>
                <a:spcPct val="120000"/>
              </a:lnSpc>
              <a:spcBef>
                <a:spcPts val="1100"/>
              </a:spcBef>
              <a:defRPr b="1" sz="2000">
                <a:solidFill>
                  <a:srgbClr val="424556"/>
                </a:solidFill>
                <a:latin typeface="Helvetica"/>
                <a:ea typeface="Helvetica"/>
                <a:cs typeface="Helvetica"/>
                <a:sym typeface="Helvetica"/>
              </a:defRPr>
            </a:pPr>
            <a:r>
              <a:t>Kilde: Farmastat</a:t>
            </a:r>
          </a:p>
        </p:txBody>
      </p:sp>
      <p:sp>
        <p:nvSpPr>
          <p:cNvPr id="159" name="Omsetning av…"/>
          <p:cNvSpPr txBox="1"/>
          <p:nvPr/>
        </p:nvSpPr>
        <p:spPr>
          <a:xfrm>
            <a:off x="880533" y="2431362"/>
            <a:ext cx="4710101" cy="169926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l" defTabSz="457200">
              <a:lnSpc>
                <a:spcPct val="120000"/>
              </a:lnSpc>
              <a:defRPr b="1" sz="3100">
                <a:solidFill>
                  <a:srgbClr val="424556"/>
                </a:solidFill>
                <a:latin typeface="Helvetica"/>
                <a:ea typeface="Helvetica"/>
                <a:cs typeface="Helvetica"/>
                <a:sym typeface="Helvetica"/>
              </a:defRPr>
            </a:pPr>
            <a:r>
              <a:t>Omsetning av </a:t>
            </a:r>
          </a:p>
          <a:p>
            <a:pPr algn="l" defTabSz="457200">
              <a:lnSpc>
                <a:spcPct val="120000"/>
              </a:lnSpc>
              <a:defRPr b="1" sz="3100">
                <a:solidFill>
                  <a:srgbClr val="424556"/>
                </a:solidFill>
                <a:latin typeface="Helvetica"/>
                <a:ea typeface="Helvetica"/>
                <a:cs typeface="Helvetica"/>
                <a:sym typeface="Helvetica"/>
              </a:defRPr>
            </a:pPr>
            <a:r>
              <a:t>generiske legemidler (DDD)</a:t>
            </a:r>
          </a:p>
        </p:txBody>
      </p:sp>
      <p:sp>
        <p:nvSpPr>
          <p:cNvPr id="160" name="4.9"/>
          <p:cNvSpPr txBox="1"/>
          <p:nvPr/>
        </p:nvSpPr>
        <p:spPr>
          <a:xfrm>
            <a:off x="880533" y="886883"/>
            <a:ext cx="1270001" cy="800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lnSpc>
                <a:spcPct val="120000"/>
              </a:lnSpc>
              <a:defRPr b="1" sz="4600">
                <a:solidFill>
                  <a:srgbClr val="424556"/>
                </a:solidFill>
                <a:latin typeface="Helvetica"/>
                <a:ea typeface="Helvetica"/>
                <a:cs typeface="Helvetica"/>
                <a:sym typeface="Helvetica"/>
              </a:defRPr>
            </a:lvl1pPr>
          </a:lstStyle>
          <a:p>
            <a:pPr/>
            <a:r>
              <a:t>4.9</a:t>
            </a:r>
          </a:p>
        </p:txBody>
      </p:sp>
      <p:pic>
        <p:nvPicPr>
          <p:cNvPr id="161" name="4-09-Omsetning-av-generiske-legemidler-(DDD).png" descr="4-09-Omsetning-av-generiske-legemidler-(DDD).png"/>
          <p:cNvPicPr>
            <a:picLocks noChangeAspect="1"/>
          </p:cNvPicPr>
          <p:nvPr/>
        </p:nvPicPr>
        <p:blipFill>
          <a:blip r:embed="rId2">
            <a:extLst/>
          </a:blip>
          <a:stretch>
            <a:fillRect/>
          </a:stretch>
        </p:blipFill>
        <p:spPr>
          <a:xfrm>
            <a:off x="8499582" y="338666"/>
            <a:ext cx="15411236" cy="13716001"/>
          </a:xfrm>
          <a:prstGeom prst="rect">
            <a:avLst/>
          </a:prstGeom>
          <a:ln w="12700">
            <a:miter lim="400000"/>
          </a:ln>
        </p:spPr>
      </p:pic>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3" name="Kvadrat"/>
          <p:cNvSpPr/>
          <p:nvPr/>
        </p:nvSpPr>
        <p:spPr>
          <a:xfrm>
            <a:off x="880533" y="651933"/>
            <a:ext cx="1270001" cy="1270001"/>
          </a:xfrm>
          <a:prstGeom prst="rect">
            <a:avLst/>
          </a:prstGeom>
          <a:solidFill>
            <a:srgbClr val="E3B05D"/>
          </a:solidFill>
          <a:ln w="12700">
            <a:miter lim="400000"/>
          </a:ln>
        </p:spPr>
        <p:txBody>
          <a:bodyPr lIns="50800" tIns="50800" rIns="50800" bIns="50800" anchor="ctr"/>
          <a:lstStyle/>
          <a:p>
            <a:pPr>
              <a:defRPr sz="3200"/>
            </a:pPr>
          </a:p>
        </p:txBody>
      </p:sp>
      <p:sp>
        <p:nvSpPr>
          <p:cNvPr id="164" name="Diagrammet er basert på myndighetenes liste for byttbare legemidler per 1.12.2018. Legemidler med utelukkende parallellbytte er fjernet.…"/>
          <p:cNvSpPr txBox="1"/>
          <p:nvPr/>
        </p:nvSpPr>
        <p:spPr>
          <a:xfrm>
            <a:off x="880533" y="4465637"/>
            <a:ext cx="4710101" cy="866394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l" defTabSz="457200">
              <a:lnSpc>
                <a:spcPct val="120000"/>
              </a:lnSpc>
              <a:spcBef>
                <a:spcPts val="1100"/>
              </a:spcBef>
              <a:defRPr sz="2000">
                <a:solidFill>
                  <a:srgbClr val="424556"/>
                </a:solidFill>
                <a:latin typeface="Helvetica"/>
                <a:ea typeface="Helvetica"/>
                <a:cs typeface="Helvetica"/>
                <a:sym typeface="Helvetica"/>
              </a:defRPr>
            </a:pPr>
            <a:r>
              <a:t>Diagrammet er basert på myndighetenes liste for byttbare legemidler per 1.12.2018. Legemidler med utelukkende parallellbytte er fjernet. </a:t>
            </a:r>
          </a:p>
          <a:p>
            <a:pPr algn="l" defTabSz="457200">
              <a:lnSpc>
                <a:spcPct val="120000"/>
              </a:lnSpc>
              <a:spcBef>
                <a:spcPts val="1100"/>
              </a:spcBef>
              <a:defRPr sz="2000">
                <a:solidFill>
                  <a:srgbClr val="424556"/>
                </a:solidFill>
                <a:latin typeface="Helvetica"/>
                <a:ea typeface="Helvetica"/>
                <a:cs typeface="Helvetica"/>
                <a:sym typeface="Helvetica"/>
              </a:defRPr>
            </a:pPr>
            <a:r>
              <a:t>Listen inneholder dermed alle virkestoffer hvor apotekene, under visse forutsetninger, kan foreta et bytte til generisk legemiddel selv om et originalpreparat er forskrevet på resepten. </a:t>
            </a:r>
          </a:p>
          <a:p>
            <a:pPr algn="l" defTabSz="457200">
              <a:lnSpc>
                <a:spcPct val="120000"/>
              </a:lnSpc>
              <a:spcBef>
                <a:spcPts val="1100"/>
              </a:spcBef>
              <a:defRPr sz="2000">
                <a:solidFill>
                  <a:srgbClr val="424556"/>
                </a:solidFill>
                <a:latin typeface="Helvetica"/>
                <a:ea typeface="Helvetica"/>
                <a:cs typeface="Helvetica"/>
                <a:sym typeface="Helvetica"/>
              </a:defRPr>
            </a:pPr>
            <a:r>
              <a:t>Samlet utgjorde det byttbare markedet, slik det er definert her, ca. 6,9 milliarder kroner AIP i 2018. Den generiske andelen av byttemarkedet representerer ca. 4,2 milliarder kroner (60,3 %).</a:t>
            </a:r>
          </a:p>
          <a:p>
            <a:pPr algn="l" defTabSz="457200">
              <a:lnSpc>
                <a:spcPct val="120000"/>
              </a:lnSpc>
              <a:spcBef>
                <a:spcPts val="1100"/>
              </a:spcBef>
              <a:defRPr sz="2000">
                <a:solidFill>
                  <a:srgbClr val="424556"/>
                </a:solidFill>
                <a:latin typeface="Helvetica"/>
                <a:ea typeface="Helvetica"/>
                <a:cs typeface="Helvetica"/>
                <a:sym typeface="Helvetica"/>
              </a:defRPr>
            </a:pPr>
            <a:r>
              <a:t>Fra januar 2017 er verdiene for legemidler som inngår i LIS-anbudene samt H-resept beregnet uten rabatter. Verdiene i beregningsgrunnlaget er omregnet til maksimal AIP (apotekenes innkjøpspris).</a:t>
            </a:r>
          </a:p>
          <a:p>
            <a:pPr algn="l" defTabSz="457200">
              <a:lnSpc>
                <a:spcPct val="120000"/>
              </a:lnSpc>
              <a:spcBef>
                <a:spcPts val="1100"/>
              </a:spcBef>
              <a:defRPr b="1" sz="2000">
                <a:solidFill>
                  <a:srgbClr val="424556"/>
                </a:solidFill>
                <a:latin typeface="Helvetica"/>
                <a:ea typeface="Helvetica"/>
                <a:cs typeface="Helvetica"/>
                <a:sym typeface="Helvetica"/>
              </a:defRPr>
            </a:pPr>
            <a:r>
              <a:t>Kilde: Legemiddelverket og Farmastat</a:t>
            </a:r>
          </a:p>
        </p:txBody>
      </p:sp>
      <p:sp>
        <p:nvSpPr>
          <p:cNvPr id="165" name="Kopipreparaters andel av det samlede generiske markedet"/>
          <p:cNvSpPr txBox="1"/>
          <p:nvPr/>
        </p:nvSpPr>
        <p:spPr>
          <a:xfrm>
            <a:off x="880533" y="2431362"/>
            <a:ext cx="4710101" cy="169926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l" defTabSz="457200">
              <a:lnSpc>
                <a:spcPct val="120000"/>
              </a:lnSpc>
              <a:defRPr b="1" sz="3100">
                <a:solidFill>
                  <a:srgbClr val="424556"/>
                </a:solidFill>
                <a:latin typeface="Helvetica"/>
                <a:ea typeface="Helvetica"/>
                <a:cs typeface="Helvetica"/>
                <a:sym typeface="Helvetica"/>
              </a:defRPr>
            </a:lvl1pPr>
          </a:lstStyle>
          <a:p>
            <a:pPr/>
            <a:r>
              <a:t>Kopipreparaters andel av det samlede generiske markedet</a:t>
            </a:r>
          </a:p>
        </p:txBody>
      </p:sp>
      <p:sp>
        <p:nvSpPr>
          <p:cNvPr id="166" name="4.10"/>
          <p:cNvSpPr txBox="1"/>
          <p:nvPr/>
        </p:nvSpPr>
        <p:spPr>
          <a:xfrm>
            <a:off x="880533" y="886883"/>
            <a:ext cx="1270001" cy="800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lnSpc>
                <a:spcPct val="120000"/>
              </a:lnSpc>
              <a:defRPr b="1" sz="4600">
                <a:solidFill>
                  <a:srgbClr val="424556"/>
                </a:solidFill>
                <a:latin typeface="Helvetica"/>
                <a:ea typeface="Helvetica"/>
                <a:cs typeface="Helvetica"/>
                <a:sym typeface="Helvetica"/>
              </a:defRPr>
            </a:lvl1pPr>
          </a:lstStyle>
          <a:p>
            <a:pPr/>
            <a:r>
              <a:t>4.10</a:t>
            </a:r>
          </a:p>
        </p:txBody>
      </p:sp>
      <p:pic>
        <p:nvPicPr>
          <p:cNvPr id="167" name="4-10-kopipreparaters-andel-av-det-samlede-generiske-markedet.png" descr="4-10-kopipreparaters-andel-av-det-samlede-generiske-markedet.png"/>
          <p:cNvPicPr>
            <a:picLocks noChangeAspect="1"/>
          </p:cNvPicPr>
          <p:nvPr/>
        </p:nvPicPr>
        <p:blipFill>
          <a:blip r:embed="rId2">
            <a:extLst/>
          </a:blip>
          <a:stretch>
            <a:fillRect/>
          </a:stretch>
        </p:blipFill>
        <p:spPr>
          <a:xfrm>
            <a:off x="8601182" y="321733"/>
            <a:ext cx="15411236" cy="13716001"/>
          </a:xfrm>
          <a:prstGeom prst="rect">
            <a:avLst/>
          </a:prstGeom>
          <a:ln w="12700">
            <a:miter lim="400000"/>
          </a:ln>
        </p:spPr>
      </p:pic>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9" name="Kvadrat"/>
          <p:cNvSpPr/>
          <p:nvPr/>
        </p:nvSpPr>
        <p:spPr>
          <a:xfrm>
            <a:off x="880533" y="651933"/>
            <a:ext cx="1270001" cy="1270001"/>
          </a:xfrm>
          <a:prstGeom prst="rect">
            <a:avLst/>
          </a:prstGeom>
          <a:solidFill>
            <a:srgbClr val="E3B05D"/>
          </a:solidFill>
          <a:ln w="12700">
            <a:miter lim="400000"/>
          </a:ln>
        </p:spPr>
        <p:txBody>
          <a:bodyPr lIns="50800" tIns="50800" rIns="50800" bIns="50800" anchor="ctr"/>
          <a:lstStyle/>
          <a:p>
            <a:pPr>
              <a:defRPr sz="3200"/>
            </a:pPr>
          </a:p>
        </p:txBody>
      </p:sp>
      <p:sp>
        <p:nvSpPr>
          <p:cNvPr id="170" name="Parallellimportørene kjøper originalpreparater i andre EU-/EØS-land, og importerer dem til Norge. Parallellimport er mest aktuelt for patenterte legemidler med høy salgsverdi.…"/>
          <p:cNvSpPr txBox="1"/>
          <p:nvPr/>
        </p:nvSpPr>
        <p:spPr>
          <a:xfrm>
            <a:off x="880533" y="4076170"/>
            <a:ext cx="4710101" cy="742251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l" defTabSz="457200">
              <a:lnSpc>
                <a:spcPct val="120000"/>
              </a:lnSpc>
              <a:spcBef>
                <a:spcPts val="1100"/>
              </a:spcBef>
              <a:defRPr sz="2000">
                <a:solidFill>
                  <a:srgbClr val="424556"/>
                </a:solidFill>
                <a:latin typeface="Helvetica"/>
                <a:ea typeface="Helvetica"/>
                <a:cs typeface="Helvetica"/>
                <a:sym typeface="Helvetica"/>
              </a:defRPr>
            </a:pPr>
            <a:r>
              <a:t>Parallellimportørene kjøper originalpreparater i andre EU-/EØS-land, og importerer dem til Norge. Parallellimport er mest aktuelt for patenterte legemidler med høy salgsverdi. </a:t>
            </a:r>
          </a:p>
          <a:p>
            <a:pPr algn="l" defTabSz="457200">
              <a:lnSpc>
                <a:spcPct val="120000"/>
              </a:lnSpc>
              <a:spcBef>
                <a:spcPts val="1100"/>
              </a:spcBef>
              <a:defRPr sz="2000">
                <a:solidFill>
                  <a:srgbClr val="424556"/>
                </a:solidFill>
                <a:latin typeface="Helvetica"/>
                <a:ea typeface="Helvetica"/>
                <a:cs typeface="Helvetica"/>
                <a:sym typeface="Helvetica"/>
              </a:defRPr>
            </a:pPr>
            <a:r>
              <a:t>Grossistenes parallelleksport (ikke vist i diagrammet) av legemidler fra Norge antas å være vesentlig høyere enn parallellimporten. Parallellimporterte legemidlers andel av totalomsetningen er 2,0 % i 2018, og dette er svak nedgang fra 2017. </a:t>
            </a:r>
          </a:p>
          <a:p>
            <a:pPr algn="l" defTabSz="457200">
              <a:lnSpc>
                <a:spcPct val="120000"/>
              </a:lnSpc>
              <a:spcBef>
                <a:spcPts val="1100"/>
              </a:spcBef>
              <a:defRPr sz="2000">
                <a:solidFill>
                  <a:srgbClr val="424556"/>
                </a:solidFill>
                <a:latin typeface="Helvetica"/>
                <a:ea typeface="Helvetica"/>
                <a:cs typeface="Helvetica"/>
                <a:sym typeface="Helvetica"/>
              </a:defRPr>
            </a:pPr>
            <a:r>
              <a:t>Det lave nivået antas å ha sammenheng med at prisene på legemidler i Norge har sunket, og at legemiddelprisene i Norge er på et relativt lavt nivå i forhold til resten av Europa.</a:t>
            </a:r>
          </a:p>
          <a:p>
            <a:pPr algn="l" defTabSz="457200">
              <a:lnSpc>
                <a:spcPct val="120000"/>
              </a:lnSpc>
              <a:spcBef>
                <a:spcPts val="1100"/>
              </a:spcBef>
              <a:defRPr b="1" sz="2000">
                <a:solidFill>
                  <a:srgbClr val="424556"/>
                </a:solidFill>
                <a:latin typeface="Helvetica"/>
                <a:ea typeface="Helvetica"/>
                <a:cs typeface="Helvetica"/>
                <a:sym typeface="Helvetica"/>
              </a:defRPr>
            </a:pPr>
            <a:r>
              <a:t>Kilde: Farmastat</a:t>
            </a:r>
          </a:p>
        </p:txBody>
      </p:sp>
      <p:sp>
        <p:nvSpPr>
          <p:cNvPr id="171" name="Omsetning av parallell- importerte legemidler"/>
          <p:cNvSpPr txBox="1"/>
          <p:nvPr/>
        </p:nvSpPr>
        <p:spPr>
          <a:xfrm>
            <a:off x="880533" y="2431362"/>
            <a:ext cx="4710101" cy="113538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l" defTabSz="457200">
              <a:lnSpc>
                <a:spcPct val="120000"/>
              </a:lnSpc>
              <a:defRPr b="1" sz="3100">
                <a:solidFill>
                  <a:srgbClr val="424556"/>
                </a:solidFill>
                <a:latin typeface="Helvetica"/>
                <a:ea typeface="Helvetica"/>
                <a:cs typeface="Helvetica"/>
                <a:sym typeface="Helvetica"/>
              </a:defRPr>
            </a:pPr>
            <a:r>
              <a:t>Omsetning av parallell-</a:t>
            </a:r>
            <a:br/>
            <a:r>
              <a:t>importerte legemidler</a:t>
            </a:r>
          </a:p>
        </p:txBody>
      </p:sp>
      <p:sp>
        <p:nvSpPr>
          <p:cNvPr id="172" name="4.11"/>
          <p:cNvSpPr txBox="1"/>
          <p:nvPr/>
        </p:nvSpPr>
        <p:spPr>
          <a:xfrm>
            <a:off x="880533" y="886883"/>
            <a:ext cx="1270001" cy="800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lnSpc>
                <a:spcPct val="120000"/>
              </a:lnSpc>
              <a:defRPr b="1" sz="4600">
                <a:solidFill>
                  <a:srgbClr val="424556"/>
                </a:solidFill>
                <a:latin typeface="Helvetica"/>
                <a:ea typeface="Helvetica"/>
                <a:cs typeface="Helvetica"/>
                <a:sym typeface="Helvetica"/>
              </a:defRPr>
            </a:lvl1pPr>
          </a:lstStyle>
          <a:p>
            <a:pPr/>
            <a:r>
              <a:t>4.11</a:t>
            </a:r>
          </a:p>
        </p:txBody>
      </p:sp>
      <p:pic>
        <p:nvPicPr>
          <p:cNvPr id="173" name="4-11-Omsetning-av-parallellimporterte-legemidler.png" descr="4-11-Omsetning-av-parallellimporterte-legemidler.png"/>
          <p:cNvPicPr>
            <a:picLocks noChangeAspect="1"/>
          </p:cNvPicPr>
          <p:nvPr/>
        </p:nvPicPr>
        <p:blipFill>
          <a:blip r:embed="rId2">
            <a:extLst/>
          </a:blip>
          <a:stretch>
            <a:fillRect/>
          </a:stretch>
        </p:blipFill>
        <p:spPr>
          <a:xfrm>
            <a:off x="8702782" y="254000"/>
            <a:ext cx="15411236" cy="13716000"/>
          </a:xfrm>
          <a:prstGeom prst="rect">
            <a:avLst/>
          </a:prstGeom>
          <a:ln w="12700">
            <a:miter lim="400000"/>
          </a:ln>
        </p:spPr>
      </p:pic>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5" name="Kvadrat"/>
          <p:cNvSpPr/>
          <p:nvPr/>
        </p:nvSpPr>
        <p:spPr>
          <a:xfrm>
            <a:off x="880533" y="651933"/>
            <a:ext cx="1270001" cy="1270001"/>
          </a:xfrm>
          <a:prstGeom prst="rect">
            <a:avLst/>
          </a:prstGeom>
          <a:solidFill>
            <a:srgbClr val="E3B05D"/>
          </a:solidFill>
          <a:ln w="12700">
            <a:miter lim="400000"/>
          </a:ln>
        </p:spPr>
        <p:txBody>
          <a:bodyPr lIns="50800" tIns="50800" rIns="50800" bIns="50800" anchor="ctr"/>
          <a:lstStyle/>
          <a:p>
            <a:pPr>
              <a:defRPr sz="3200"/>
            </a:pPr>
          </a:p>
        </p:txBody>
      </p:sp>
      <p:sp>
        <p:nvSpPr>
          <p:cNvPr id="176" name="I Norge er det tre fullsortiments legemiddelgrossister:  Norsk Medisinaldepot AS,  Apokjeden distribusjon AS og  Alliance Healthcare AS.…"/>
          <p:cNvSpPr txBox="1"/>
          <p:nvPr/>
        </p:nvSpPr>
        <p:spPr>
          <a:xfrm>
            <a:off x="880533" y="4076170"/>
            <a:ext cx="4710101" cy="522795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l" defTabSz="457200">
              <a:lnSpc>
                <a:spcPct val="120000"/>
              </a:lnSpc>
              <a:spcBef>
                <a:spcPts val="1100"/>
              </a:spcBef>
              <a:defRPr sz="2000">
                <a:solidFill>
                  <a:srgbClr val="424556"/>
                </a:solidFill>
                <a:latin typeface="Helvetica"/>
                <a:ea typeface="Helvetica"/>
                <a:cs typeface="Helvetica"/>
                <a:sym typeface="Helvetica"/>
              </a:defRPr>
            </a:pPr>
            <a:r>
              <a:t>I Norge er det tre fullsortiments legemiddelgrossister: </a:t>
            </a:r>
            <a:br/>
            <a:r>
              <a:t>Norsk Medisinaldepot AS, </a:t>
            </a:r>
            <a:br/>
            <a:r>
              <a:t>Apokjeden distribusjon AS og </a:t>
            </a:r>
            <a:br/>
            <a:r>
              <a:t>Alliance Healthcare AS. </a:t>
            </a:r>
          </a:p>
          <a:p>
            <a:pPr algn="l" defTabSz="457200">
              <a:lnSpc>
                <a:spcPct val="120000"/>
              </a:lnSpc>
              <a:spcBef>
                <a:spcPts val="1100"/>
              </a:spcBef>
              <a:defRPr sz="2000">
                <a:solidFill>
                  <a:srgbClr val="424556"/>
                </a:solidFill>
                <a:latin typeface="Helvetica"/>
                <a:ea typeface="Helvetica"/>
                <a:cs typeface="Helvetica"/>
                <a:sym typeface="Helvetica"/>
              </a:defRPr>
            </a:pPr>
            <a:r>
              <a:t>Disse er integrert med apotekkjedene. NMD Grossisthandel AS var fram til 2014 leverandør til Sykehusapotekene. </a:t>
            </a:r>
          </a:p>
          <a:p>
            <a:pPr algn="l" defTabSz="457200">
              <a:lnSpc>
                <a:spcPct val="120000"/>
              </a:lnSpc>
              <a:spcBef>
                <a:spcPts val="1100"/>
              </a:spcBef>
              <a:defRPr sz="2000">
                <a:solidFill>
                  <a:srgbClr val="424556"/>
                </a:solidFill>
                <a:latin typeface="Helvetica"/>
                <a:ea typeface="Helvetica"/>
                <a:cs typeface="Helvetica"/>
                <a:sym typeface="Helvetica"/>
              </a:defRPr>
            </a:pPr>
            <a:r>
              <a:t>Fra og med 2015 ble Alliance Healthcare AS ny leverandør. Grossistene/apotekkjedene er alle eid av internasjonale selskaper.</a:t>
            </a:r>
          </a:p>
          <a:p>
            <a:pPr algn="l" defTabSz="457200">
              <a:lnSpc>
                <a:spcPct val="120000"/>
              </a:lnSpc>
              <a:spcBef>
                <a:spcPts val="1100"/>
              </a:spcBef>
              <a:defRPr b="1" sz="2000">
                <a:solidFill>
                  <a:srgbClr val="424556"/>
                </a:solidFill>
                <a:latin typeface="Helvetica"/>
                <a:ea typeface="Helvetica"/>
                <a:cs typeface="Helvetica"/>
                <a:sym typeface="Helvetica"/>
              </a:defRPr>
            </a:pPr>
            <a:r>
              <a:t>Kilde: Farmastat</a:t>
            </a:r>
          </a:p>
        </p:txBody>
      </p:sp>
      <p:sp>
        <p:nvSpPr>
          <p:cNvPr id="177" name="Markedsandel for  legemiddelgrossister"/>
          <p:cNvSpPr txBox="1"/>
          <p:nvPr/>
        </p:nvSpPr>
        <p:spPr>
          <a:xfrm>
            <a:off x="880533" y="2431362"/>
            <a:ext cx="4710101" cy="113538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l" defTabSz="457200">
              <a:lnSpc>
                <a:spcPct val="120000"/>
              </a:lnSpc>
              <a:defRPr b="1" sz="3100">
                <a:solidFill>
                  <a:srgbClr val="424556"/>
                </a:solidFill>
                <a:latin typeface="Helvetica"/>
                <a:ea typeface="Helvetica"/>
                <a:cs typeface="Helvetica"/>
                <a:sym typeface="Helvetica"/>
              </a:defRPr>
            </a:pPr>
            <a:r>
              <a:t>Markedsandel for </a:t>
            </a:r>
            <a:br/>
            <a:r>
              <a:t>legemiddelgrossister</a:t>
            </a:r>
          </a:p>
        </p:txBody>
      </p:sp>
      <p:sp>
        <p:nvSpPr>
          <p:cNvPr id="178" name="4.12"/>
          <p:cNvSpPr txBox="1"/>
          <p:nvPr/>
        </p:nvSpPr>
        <p:spPr>
          <a:xfrm>
            <a:off x="880533" y="886883"/>
            <a:ext cx="1270001" cy="800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lnSpc>
                <a:spcPct val="120000"/>
              </a:lnSpc>
              <a:defRPr b="1" sz="4600">
                <a:solidFill>
                  <a:srgbClr val="424556"/>
                </a:solidFill>
                <a:latin typeface="Helvetica"/>
                <a:ea typeface="Helvetica"/>
                <a:cs typeface="Helvetica"/>
                <a:sym typeface="Helvetica"/>
              </a:defRPr>
            </a:lvl1pPr>
          </a:lstStyle>
          <a:p>
            <a:pPr/>
            <a:r>
              <a:t>4.12</a:t>
            </a:r>
          </a:p>
        </p:txBody>
      </p:sp>
      <p:pic>
        <p:nvPicPr>
          <p:cNvPr id="179" name="4-12-Markedsandel-for-legemiddelgrossister.png" descr="4-12-Markedsandel-for-legemiddelgrossister.png"/>
          <p:cNvPicPr>
            <a:picLocks noChangeAspect="1"/>
          </p:cNvPicPr>
          <p:nvPr/>
        </p:nvPicPr>
        <p:blipFill>
          <a:blip r:embed="rId2">
            <a:extLst/>
          </a:blip>
          <a:stretch>
            <a:fillRect/>
          </a:stretch>
        </p:blipFill>
        <p:spPr>
          <a:xfrm>
            <a:off x="8651982" y="203200"/>
            <a:ext cx="15411236" cy="13716000"/>
          </a:xfrm>
          <a:prstGeom prst="rect">
            <a:avLst/>
          </a:prstGeom>
          <a:ln w="12700">
            <a:miter lim="400000"/>
          </a:ln>
        </p:spPr>
      </p:pic>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1" name="Kvadrat"/>
          <p:cNvSpPr/>
          <p:nvPr/>
        </p:nvSpPr>
        <p:spPr>
          <a:xfrm>
            <a:off x="880533" y="651933"/>
            <a:ext cx="1270001" cy="1270001"/>
          </a:xfrm>
          <a:prstGeom prst="rect">
            <a:avLst/>
          </a:prstGeom>
          <a:solidFill>
            <a:srgbClr val="E3B05D"/>
          </a:solidFill>
          <a:ln w="12700">
            <a:miter lim="400000"/>
          </a:ln>
        </p:spPr>
        <p:txBody>
          <a:bodyPr lIns="50800" tIns="50800" rIns="50800" bIns="50800" anchor="ctr"/>
          <a:lstStyle/>
          <a:p>
            <a:pPr>
              <a:defRPr sz="3200"/>
            </a:pPr>
          </a:p>
        </p:txBody>
      </p:sp>
      <p:sp>
        <p:nvSpPr>
          <p:cNvPr id="182" name="Kjedenes andel av markedet målt i verdi AIP (apotekenes innkjøpspris) i 2018.  I dag har de tre apotekkjedene i Norge kontroll over sin egen distribusjon ved at de har grossistvirksomhet integrert i kjeden.…"/>
          <p:cNvSpPr txBox="1"/>
          <p:nvPr/>
        </p:nvSpPr>
        <p:spPr>
          <a:xfrm>
            <a:off x="880533" y="4076170"/>
            <a:ext cx="4710101" cy="632523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l" defTabSz="457200">
              <a:lnSpc>
                <a:spcPct val="120000"/>
              </a:lnSpc>
              <a:spcBef>
                <a:spcPts val="1100"/>
              </a:spcBef>
              <a:defRPr sz="2000">
                <a:solidFill>
                  <a:srgbClr val="424556"/>
                </a:solidFill>
                <a:latin typeface="Helvetica"/>
                <a:ea typeface="Helvetica"/>
                <a:cs typeface="Helvetica"/>
                <a:sym typeface="Helvetica"/>
              </a:defRPr>
            </a:pPr>
            <a:r>
              <a:t>Kjedenes andel av markedet målt i verdi AIP (apotekenes innkjøpspris) i 2018.  I dag har de tre apotekkjedene i Norge kontroll over sin egen distribusjon ved at de har grossistvirksomhet integrert i kjeden. </a:t>
            </a:r>
          </a:p>
          <a:p>
            <a:pPr algn="l" defTabSz="457200">
              <a:lnSpc>
                <a:spcPct val="120000"/>
              </a:lnSpc>
              <a:spcBef>
                <a:spcPts val="1100"/>
              </a:spcBef>
              <a:defRPr sz="2000">
                <a:solidFill>
                  <a:srgbClr val="424556"/>
                </a:solidFill>
                <a:latin typeface="Helvetica"/>
                <a:ea typeface="Helvetica"/>
                <a:cs typeface="Helvetica"/>
                <a:sym typeface="Helvetica"/>
              </a:defRPr>
            </a:pPr>
            <a:r>
              <a:t>Dette gjelder Apotek 1 med Apokjeden Distribusjon som grossist, Vitusapotek/Ditt Apotek med Norsk Medisinaldepot som grossist, og Boots-apotekene med Alliance Healthcare som grossist. </a:t>
            </a:r>
          </a:p>
          <a:p>
            <a:pPr algn="l" defTabSz="457200">
              <a:lnSpc>
                <a:spcPct val="120000"/>
              </a:lnSpc>
              <a:spcBef>
                <a:spcPts val="1100"/>
              </a:spcBef>
              <a:defRPr sz="2000">
                <a:solidFill>
                  <a:srgbClr val="424556"/>
                </a:solidFill>
                <a:latin typeface="Helvetica"/>
                <a:ea typeface="Helvetica"/>
                <a:cs typeface="Helvetica"/>
                <a:sym typeface="Helvetica"/>
              </a:defRPr>
            </a:pPr>
            <a:r>
              <a:t>Sykehusapotekene er organisert som flere helseforetak, eid av de regionale helseforetakene, men defineres som en samlet kjede i statistikken.</a:t>
            </a:r>
          </a:p>
          <a:p>
            <a:pPr algn="l" defTabSz="457200">
              <a:lnSpc>
                <a:spcPct val="120000"/>
              </a:lnSpc>
              <a:spcBef>
                <a:spcPts val="1100"/>
              </a:spcBef>
              <a:defRPr b="1" sz="2000">
                <a:solidFill>
                  <a:srgbClr val="424556"/>
                </a:solidFill>
                <a:latin typeface="Helvetica"/>
                <a:ea typeface="Helvetica"/>
                <a:cs typeface="Helvetica"/>
                <a:sym typeface="Helvetica"/>
              </a:defRPr>
            </a:pPr>
            <a:r>
              <a:t>Kilde: Farmastat</a:t>
            </a:r>
          </a:p>
        </p:txBody>
      </p:sp>
      <p:sp>
        <p:nvSpPr>
          <p:cNvPr id="183" name="Apotekkjedenes…"/>
          <p:cNvSpPr txBox="1"/>
          <p:nvPr/>
        </p:nvSpPr>
        <p:spPr>
          <a:xfrm>
            <a:off x="880533" y="2431362"/>
            <a:ext cx="4710101" cy="113538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l" defTabSz="457200">
              <a:lnSpc>
                <a:spcPct val="120000"/>
              </a:lnSpc>
              <a:defRPr b="1" sz="3100">
                <a:solidFill>
                  <a:srgbClr val="424556"/>
                </a:solidFill>
                <a:latin typeface="Helvetica"/>
                <a:ea typeface="Helvetica"/>
                <a:cs typeface="Helvetica"/>
                <a:sym typeface="Helvetica"/>
              </a:defRPr>
            </a:pPr>
            <a:r>
              <a:t>Apotekkjedenes</a:t>
            </a:r>
          </a:p>
          <a:p>
            <a:pPr algn="l" defTabSz="457200">
              <a:lnSpc>
                <a:spcPct val="120000"/>
              </a:lnSpc>
              <a:defRPr b="1" sz="3100">
                <a:solidFill>
                  <a:srgbClr val="424556"/>
                </a:solidFill>
                <a:latin typeface="Helvetica"/>
                <a:ea typeface="Helvetica"/>
                <a:cs typeface="Helvetica"/>
                <a:sym typeface="Helvetica"/>
              </a:defRPr>
            </a:pPr>
            <a:r>
              <a:t>markedsandel</a:t>
            </a:r>
          </a:p>
        </p:txBody>
      </p:sp>
      <p:sp>
        <p:nvSpPr>
          <p:cNvPr id="184" name="4.13"/>
          <p:cNvSpPr txBox="1"/>
          <p:nvPr/>
        </p:nvSpPr>
        <p:spPr>
          <a:xfrm>
            <a:off x="880533" y="886883"/>
            <a:ext cx="1270001" cy="800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lnSpc>
                <a:spcPct val="120000"/>
              </a:lnSpc>
              <a:defRPr b="1" sz="4600">
                <a:solidFill>
                  <a:srgbClr val="424556"/>
                </a:solidFill>
                <a:latin typeface="Helvetica"/>
                <a:ea typeface="Helvetica"/>
                <a:cs typeface="Helvetica"/>
                <a:sym typeface="Helvetica"/>
              </a:defRPr>
            </a:lvl1pPr>
          </a:lstStyle>
          <a:p>
            <a:pPr/>
            <a:r>
              <a:t>4.13</a:t>
            </a:r>
          </a:p>
        </p:txBody>
      </p:sp>
      <p:pic>
        <p:nvPicPr>
          <p:cNvPr id="185" name="4-13-Apotekenes-omsetning-etter-kjedetilhørighet.png" descr="4-13-Apotekenes-omsetning-etter-kjedetilhørighet.png"/>
          <p:cNvPicPr>
            <a:picLocks noChangeAspect="1"/>
          </p:cNvPicPr>
          <p:nvPr/>
        </p:nvPicPr>
        <p:blipFill>
          <a:blip r:embed="rId2">
            <a:extLst/>
          </a:blip>
          <a:stretch>
            <a:fillRect/>
          </a:stretch>
        </p:blipFill>
        <p:spPr>
          <a:xfrm>
            <a:off x="8972764" y="0"/>
            <a:ext cx="15411237" cy="13716000"/>
          </a:xfrm>
          <a:prstGeom prst="rect">
            <a:avLst/>
          </a:prstGeom>
          <a:ln w="12700">
            <a:miter lim="400000"/>
          </a:ln>
        </p:spPr>
      </p:pic>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 name="Kvadrat"/>
          <p:cNvSpPr/>
          <p:nvPr/>
        </p:nvSpPr>
        <p:spPr>
          <a:xfrm>
            <a:off x="880533" y="651933"/>
            <a:ext cx="1270001" cy="1270001"/>
          </a:xfrm>
          <a:prstGeom prst="rect">
            <a:avLst/>
          </a:prstGeom>
          <a:solidFill>
            <a:srgbClr val="F2E8DE"/>
          </a:solidFill>
          <a:ln w="12700">
            <a:miter lim="400000"/>
          </a:ln>
        </p:spPr>
        <p:txBody>
          <a:bodyPr lIns="50800" tIns="50800" rIns="50800" bIns="50800" anchor="ctr"/>
          <a:lstStyle/>
          <a:p>
            <a:pPr>
              <a:defRPr sz="3200"/>
            </a:pPr>
          </a:p>
        </p:txBody>
      </p:sp>
      <p:sp>
        <p:nvSpPr>
          <p:cNvPr id="29" name="Kilde: Menon Economics og Farmastat"/>
          <p:cNvSpPr txBox="1"/>
          <p:nvPr/>
        </p:nvSpPr>
        <p:spPr>
          <a:xfrm>
            <a:off x="8836139" y="716703"/>
            <a:ext cx="5189989" cy="406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l" defTabSz="457200">
              <a:lnSpc>
                <a:spcPct val="120000"/>
              </a:lnSpc>
              <a:spcBef>
                <a:spcPts val="1100"/>
              </a:spcBef>
              <a:defRPr b="1" sz="2000">
                <a:solidFill>
                  <a:srgbClr val="424556"/>
                </a:solidFill>
                <a:latin typeface="Helvetica"/>
                <a:ea typeface="Helvetica"/>
                <a:cs typeface="Helvetica"/>
                <a:sym typeface="Helvetica"/>
              </a:defRPr>
            </a:lvl1pPr>
          </a:lstStyle>
          <a:p>
            <a:pPr/>
            <a:r>
              <a:t>Kilde: Menon Economics og Farmastat</a:t>
            </a:r>
          </a:p>
        </p:txBody>
      </p:sp>
      <p:sp>
        <p:nvSpPr>
          <p:cNvPr id="30" name="Verdiskaping og sysselsetting"/>
          <p:cNvSpPr txBox="1"/>
          <p:nvPr/>
        </p:nvSpPr>
        <p:spPr>
          <a:xfrm>
            <a:off x="2609049" y="551603"/>
            <a:ext cx="6068736" cy="571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l" defTabSz="457200">
              <a:lnSpc>
                <a:spcPct val="120000"/>
              </a:lnSpc>
              <a:defRPr b="1" sz="3100">
                <a:solidFill>
                  <a:srgbClr val="424556"/>
                </a:solidFill>
                <a:latin typeface="Helvetica"/>
                <a:ea typeface="Helvetica"/>
                <a:cs typeface="Helvetica"/>
                <a:sym typeface="Helvetica"/>
              </a:defRPr>
            </a:lvl1pPr>
          </a:lstStyle>
          <a:p>
            <a:pPr/>
            <a:r>
              <a:t>Verdiskaping og sysselsetting </a:t>
            </a:r>
          </a:p>
        </p:txBody>
      </p:sp>
      <p:sp>
        <p:nvSpPr>
          <p:cNvPr id="31" name="1.1"/>
          <p:cNvSpPr txBox="1"/>
          <p:nvPr/>
        </p:nvSpPr>
        <p:spPr>
          <a:xfrm>
            <a:off x="880533" y="886883"/>
            <a:ext cx="1270001" cy="800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lnSpc>
                <a:spcPct val="120000"/>
              </a:lnSpc>
              <a:defRPr b="1" sz="4600">
                <a:solidFill>
                  <a:srgbClr val="424556"/>
                </a:solidFill>
                <a:latin typeface="Helvetica"/>
                <a:ea typeface="Helvetica"/>
                <a:cs typeface="Helvetica"/>
                <a:sym typeface="Helvetica"/>
              </a:defRPr>
            </a:lvl1pPr>
          </a:lstStyle>
          <a:p>
            <a:pPr/>
            <a:r>
              <a:t>1.1</a:t>
            </a:r>
          </a:p>
        </p:txBody>
      </p:sp>
      <p:pic>
        <p:nvPicPr>
          <p:cNvPr id="32" name="1-01-Verdiskapning.png" descr="1-01-Verdiskapning.png"/>
          <p:cNvPicPr>
            <a:picLocks noChangeAspect="1"/>
          </p:cNvPicPr>
          <p:nvPr/>
        </p:nvPicPr>
        <p:blipFill>
          <a:blip r:embed="rId2">
            <a:extLst/>
          </a:blip>
          <a:stretch>
            <a:fillRect/>
          </a:stretch>
        </p:blipFill>
        <p:spPr>
          <a:xfrm>
            <a:off x="2353733" y="1123103"/>
            <a:ext cx="21885955" cy="12234248"/>
          </a:xfrm>
          <a:prstGeom prst="rect">
            <a:avLst/>
          </a:prstGeom>
          <a:ln w="12700">
            <a:miter lim="400000"/>
          </a:ln>
        </p:spPr>
      </p:pic>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7" name="Kvadrat"/>
          <p:cNvSpPr/>
          <p:nvPr/>
        </p:nvSpPr>
        <p:spPr>
          <a:xfrm>
            <a:off x="880533" y="651933"/>
            <a:ext cx="1270001" cy="1270001"/>
          </a:xfrm>
          <a:prstGeom prst="rect">
            <a:avLst/>
          </a:prstGeom>
          <a:solidFill>
            <a:srgbClr val="E3B05D"/>
          </a:solidFill>
          <a:ln w="12700">
            <a:miter lim="400000"/>
          </a:ln>
        </p:spPr>
        <p:txBody>
          <a:bodyPr lIns="50800" tIns="50800" rIns="50800" bIns="50800" anchor="ctr"/>
          <a:lstStyle/>
          <a:p>
            <a:pPr>
              <a:defRPr sz="3200"/>
            </a:pPr>
          </a:p>
        </p:txBody>
      </p:sp>
      <p:sp>
        <p:nvSpPr>
          <p:cNvPr id="188" name="Sammenlignet med de øvrige landene i Norden lå Norge i 2018 nær gjennomsnittet når det gjelder legemiddelomsetningen per innbygger, målt i apotekenes innkjøpspris (AIP).…"/>
          <p:cNvSpPr txBox="1"/>
          <p:nvPr/>
        </p:nvSpPr>
        <p:spPr>
          <a:xfrm>
            <a:off x="880533" y="5752570"/>
            <a:ext cx="4710101" cy="618109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l" defTabSz="457200">
              <a:lnSpc>
                <a:spcPct val="120000"/>
              </a:lnSpc>
              <a:spcBef>
                <a:spcPts val="1100"/>
              </a:spcBef>
              <a:defRPr sz="2000">
                <a:solidFill>
                  <a:srgbClr val="424556"/>
                </a:solidFill>
                <a:latin typeface="Helvetica"/>
                <a:ea typeface="Helvetica"/>
                <a:cs typeface="Helvetica"/>
                <a:sym typeface="Helvetica"/>
              </a:defRPr>
            </a:pPr>
            <a:r>
              <a:t>Sammenlignet med de øvrige landene i Norden lå Norge i 2018 nær gjennomsnittet når det gjelder legemiddelomsetningen per innbygger, målt i apotekenes innkjøpspris (AIP). </a:t>
            </a:r>
          </a:p>
          <a:p>
            <a:pPr algn="l" defTabSz="457200">
              <a:lnSpc>
                <a:spcPct val="120000"/>
              </a:lnSpc>
              <a:spcBef>
                <a:spcPts val="1100"/>
              </a:spcBef>
              <a:defRPr sz="2000">
                <a:solidFill>
                  <a:srgbClr val="424556"/>
                </a:solidFill>
                <a:latin typeface="Helvetica"/>
                <a:ea typeface="Helvetica"/>
                <a:cs typeface="Helvetica"/>
                <a:sym typeface="Helvetica"/>
              </a:defRPr>
            </a:pPr>
            <a:r>
              <a:t>Merk: Omtrent en tredjedel av det svenske apotekmarkedet omsettes utenfor tilskuddsystemet. Det vil si at den egentlige totale AIP-verdien for Sverige ikke er kjent, og at det her er beregnet AIP for denne andelen med bakgrunn i TLVs regelverk (tilsvarende Statens legemiddelverk). </a:t>
            </a:r>
          </a:p>
          <a:p>
            <a:pPr algn="l" defTabSz="457200">
              <a:lnSpc>
                <a:spcPct val="120000"/>
              </a:lnSpc>
              <a:spcBef>
                <a:spcPts val="1100"/>
              </a:spcBef>
              <a:defRPr b="1" sz="2000">
                <a:solidFill>
                  <a:srgbClr val="424556"/>
                </a:solidFill>
                <a:latin typeface="Helvetica"/>
                <a:ea typeface="Helvetica"/>
                <a:cs typeface="Helvetica"/>
                <a:sym typeface="Helvetica"/>
              </a:defRPr>
            </a:pPr>
            <a:r>
              <a:t>Kilder: Nordic Pharma Insights (DLI MI, PIC, Swedish Pharma Insights og Farmastat).</a:t>
            </a:r>
          </a:p>
        </p:txBody>
      </p:sp>
      <p:sp>
        <p:nvSpPr>
          <p:cNvPr id="189" name="Legemiddelomsetning (aip) i Euro per innbygger i de  nordiske landene"/>
          <p:cNvSpPr txBox="1"/>
          <p:nvPr/>
        </p:nvSpPr>
        <p:spPr>
          <a:xfrm>
            <a:off x="880533" y="2431362"/>
            <a:ext cx="4710101" cy="282702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l" defTabSz="457200">
              <a:lnSpc>
                <a:spcPct val="120000"/>
              </a:lnSpc>
              <a:defRPr b="1" sz="3100">
                <a:solidFill>
                  <a:srgbClr val="424556"/>
                </a:solidFill>
                <a:latin typeface="Helvetica"/>
                <a:ea typeface="Helvetica"/>
                <a:cs typeface="Helvetica"/>
                <a:sym typeface="Helvetica"/>
              </a:defRPr>
            </a:pPr>
            <a:r>
              <a:t>Legemiddelomsetning (aip) i Euro per innbygger i de </a:t>
            </a:r>
            <a:br/>
            <a:r>
              <a:t>nordiske landene</a:t>
            </a:r>
          </a:p>
        </p:txBody>
      </p:sp>
      <p:sp>
        <p:nvSpPr>
          <p:cNvPr id="190" name="4.14"/>
          <p:cNvSpPr txBox="1"/>
          <p:nvPr/>
        </p:nvSpPr>
        <p:spPr>
          <a:xfrm>
            <a:off x="880533" y="886883"/>
            <a:ext cx="1270001" cy="800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lnSpc>
                <a:spcPct val="120000"/>
              </a:lnSpc>
              <a:defRPr b="1" sz="4600">
                <a:solidFill>
                  <a:srgbClr val="424556"/>
                </a:solidFill>
                <a:latin typeface="Helvetica"/>
                <a:ea typeface="Helvetica"/>
                <a:cs typeface="Helvetica"/>
                <a:sym typeface="Helvetica"/>
              </a:defRPr>
            </a:lvl1pPr>
          </a:lstStyle>
          <a:p>
            <a:pPr/>
            <a:r>
              <a:t>4.14</a:t>
            </a:r>
          </a:p>
        </p:txBody>
      </p:sp>
      <p:pic>
        <p:nvPicPr>
          <p:cNvPr id="191" name="4-14-Nordisk-per-innbygger.png" descr="4-14-Nordisk-per-innbygger.png"/>
          <p:cNvPicPr>
            <a:picLocks noChangeAspect="1"/>
          </p:cNvPicPr>
          <p:nvPr/>
        </p:nvPicPr>
        <p:blipFill>
          <a:blip r:embed="rId2">
            <a:extLst/>
          </a:blip>
          <a:stretch>
            <a:fillRect/>
          </a:stretch>
        </p:blipFill>
        <p:spPr>
          <a:xfrm>
            <a:off x="8499582" y="253999"/>
            <a:ext cx="15411236" cy="13716001"/>
          </a:xfrm>
          <a:prstGeom prst="rect">
            <a:avLst/>
          </a:prstGeom>
          <a:ln w="12700">
            <a:miter lim="400000"/>
          </a:ln>
        </p:spPr>
      </p:pic>
    </p:spTree>
  </p:cSld>
  <p:clrMapOvr>
    <a:masterClrMapping/>
  </p:clrMapOvr>
  <p:transition xmlns:p14="http://schemas.microsoft.com/office/powerpoint/2010/main" spd="med" advClick="1"/>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3" name="Kvadrat"/>
          <p:cNvSpPr/>
          <p:nvPr/>
        </p:nvSpPr>
        <p:spPr>
          <a:xfrm>
            <a:off x="880533" y="651933"/>
            <a:ext cx="1270001" cy="1270001"/>
          </a:xfrm>
          <a:prstGeom prst="rect">
            <a:avLst/>
          </a:prstGeom>
          <a:solidFill>
            <a:srgbClr val="E3B05D"/>
          </a:solidFill>
          <a:ln w="12700">
            <a:miter lim="400000"/>
          </a:ln>
        </p:spPr>
        <p:txBody>
          <a:bodyPr lIns="50800" tIns="50800" rIns="50800" bIns="50800" anchor="ctr"/>
          <a:lstStyle/>
          <a:p>
            <a:pPr>
              <a:defRPr sz="3200"/>
            </a:pPr>
          </a:p>
        </p:txBody>
      </p:sp>
      <p:sp>
        <p:nvSpPr>
          <p:cNvPr id="194" name="Nærmere 3,7 millioner nordmenn benyttet reseptpliktige legemidler i løpet av 2017. Antall brukere er økende. Dette kan skyldes demografiske forhold, blant annet et stigende antall eldre. Tallene viser også at flere kvinner enn menn benytter reseptpliktige legemidler.…"/>
          <p:cNvSpPr txBox="1"/>
          <p:nvPr/>
        </p:nvSpPr>
        <p:spPr>
          <a:xfrm>
            <a:off x="880533" y="4640050"/>
            <a:ext cx="4710101" cy="362077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l" defTabSz="457200">
              <a:lnSpc>
                <a:spcPct val="120000"/>
              </a:lnSpc>
              <a:spcBef>
                <a:spcPts val="1100"/>
              </a:spcBef>
              <a:defRPr sz="2000">
                <a:solidFill>
                  <a:srgbClr val="424556"/>
                </a:solidFill>
                <a:latin typeface="Helvetica"/>
                <a:ea typeface="Helvetica"/>
                <a:cs typeface="Helvetica"/>
                <a:sym typeface="Helvetica"/>
              </a:defRPr>
            </a:pPr>
            <a:r>
              <a:t>Nærmere 3,7 millioner nordmenn benyttet reseptpliktige legemidler i løpet av 2017. Antall brukere er økende. Dette kan skyldes demografiske forhold, blant annet et stigende antall eldre. Tallene viser også at flere kvinner enn menn benytter reseptpliktige legemidler.</a:t>
            </a:r>
          </a:p>
          <a:p>
            <a:pPr algn="l" defTabSz="457200">
              <a:lnSpc>
                <a:spcPct val="120000"/>
              </a:lnSpc>
              <a:spcBef>
                <a:spcPts val="1100"/>
              </a:spcBef>
              <a:defRPr sz="2000">
                <a:solidFill>
                  <a:srgbClr val="424556"/>
                </a:solidFill>
                <a:latin typeface="Helvetica"/>
                <a:ea typeface="Helvetica"/>
                <a:cs typeface="Helvetica"/>
                <a:sym typeface="Helvetica"/>
              </a:defRPr>
            </a:pPr>
          </a:p>
          <a:p>
            <a:pPr algn="l" defTabSz="457200">
              <a:lnSpc>
                <a:spcPct val="120000"/>
              </a:lnSpc>
              <a:spcBef>
                <a:spcPts val="1100"/>
              </a:spcBef>
              <a:defRPr sz="2000">
                <a:solidFill>
                  <a:srgbClr val="424556"/>
                </a:solidFill>
                <a:latin typeface="Helvetica"/>
                <a:ea typeface="Helvetica"/>
                <a:cs typeface="Helvetica"/>
                <a:sym typeface="Helvetica"/>
              </a:defRPr>
            </a:pPr>
            <a:r>
              <a:t>Kilde: Reseptregisteret</a:t>
            </a:r>
          </a:p>
        </p:txBody>
      </p:sp>
      <p:sp>
        <p:nvSpPr>
          <p:cNvPr id="195" name="Totalt antall brukere av reseptpliktige legemidler i Norge"/>
          <p:cNvSpPr txBox="1"/>
          <p:nvPr/>
        </p:nvSpPr>
        <p:spPr>
          <a:xfrm>
            <a:off x="880533" y="2431362"/>
            <a:ext cx="4710101" cy="169926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l" defTabSz="457200">
              <a:lnSpc>
                <a:spcPct val="120000"/>
              </a:lnSpc>
              <a:defRPr b="1" sz="3100">
                <a:solidFill>
                  <a:srgbClr val="424556"/>
                </a:solidFill>
                <a:latin typeface="Helvetica"/>
                <a:ea typeface="Helvetica"/>
                <a:cs typeface="Helvetica"/>
                <a:sym typeface="Helvetica"/>
              </a:defRPr>
            </a:lvl1pPr>
          </a:lstStyle>
          <a:p>
            <a:pPr/>
            <a:r>
              <a:t>Totalt antall brukere av reseptpliktige legemidler i Norge</a:t>
            </a:r>
          </a:p>
        </p:txBody>
      </p:sp>
      <p:sp>
        <p:nvSpPr>
          <p:cNvPr id="196" name="4.15"/>
          <p:cNvSpPr txBox="1"/>
          <p:nvPr/>
        </p:nvSpPr>
        <p:spPr>
          <a:xfrm>
            <a:off x="880533" y="886883"/>
            <a:ext cx="1270001" cy="800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lnSpc>
                <a:spcPct val="120000"/>
              </a:lnSpc>
              <a:defRPr b="1" sz="4600">
                <a:solidFill>
                  <a:srgbClr val="424556"/>
                </a:solidFill>
                <a:latin typeface="Helvetica"/>
                <a:ea typeface="Helvetica"/>
                <a:cs typeface="Helvetica"/>
                <a:sym typeface="Helvetica"/>
              </a:defRPr>
            </a:lvl1pPr>
          </a:lstStyle>
          <a:p>
            <a:pPr/>
            <a:r>
              <a:t>4.15</a:t>
            </a:r>
          </a:p>
        </p:txBody>
      </p:sp>
      <p:pic>
        <p:nvPicPr>
          <p:cNvPr id="197" name="4-15-Reseptreg-tabell-2011.png" descr="4-15-Reseptreg-tabell-2011.png"/>
          <p:cNvPicPr>
            <a:picLocks noChangeAspect="1"/>
          </p:cNvPicPr>
          <p:nvPr/>
        </p:nvPicPr>
        <p:blipFill>
          <a:blip r:embed="rId2">
            <a:extLst/>
          </a:blip>
          <a:stretch>
            <a:fillRect/>
          </a:stretch>
        </p:blipFill>
        <p:spPr>
          <a:xfrm>
            <a:off x="9413030" y="325966"/>
            <a:ext cx="14678725" cy="13064068"/>
          </a:xfrm>
          <a:prstGeom prst="rect">
            <a:avLst/>
          </a:prstGeom>
          <a:ln w="12700">
            <a:miter lim="400000"/>
          </a:ln>
        </p:spPr>
      </p:pic>
    </p:spTree>
  </p:cSld>
  <p:clrMapOvr>
    <a:masterClrMapping/>
  </p:clrMapOvr>
  <p:transition xmlns:p14="http://schemas.microsoft.com/office/powerpoint/2010/main" spd="med" advClick="1"/>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9" name="Rektangel"/>
          <p:cNvSpPr/>
          <p:nvPr/>
        </p:nvSpPr>
        <p:spPr>
          <a:xfrm>
            <a:off x="2133600" y="2667000"/>
            <a:ext cx="6488708" cy="6315208"/>
          </a:xfrm>
          <a:prstGeom prst="rect">
            <a:avLst/>
          </a:prstGeom>
          <a:solidFill>
            <a:srgbClr val="D78D95"/>
          </a:solidFill>
          <a:ln w="12700">
            <a:miter lim="400000"/>
          </a:ln>
        </p:spPr>
        <p:txBody>
          <a:bodyPr lIns="50800" tIns="50800" rIns="50800" bIns="50800" anchor="ctr"/>
          <a:lstStyle/>
          <a:p>
            <a:pPr>
              <a:defRPr sz="3200"/>
            </a:pPr>
          </a:p>
        </p:txBody>
      </p:sp>
      <p:sp>
        <p:nvSpPr>
          <p:cNvPr id="200" name="5"/>
          <p:cNvSpPr txBox="1"/>
          <p:nvPr/>
        </p:nvSpPr>
        <p:spPr>
          <a:xfrm>
            <a:off x="3609710" y="4249803"/>
            <a:ext cx="3536488" cy="3149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lnSpc>
                <a:spcPct val="120000"/>
              </a:lnSpc>
              <a:defRPr b="1" sz="20000">
                <a:solidFill>
                  <a:srgbClr val="424556"/>
                </a:solidFill>
                <a:latin typeface="Helvetica"/>
                <a:ea typeface="Helvetica"/>
                <a:cs typeface="Helvetica"/>
                <a:sym typeface="Helvetica"/>
              </a:defRPr>
            </a:lvl1pPr>
          </a:lstStyle>
          <a:p>
            <a:pPr/>
            <a:r>
              <a:t>5</a:t>
            </a:r>
          </a:p>
        </p:txBody>
      </p:sp>
      <p:sp>
        <p:nvSpPr>
          <p:cNvPr id="201" name="Offentlige utgifter,  finansiering og tilgang"/>
          <p:cNvSpPr txBox="1"/>
          <p:nvPr/>
        </p:nvSpPr>
        <p:spPr>
          <a:xfrm>
            <a:off x="9706040" y="3580553"/>
            <a:ext cx="12835071" cy="475996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lnSpc>
                <a:spcPct val="90000"/>
              </a:lnSpc>
              <a:defRPr b="1" sz="10900">
                <a:solidFill>
                  <a:srgbClr val="424556"/>
                </a:solidFill>
                <a:latin typeface="Helvetica"/>
                <a:ea typeface="Helvetica"/>
                <a:cs typeface="Helvetica"/>
                <a:sym typeface="Helvetica"/>
              </a:defRPr>
            </a:pPr>
            <a:r>
              <a:t>Offentlige utgifter, </a:t>
            </a:r>
            <a:br/>
            <a:r>
              <a:t>finansiering og tilgang</a:t>
            </a:r>
          </a:p>
        </p:txBody>
      </p:sp>
    </p:spTree>
  </p:cSld>
  <p:clrMapOvr>
    <a:masterClrMapping/>
  </p:clrMapOvr>
  <p:transition xmlns:p14="http://schemas.microsoft.com/office/powerpoint/2010/main" spd="med" advClick="1"/>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3" name="Kvadrat"/>
          <p:cNvSpPr/>
          <p:nvPr/>
        </p:nvSpPr>
        <p:spPr>
          <a:xfrm>
            <a:off x="880533" y="651933"/>
            <a:ext cx="1270001" cy="1270001"/>
          </a:xfrm>
          <a:prstGeom prst="rect">
            <a:avLst/>
          </a:prstGeom>
          <a:solidFill>
            <a:srgbClr val="D78D95"/>
          </a:solidFill>
          <a:ln w="12700">
            <a:miter lim="400000"/>
          </a:ln>
        </p:spPr>
        <p:txBody>
          <a:bodyPr lIns="50800" tIns="50800" rIns="50800" bIns="50800" anchor="ctr"/>
          <a:lstStyle/>
          <a:p>
            <a:pPr>
              <a:defRPr sz="3200"/>
            </a:pPr>
          </a:p>
        </p:txBody>
      </p:sp>
      <p:sp>
        <p:nvSpPr>
          <p:cNvPr id="204" name="Utgiftene til legemidler på blå resept har i 2018 hatt en liten nedgang til 11,8 milliarder. Tallene er oppgitt i faste 2018-kroner, og inkluderer både ordinær refusjon og refusjon ved oppnådd beløpsgrense på frikort.…"/>
          <p:cNvSpPr txBox="1"/>
          <p:nvPr/>
        </p:nvSpPr>
        <p:spPr>
          <a:xfrm>
            <a:off x="880533" y="4076170"/>
            <a:ext cx="4710101" cy="274510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l" defTabSz="457200">
              <a:lnSpc>
                <a:spcPct val="120000"/>
              </a:lnSpc>
              <a:spcBef>
                <a:spcPts val="1100"/>
              </a:spcBef>
              <a:defRPr sz="2000">
                <a:solidFill>
                  <a:srgbClr val="424556"/>
                </a:solidFill>
                <a:latin typeface="Helvetica"/>
                <a:ea typeface="Helvetica"/>
                <a:cs typeface="Helvetica"/>
                <a:sym typeface="Helvetica"/>
              </a:defRPr>
            </a:pPr>
            <a:r>
              <a:t>Utgiftene til legemidler på blå resept har i 2018 hatt en liten nedgang til 11,8 milliarder. Tallene er oppgitt i faste 2018-kroner, og inkluderer både ordinær refusjon og refusjon ved oppnådd beløpsgrense på frikort.</a:t>
            </a:r>
          </a:p>
          <a:p>
            <a:pPr algn="l" defTabSz="457200">
              <a:lnSpc>
                <a:spcPct val="120000"/>
              </a:lnSpc>
              <a:spcBef>
                <a:spcPts val="1100"/>
              </a:spcBef>
              <a:defRPr b="1" sz="2000">
                <a:solidFill>
                  <a:srgbClr val="424556"/>
                </a:solidFill>
                <a:latin typeface="Helvetica"/>
                <a:ea typeface="Helvetica"/>
                <a:cs typeface="Helvetica"/>
                <a:sym typeface="Helvetica"/>
              </a:defRPr>
            </a:pPr>
            <a:r>
              <a:t>Kilde: Statsregnskapet</a:t>
            </a:r>
          </a:p>
        </p:txBody>
      </p:sp>
      <p:sp>
        <p:nvSpPr>
          <p:cNvPr id="205" name="Offentlige utgifter til legemidler på blå resept"/>
          <p:cNvSpPr txBox="1"/>
          <p:nvPr/>
        </p:nvSpPr>
        <p:spPr>
          <a:xfrm>
            <a:off x="880533" y="2431362"/>
            <a:ext cx="4710101" cy="113538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l" defTabSz="457200">
              <a:lnSpc>
                <a:spcPct val="120000"/>
              </a:lnSpc>
              <a:defRPr b="1" sz="3100">
                <a:solidFill>
                  <a:srgbClr val="424556"/>
                </a:solidFill>
                <a:latin typeface="Helvetica"/>
                <a:ea typeface="Helvetica"/>
                <a:cs typeface="Helvetica"/>
                <a:sym typeface="Helvetica"/>
              </a:defRPr>
            </a:lvl1pPr>
          </a:lstStyle>
          <a:p>
            <a:pPr/>
            <a:r>
              <a:t>Offentlige utgifter til legemidler på blå resept</a:t>
            </a:r>
          </a:p>
        </p:txBody>
      </p:sp>
      <p:sp>
        <p:nvSpPr>
          <p:cNvPr id="206" name="5.1"/>
          <p:cNvSpPr txBox="1"/>
          <p:nvPr/>
        </p:nvSpPr>
        <p:spPr>
          <a:xfrm>
            <a:off x="880533" y="886883"/>
            <a:ext cx="1270001" cy="800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lnSpc>
                <a:spcPct val="120000"/>
              </a:lnSpc>
              <a:defRPr b="1" sz="4600">
                <a:solidFill>
                  <a:srgbClr val="424556"/>
                </a:solidFill>
                <a:latin typeface="Helvetica"/>
                <a:ea typeface="Helvetica"/>
                <a:cs typeface="Helvetica"/>
                <a:sym typeface="Helvetica"/>
              </a:defRPr>
            </a:lvl1pPr>
          </a:lstStyle>
          <a:p>
            <a:pPr/>
            <a:r>
              <a:t>5.1</a:t>
            </a:r>
          </a:p>
        </p:txBody>
      </p:sp>
      <p:pic>
        <p:nvPicPr>
          <p:cNvPr id="207" name="5-01-Offentlige-utgifter-til-blåresept-2018-kroner-2018-Tall-og-Fakta.png" descr="5-01-Offentlige-utgifter-til-blåresept-2018-kroner-2018-Tall-og-Fakta.png"/>
          <p:cNvPicPr>
            <a:picLocks noChangeAspect="1"/>
          </p:cNvPicPr>
          <p:nvPr/>
        </p:nvPicPr>
        <p:blipFill>
          <a:blip r:embed="rId2">
            <a:extLst/>
          </a:blip>
          <a:stretch>
            <a:fillRect/>
          </a:stretch>
        </p:blipFill>
        <p:spPr>
          <a:xfrm>
            <a:off x="8567315" y="220133"/>
            <a:ext cx="15411237" cy="13716001"/>
          </a:xfrm>
          <a:prstGeom prst="rect">
            <a:avLst/>
          </a:prstGeom>
          <a:ln w="12700">
            <a:miter lim="400000"/>
          </a:ln>
        </p:spPr>
      </p:pic>
    </p:spTree>
  </p:cSld>
  <p:clrMapOvr>
    <a:masterClrMapping/>
  </p:clrMapOvr>
  <p:transition xmlns:p14="http://schemas.microsoft.com/office/powerpoint/2010/main" spd="med" advClick="1"/>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9" name="Kvadrat"/>
          <p:cNvSpPr/>
          <p:nvPr/>
        </p:nvSpPr>
        <p:spPr>
          <a:xfrm>
            <a:off x="880533" y="651933"/>
            <a:ext cx="1270001" cy="1270001"/>
          </a:xfrm>
          <a:prstGeom prst="rect">
            <a:avLst/>
          </a:prstGeom>
          <a:solidFill>
            <a:srgbClr val="D78D95"/>
          </a:solidFill>
          <a:ln w="12700">
            <a:miter lim="400000"/>
          </a:ln>
        </p:spPr>
        <p:txBody>
          <a:bodyPr lIns="50800" tIns="50800" rIns="50800" bIns="50800" anchor="ctr"/>
          <a:lstStyle/>
          <a:p>
            <a:pPr>
              <a:defRPr sz="3200"/>
            </a:pPr>
          </a:p>
        </p:txBody>
      </p:sp>
      <p:sp>
        <p:nvSpPr>
          <p:cNvPr id="210" name="Det offentlige finansierer en stor andel av legemiddelkostnadene i Norge, både gjennom Folketrygden og i sykehus. Den største andelen (36 %) går gjennom Folketrygden, altså den ordinære refusjonsordningen for legemidler (blåreseptordningen). Et større antall legemidler er overført fra finansiering av Folketrygden til sykehusfinansiering. I 2017 var denne kostnaden på 22 %.…"/>
          <p:cNvSpPr txBox="1"/>
          <p:nvPr/>
        </p:nvSpPr>
        <p:spPr>
          <a:xfrm>
            <a:off x="880533" y="4076170"/>
            <a:ext cx="4710101" cy="727837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l" defTabSz="457200">
              <a:lnSpc>
                <a:spcPct val="120000"/>
              </a:lnSpc>
              <a:spcBef>
                <a:spcPts val="1100"/>
              </a:spcBef>
              <a:defRPr sz="2000">
                <a:solidFill>
                  <a:srgbClr val="424556"/>
                </a:solidFill>
                <a:latin typeface="Helvetica"/>
                <a:ea typeface="Helvetica"/>
                <a:cs typeface="Helvetica"/>
                <a:sym typeface="Helvetica"/>
              </a:defRPr>
            </a:pPr>
            <a:r>
              <a:t>Det offentlige finansierer en stor andel av legemiddelkostnadene i Norge, både gjennom Folketrygden og i sykehus. Den største andelen (36 %) går gjennom Folketrygden, altså den ordinære refusjonsordningen for legemidler (blåreseptordningen). Et større antall legemidler er overført fra finansiering av Folketrygden til sykehusfinansiering. I 2017 var denne kostnaden på 22 %. </a:t>
            </a:r>
          </a:p>
          <a:p>
            <a:pPr algn="l" defTabSz="457200">
              <a:lnSpc>
                <a:spcPct val="120000"/>
              </a:lnSpc>
              <a:spcBef>
                <a:spcPts val="1100"/>
              </a:spcBef>
              <a:defRPr sz="2000">
                <a:solidFill>
                  <a:srgbClr val="424556"/>
                </a:solidFill>
                <a:latin typeface="Helvetica"/>
                <a:ea typeface="Helvetica"/>
                <a:cs typeface="Helvetica"/>
                <a:sym typeface="Helvetica"/>
              </a:defRPr>
            </a:pPr>
            <a:r>
              <a:t>Fra januar 2017 er verdiene for legemidler som inngår i LIS-anbudene, inkludert H-resept, beregnet uten rabatter. Dette vil påvirke størrelsen på tallene og forholdet mellom dem. </a:t>
            </a:r>
            <a:endParaRPr b="1"/>
          </a:p>
          <a:p>
            <a:pPr algn="l" defTabSz="457200">
              <a:lnSpc>
                <a:spcPct val="120000"/>
              </a:lnSpc>
              <a:spcBef>
                <a:spcPts val="1100"/>
              </a:spcBef>
              <a:defRPr b="1" sz="2000">
                <a:solidFill>
                  <a:srgbClr val="424556"/>
                </a:solidFill>
                <a:latin typeface="Helvetica"/>
                <a:ea typeface="Helvetica"/>
                <a:cs typeface="Helvetica"/>
                <a:sym typeface="Helvetica"/>
              </a:defRPr>
            </a:pPr>
            <a:r>
              <a:t>Kilder: NAV, SSB, NAF, Farmastat. Figuren baseres på tall fra flere kilder, og det knyttes derfor usikkerhet til tallene.</a:t>
            </a:r>
          </a:p>
        </p:txBody>
      </p:sp>
      <p:sp>
        <p:nvSpPr>
          <p:cNvPr id="211" name="Finansiering av  legemiddelforbruket"/>
          <p:cNvSpPr txBox="1"/>
          <p:nvPr/>
        </p:nvSpPr>
        <p:spPr>
          <a:xfrm>
            <a:off x="880533" y="2431362"/>
            <a:ext cx="4710101" cy="113538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l" defTabSz="457200">
              <a:lnSpc>
                <a:spcPct val="120000"/>
              </a:lnSpc>
              <a:defRPr b="1" sz="3100">
                <a:solidFill>
                  <a:srgbClr val="424556"/>
                </a:solidFill>
                <a:latin typeface="Helvetica"/>
                <a:ea typeface="Helvetica"/>
                <a:cs typeface="Helvetica"/>
                <a:sym typeface="Helvetica"/>
              </a:defRPr>
            </a:pPr>
            <a:r>
              <a:t>Finansiering av </a:t>
            </a:r>
            <a:br/>
            <a:r>
              <a:t>legemiddelforbruket</a:t>
            </a:r>
          </a:p>
        </p:txBody>
      </p:sp>
      <p:sp>
        <p:nvSpPr>
          <p:cNvPr id="212" name="5.2"/>
          <p:cNvSpPr txBox="1"/>
          <p:nvPr/>
        </p:nvSpPr>
        <p:spPr>
          <a:xfrm>
            <a:off x="880533" y="886883"/>
            <a:ext cx="1270001" cy="800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lnSpc>
                <a:spcPct val="120000"/>
              </a:lnSpc>
              <a:defRPr b="1" sz="4600">
                <a:solidFill>
                  <a:srgbClr val="424556"/>
                </a:solidFill>
                <a:latin typeface="Helvetica"/>
                <a:ea typeface="Helvetica"/>
                <a:cs typeface="Helvetica"/>
                <a:sym typeface="Helvetica"/>
              </a:defRPr>
            </a:lvl1pPr>
          </a:lstStyle>
          <a:p>
            <a:pPr/>
            <a:r>
              <a:t>5.2</a:t>
            </a:r>
          </a:p>
        </p:txBody>
      </p:sp>
      <p:pic>
        <p:nvPicPr>
          <p:cNvPr id="213" name="5-02-Finansiering-av-legemiddelforbruket_2018.png" descr="5-02-Finansiering-av-legemiddelforbruket_2018.png"/>
          <p:cNvPicPr>
            <a:picLocks noChangeAspect="1"/>
          </p:cNvPicPr>
          <p:nvPr/>
        </p:nvPicPr>
        <p:blipFill>
          <a:blip r:embed="rId2">
            <a:extLst/>
          </a:blip>
          <a:stretch>
            <a:fillRect/>
          </a:stretch>
        </p:blipFill>
        <p:spPr>
          <a:xfrm>
            <a:off x="9243697" y="325966"/>
            <a:ext cx="14678727" cy="13064068"/>
          </a:xfrm>
          <a:prstGeom prst="rect">
            <a:avLst/>
          </a:prstGeom>
          <a:ln w="12700">
            <a:miter lim="400000"/>
          </a:ln>
        </p:spPr>
      </p:pic>
    </p:spTree>
  </p:cSld>
  <p:clrMapOvr>
    <a:masterClrMapping/>
  </p:clrMapOvr>
  <p:transition xmlns:p14="http://schemas.microsoft.com/office/powerpoint/2010/main" spd="med" advClick="1"/>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5" name="Kvadrat"/>
          <p:cNvSpPr/>
          <p:nvPr/>
        </p:nvSpPr>
        <p:spPr>
          <a:xfrm>
            <a:off x="880533" y="651933"/>
            <a:ext cx="1270001" cy="1270001"/>
          </a:xfrm>
          <a:prstGeom prst="rect">
            <a:avLst/>
          </a:prstGeom>
          <a:solidFill>
            <a:srgbClr val="D78D95"/>
          </a:solidFill>
          <a:ln w="12700">
            <a:miter lim="400000"/>
          </a:ln>
        </p:spPr>
        <p:txBody>
          <a:bodyPr lIns="50800" tIns="50800" rIns="50800" bIns="50800" anchor="ctr"/>
          <a:lstStyle/>
          <a:p>
            <a:pPr>
              <a:defRPr sz="3200"/>
            </a:pPr>
          </a:p>
        </p:txBody>
      </p:sp>
      <p:sp>
        <p:nvSpPr>
          <p:cNvPr id="216" name="Det offentliges utgifter til legemidler utgjør en relativt liten andel av de totale helseutgiftene.…"/>
          <p:cNvSpPr txBox="1"/>
          <p:nvPr/>
        </p:nvSpPr>
        <p:spPr>
          <a:xfrm>
            <a:off x="880533" y="4076170"/>
            <a:ext cx="4710101" cy="164782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l" defTabSz="457200">
              <a:lnSpc>
                <a:spcPct val="120000"/>
              </a:lnSpc>
              <a:spcBef>
                <a:spcPts val="1100"/>
              </a:spcBef>
              <a:defRPr sz="2000">
                <a:solidFill>
                  <a:srgbClr val="424556"/>
                </a:solidFill>
                <a:latin typeface="Helvetica"/>
                <a:ea typeface="Helvetica"/>
                <a:cs typeface="Helvetica"/>
                <a:sym typeface="Helvetica"/>
              </a:defRPr>
            </a:pPr>
            <a:r>
              <a:t>Det offentliges utgifter til legemidler utgjør en relativt liten andel av de totale helseutgiftene.</a:t>
            </a:r>
            <a:endParaRPr b="1"/>
          </a:p>
          <a:p>
            <a:pPr algn="l" defTabSz="457200">
              <a:lnSpc>
                <a:spcPct val="120000"/>
              </a:lnSpc>
              <a:spcBef>
                <a:spcPts val="1100"/>
              </a:spcBef>
              <a:defRPr b="1" sz="2000">
                <a:solidFill>
                  <a:srgbClr val="424556"/>
                </a:solidFill>
                <a:latin typeface="Helvetica"/>
                <a:ea typeface="Helvetica"/>
                <a:cs typeface="Helvetica"/>
                <a:sym typeface="Helvetica"/>
              </a:defRPr>
            </a:pPr>
            <a:r>
              <a:t>Kilde: SSB/NAV</a:t>
            </a:r>
          </a:p>
        </p:txBody>
      </p:sp>
      <p:sp>
        <p:nvSpPr>
          <p:cNvPr id="217" name="Offentlige helseutgifter per innbygger"/>
          <p:cNvSpPr txBox="1"/>
          <p:nvPr/>
        </p:nvSpPr>
        <p:spPr>
          <a:xfrm>
            <a:off x="880533" y="2431362"/>
            <a:ext cx="4710101" cy="113538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l" defTabSz="457200">
              <a:lnSpc>
                <a:spcPct val="120000"/>
              </a:lnSpc>
              <a:defRPr b="1" sz="3100">
                <a:solidFill>
                  <a:srgbClr val="424556"/>
                </a:solidFill>
                <a:latin typeface="Helvetica"/>
                <a:ea typeface="Helvetica"/>
                <a:cs typeface="Helvetica"/>
                <a:sym typeface="Helvetica"/>
              </a:defRPr>
            </a:lvl1pPr>
          </a:lstStyle>
          <a:p>
            <a:pPr/>
            <a:r>
              <a:t>Offentlige helseutgifter per innbygger</a:t>
            </a:r>
          </a:p>
        </p:txBody>
      </p:sp>
      <p:sp>
        <p:nvSpPr>
          <p:cNvPr id="218" name="5.3"/>
          <p:cNvSpPr txBox="1"/>
          <p:nvPr/>
        </p:nvSpPr>
        <p:spPr>
          <a:xfrm>
            <a:off x="880533" y="886883"/>
            <a:ext cx="1270001" cy="800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lnSpc>
                <a:spcPct val="120000"/>
              </a:lnSpc>
              <a:defRPr b="1" sz="4600">
                <a:solidFill>
                  <a:srgbClr val="424556"/>
                </a:solidFill>
                <a:latin typeface="Helvetica"/>
                <a:ea typeface="Helvetica"/>
                <a:cs typeface="Helvetica"/>
                <a:sym typeface="Helvetica"/>
              </a:defRPr>
            </a:lvl1pPr>
          </a:lstStyle>
          <a:p>
            <a:pPr/>
            <a:r>
              <a:t>5.3</a:t>
            </a:r>
          </a:p>
        </p:txBody>
      </p:sp>
      <p:pic>
        <p:nvPicPr>
          <p:cNvPr id="219" name="5-03-Offentlige-helseutgifter-per-innbygger-ny-Tall-og-Fakta-ny.png" descr="5-03-Offentlige-helseutgifter-per-innbygger-ny-Tall-og-Fakta-ny.png"/>
          <p:cNvPicPr>
            <a:picLocks noChangeAspect="1"/>
          </p:cNvPicPr>
          <p:nvPr/>
        </p:nvPicPr>
        <p:blipFill>
          <a:blip r:embed="rId2">
            <a:extLst/>
          </a:blip>
          <a:stretch>
            <a:fillRect/>
          </a:stretch>
        </p:blipFill>
        <p:spPr>
          <a:xfrm>
            <a:off x="8431848" y="270933"/>
            <a:ext cx="15411237" cy="13716001"/>
          </a:xfrm>
          <a:prstGeom prst="rect">
            <a:avLst/>
          </a:prstGeom>
          <a:ln w="12700">
            <a:miter lim="400000"/>
          </a:ln>
        </p:spPr>
      </p:pic>
    </p:spTree>
  </p:cSld>
  <p:clrMapOvr>
    <a:masterClrMapping/>
  </p:clrMapOvr>
  <p:transition xmlns:p14="http://schemas.microsoft.com/office/powerpoint/2010/main" spd="med" advClick="1"/>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1" name="Kvadrat"/>
          <p:cNvSpPr/>
          <p:nvPr/>
        </p:nvSpPr>
        <p:spPr>
          <a:xfrm>
            <a:off x="880533" y="651933"/>
            <a:ext cx="1270001" cy="1270001"/>
          </a:xfrm>
          <a:prstGeom prst="rect">
            <a:avLst/>
          </a:prstGeom>
          <a:solidFill>
            <a:srgbClr val="D78D95"/>
          </a:solidFill>
          <a:ln w="12700">
            <a:miter lim="400000"/>
          </a:ln>
        </p:spPr>
        <p:txBody>
          <a:bodyPr lIns="50800" tIns="50800" rIns="50800" bIns="50800" anchor="ctr"/>
          <a:lstStyle/>
          <a:p>
            <a:pPr>
              <a:defRPr sz="3200"/>
            </a:pPr>
          </a:p>
        </p:txBody>
      </p:sp>
      <p:sp>
        <p:nvSpPr>
          <p:cNvPr id="222" name="De totale utgiftene til helsetjenester utgjorde i 2017 rundt 10 % av bruttonasjonalproduktet.…"/>
          <p:cNvSpPr txBox="1"/>
          <p:nvPr/>
        </p:nvSpPr>
        <p:spPr>
          <a:xfrm>
            <a:off x="880533" y="4640050"/>
            <a:ext cx="4710101" cy="288925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l" defTabSz="457200">
              <a:lnSpc>
                <a:spcPct val="120000"/>
              </a:lnSpc>
              <a:spcBef>
                <a:spcPts val="1100"/>
              </a:spcBef>
              <a:defRPr sz="2000">
                <a:solidFill>
                  <a:srgbClr val="424556"/>
                </a:solidFill>
                <a:latin typeface="Helvetica"/>
                <a:ea typeface="Helvetica"/>
                <a:cs typeface="Helvetica"/>
                <a:sym typeface="Helvetica"/>
              </a:defRPr>
            </a:pPr>
            <a:r>
              <a:t>De totale utgiftene til helsetjenester utgjorde i 2017 rundt 10 % av bruttonasjonalproduktet. </a:t>
            </a:r>
          </a:p>
          <a:p>
            <a:pPr algn="l" defTabSz="457200">
              <a:lnSpc>
                <a:spcPct val="120000"/>
              </a:lnSpc>
              <a:spcBef>
                <a:spcPts val="1100"/>
              </a:spcBef>
              <a:defRPr sz="2000">
                <a:solidFill>
                  <a:srgbClr val="424556"/>
                </a:solidFill>
                <a:latin typeface="Helvetica"/>
                <a:ea typeface="Helvetica"/>
                <a:cs typeface="Helvetica"/>
                <a:sym typeface="Helvetica"/>
              </a:defRPr>
            </a:pPr>
            <a:r>
              <a:t>Kun 5,6% av de offentlige helseutgiftene gikk til legemidler. Denne andelen har vært svært stabil de siste ti årene. </a:t>
            </a:r>
            <a:endParaRPr b="1"/>
          </a:p>
          <a:p>
            <a:pPr algn="l" defTabSz="457200">
              <a:lnSpc>
                <a:spcPct val="120000"/>
              </a:lnSpc>
              <a:spcBef>
                <a:spcPts val="1100"/>
              </a:spcBef>
              <a:defRPr b="1" sz="2000">
                <a:solidFill>
                  <a:srgbClr val="424556"/>
                </a:solidFill>
                <a:latin typeface="Helvetica"/>
                <a:ea typeface="Helvetica"/>
                <a:cs typeface="Helvetica"/>
                <a:sym typeface="Helvetica"/>
              </a:defRPr>
            </a:pPr>
            <a:r>
              <a:t>Kilde: Farmastat og SSB</a:t>
            </a:r>
          </a:p>
        </p:txBody>
      </p:sp>
      <p:sp>
        <p:nvSpPr>
          <p:cNvPr id="223" name="Offentlige utgifter til  helsetjeneste og legemidler"/>
          <p:cNvSpPr txBox="1"/>
          <p:nvPr/>
        </p:nvSpPr>
        <p:spPr>
          <a:xfrm>
            <a:off x="880533" y="2431362"/>
            <a:ext cx="4710101" cy="169926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l" defTabSz="457200">
              <a:lnSpc>
                <a:spcPct val="120000"/>
              </a:lnSpc>
              <a:defRPr b="1" sz="3100">
                <a:solidFill>
                  <a:srgbClr val="424556"/>
                </a:solidFill>
                <a:latin typeface="Helvetica"/>
                <a:ea typeface="Helvetica"/>
                <a:cs typeface="Helvetica"/>
                <a:sym typeface="Helvetica"/>
              </a:defRPr>
            </a:pPr>
            <a:r>
              <a:t>Offentlige utgifter til </a:t>
            </a:r>
            <a:br/>
            <a:r>
              <a:t>helsetjeneste og legemidler</a:t>
            </a:r>
          </a:p>
        </p:txBody>
      </p:sp>
      <p:sp>
        <p:nvSpPr>
          <p:cNvPr id="224" name="5.4"/>
          <p:cNvSpPr txBox="1"/>
          <p:nvPr/>
        </p:nvSpPr>
        <p:spPr>
          <a:xfrm>
            <a:off x="880533" y="886883"/>
            <a:ext cx="1270001" cy="800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lnSpc>
                <a:spcPct val="120000"/>
              </a:lnSpc>
              <a:defRPr b="1" sz="4600">
                <a:solidFill>
                  <a:srgbClr val="424556"/>
                </a:solidFill>
                <a:latin typeface="Helvetica"/>
                <a:ea typeface="Helvetica"/>
                <a:cs typeface="Helvetica"/>
                <a:sym typeface="Helvetica"/>
              </a:defRPr>
            </a:lvl1pPr>
          </a:lstStyle>
          <a:p>
            <a:pPr/>
            <a:r>
              <a:t>5.4</a:t>
            </a:r>
          </a:p>
        </p:txBody>
      </p:sp>
      <p:pic>
        <p:nvPicPr>
          <p:cNvPr id="225" name="5-04-Offentlige-utgifter.png" descr="5-04-Offentlige-utgifter.png"/>
          <p:cNvPicPr>
            <a:picLocks noChangeAspect="1"/>
          </p:cNvPicPr>
          <p:nvPr/>
        </p:nvPicPr>
        <p:blipFill>
          <a:blip r:embed="rId2">
            <a:extLst/>
          </a:blip>
          <a:stretch>
            <a:fillRect/>
          </a:stretch>
        </p:blipFill>
        <p:spPr>
          <a:xfrm>
            <a:off x="7012182" y="311150"/>
            <a:ext cx="16880416" cy="12829117"/>
          </a:xfrm>
          <a:prstGeom prst="rect">
            <a:avLst/>
          </a:prstGeom>
          <a:ln w="12700">
            <a:miter lim="400000"/>
          </a:ln>
        </p:spPr>
      </p:pic>
    </p:spTree>
  </p:cSld>
  <p:clrMapOvr>
    <a:masterClrMapping/>
  </p:clrMapOvr>
  <p:transition xmlns:p14="http://schemas.microsoft.com/office/powerpoint/2010/main" spd="med" advClick="1"/>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7" name="Kvadrat"/>
          <p:cNvSpPr/>
          <p:nvPr/>
        </p:nvSpPr>
        <p:spPr>
          <a:xfrm>
            <a:off x="880533" y="651933"/>
            <a:ext cx="1270001" cy="1270001"/>
          </a:xfrm>
          <a:prstGeom prst="rect">
            <a:avLst/>
          </a:prstGeom>
          <a:solidFill>
            <a:srgbClr val="D78D95"/>
          </a:solidFill>
          <a:ln w="12700">
            <a:miter lim="400000"/>
          </a:ln>
        </p:spPr>
        <p:txBody>
          <a:bodyPr lIns="50800" tIns="50800" rIns="50800" bIns="50800" anchor="ctr"/>
          <a:lstStyle/>
          <a:p>
            <a:pPr>
              <a:defRPr sz="3200"/>
            </a:pPr>
          </a:p>
        </p:txBody>
      </p:sp>
      <p:sp>
        <p:nvSpPr>
          <p:cNvPr id="228" name="Folketrygdens utgifter økte markant fra 2016 til 2017. Dette er en økning på 127 %. Sykehusutgiftene ble noe redusert i samme periode, mens utgiftene for privatbetaling har vært stabil.…"/>
          <p:cNvSpPr txBox="1"/>
          <p:nvPr/>
        </p:nvSpPr>
        <p:spPr>
          <a:xfrm>
            <a:off x="880533" y="4431770"/>
            <a:ext cx="4710101" cy="237934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l" defTabSz="457200">
              <a:lnSpc>
                <a:spcPct val="120000"/>
              </a:lnSpc>
              <a:spcBef>
                <a:spcPts val="1100"/>
              </a:spcBef>
              <a:defRPr sz="2000">
                <a:solidFill>
                  <a:srgbClr val="424556"/>
                </a:solidFill>
                <a:latin typeface="Helvetica"/>
                <a:ea typeface="Helvetica"/>
                <a:cs typeface="Helvetica"/>
                <a:sym typeface="Helvetica"/>
              </a:defRPr>
            </a:pPr>
            <a:r>
              <a:t>Folketrygdens utgifter økte markant fra 2016 til 2017. Dette er en økning på 127 %. Sykehusutgiftene ble noe redusert i samme periode, mens utgiftene for privatbetaling har vært stabil.</a:t>
            </a:r>
          </a:p>
          <a:p>
            <a:pPr algn="l" defTabSz="457200">
              <a:lnSpc>
                <a:spcPct val="120000"/>
              </a:lnSpc>
              <a:spcBef>
                <a:spcPts val="1100"/>
              </a:spcBef>
              <a:defRPr b="1" sz="2000">
                <a:solidFill>
                  <a:srgbClr val="424556"/>
                </a:solidFill>
                <a:latin typeface="Helvetica"/>
                <a:ea typeface="Helvetica"/>
                <a:cs typeface="Helvetica"/>
                <a:sym typeface="Helvetica"/>
              </a:defRPr>
            </a:pPr>
            <a:r>
              <a:t>Kilde: SSB/NAV/Farmastat</a:t>
            </a:r>
          </a:p>
        </p:txBody>
      </p:sp>
      <p:sp>
        <p:nvSpPr>
          <p:cNvPr id="229" name="Legemiddelutgifter i det reseptpliktige markedet"/>
          <p:cNvSpPr txBox="1"/>
          <p:nvPr/>
        </p:nvSpPr>
        <p:spPr>
          <a:xfrm>
            <a:off x="880533" y="2431362"/>
            <a:ext cx="4710101" cy="169926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l" defTabSz="457200">
              <a:lnSpc>
                <a:spcPct val="120000"/>
              </a:lnSpc>
              <a:defRPr b="1" sz="3100">
                <a:solidFill>
                  <a:srgbClr val="424556"/>
                </a:solidFill>
                <a:latin typeface="Helvetica"/>
                <a:ea typeface="Helvetica"/>
                <a:cs typeface="Helvetica"/>
                <a:sym typeface="Helvetica"/>
              </a:defRPr>
            </a:pPr>
            <a:r>
              <a:t>Legemiddelutgifter</a:t>
            </a:r>
            <a:br/>
            <a:r>
              <a:t>i det reseptpliktige markedet</a:t>
            </a:r>
          </a:p>
        </p:txBody>
      </p:sp>
      <p:sp>
        <p:nvSpPr>
          <p:cNvPr id="230" name="5.5"/>
          <p:cNvSpPr txBox="1"/>
          <p:nvPr/>
        </p:nvSpPr>
        <p:spPr>
          <a:xfrm>
            <a:off x="880533" y="886883"/>
            <a:ext cx="1270001" cy="800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lnSpc>
                <a:spcPct val="120000"/>
              </a:lnSpc>
              <a:defRPr b="1" sz="4600">
                <a:solidFill>
                  <a:srgbClr val="424556"/>
                </a:solidFill>
                <a:latin typeface="Helvetica"/>
                <a:ea typeface="Helvetica"/>
                <a:cs typeface="Helvetica"/>
                <a:sym typeface="Helvetica"/>
              </a:defRPr>
            </a:lvl1pPr>
          </a:lstStyle>
          <a:p>
            <a:pPr/>
            <a:r>
              <a:t>5.5</a:t>
            </a:r>
          </a:p>
        </p:txBody>
      </p:sp>
      <p:pic>
        <p:nvPicPr>
          <p:cNvPr id="231" name="5-05-Privat-og-offentlige-legemiddelutgifter.png" descr="5-05-Privat-og-offentlige-legemiddelutgifter.png"/>
          <p:cNvPicPr>
            <a:picLocks noChangeAspect="1"/>
          </p:cNvPicPr>
          <p:nvPr/>
        </p:nvPicPr>
        <p:blipFill>
          <a:blip r:embed="rId2">
            <a:extLst/>
          </a:blip>
          <a:stretch>
            <a:fillRect/>
          </a:stretch>
        </p:blipFill>
        <p:spPr>
          <a:xfrm>
            <a:off x="8397982" y="338666"/>
            <a:ext cx="15411236" cy="13716001"/>
          </a:xfrm>
          <a:prstGeom prst="rect">
            <a:avLst/>
          </a:prstGeom>
          <a:ln w="12700">
            <a:miter lim="400000"/>
          </a:ln>
        </p:spPr>
      </p:pic>
    </p:spTree>
  </p:cSld>
  <p:clrMapOvr>
    <a:masterClrMapping/>
  </p:clrMapOvr>
  <p:transition xmlns:p14="http://schemas.microsoft.com/office/powerpoint/2010/main" spd="med" advClick="1"/>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3" name="Kvadrat"/>
          <p:cNvSpPr/>
          <p:nvPr/>
        </p:nvSpPr>
        <p:spPr>
          <a:xfrm>
            <a:off x="880533" y="651933"/>
            <a:ext cx="1270001" cy="1270001"/>
          </a:xfrm>
          <a:prstGeom prst="rect">
            <a:avLst/>
          </a:prstGeom>
          <a:solidFill>
            <a:srgbClr val="D78D95"/>
          </a:solidFill>
          <a:ln w="12700">
            <a:miter lim="400000"/>
          </a:ln>
        </p:spPr>
        <p:txBody>
          <a:bodyPr lIns="50800" tIns="50800" rIns="50800" bIns="50800" anchor="ctr"/>
          <a:lstStyle/>
          <a:p>
            <a:pPr>
              <a:defRPr sz="3200"/>
            </a:pPr>
          </a:p>
        </p:txBody>
      </p:sp>
      <p:sp>
        <p:nvSpPr>
          <p:cNvPr id="234" name="Av Folketrygdens samlede utgifter utgjør refusjon av legemidler en beskjeden andel. I 2018 utgjorde legemidler ca. 3 %, eller i overkant av 11,8 milliarder kroner, av trygdens samlede utgifter. Dette er på samme nivå som tidligere, år.…"/>
          <p:cNvSpPr txBox="1"/>
          <p:nvPr/>
        </p:nvSpPr>
        <p:spPr>
          <a:xfrm>
            <a:off x="880533" y="4076170"/>
            <a:ext cx="4710101" cy="413067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l" defTabSz="457200">
              <a:lnSpc>
                <a:spcPct val="120000"/>
              </a:lnSpc>
              <a:spcBef>
                <a:spcPts val="1100"/>
              </a:spcBef>
              <a:defRPr sz="2000">
                <a:solidFill>
                  <a:srgbClr val="424556"/>
                </a:solidFill>
                <a:latin typeface="Helvetica"/>
                <a:ea typeface="Helvetica"/>
                <a:cs typeface="Helvetica"/>
                <a:sym typeface="Helvetica"/>
              </a:defRPr>
            </a:pPr>
            <a:r>
              <a:t>Av Folketrygdens samlede utgifter utgjør refusjon av legemidler en beskjeden andel. I 2018 utgjorde legemidler ca. 3 %, eller i overkant av 11,8 milliarder kroner, av trygdens samlede utgifter. Dette er på samme nivå som tidligere, år. </a:t>
            </a:r>
          </a:p>
          <a:p>
            <a:pPr algn="l" defTabSz="457200">
              <a:lnSpc>
                <a:spcPct val="120000"/>
              </a:lnSpc>
              <a:spcBef>
                <a:spcPts val="1100"/>
              </a:spcBef>
              <a:defRPr sz="2000">
                <a:solidFill>
                  <a:srgbClr val="424556"/>
                </a:solidFill>
                <a:latin typeface="Helvetica"/>
                <a:ea typeface="Helvetica"/>
                <a:cs typeface="Helvetica"/>
                <a:sym typeface="Helvetica"/>
              </a:defRPr>
            </a:pPr>
            <a:r>
              <a:t>Tallene er rundet opp i kakediagrammet. </a:t>
            </a:r>
          </a:p>
          <a:p>
            <a:pPr algn="l" defTabSz="457200">
              <a:lnSpc>
                <a:spcPct val="120000"/>
              </a:lnSpc>
              <a:spcBef>
                <a:spcPts val="1100"/>
              </a:spcBef>
              <a:defRPr b="1" sz="2000">
                <a:solidFill>
                  <a:srgbClr val="424556"/>
                </a:solidFill>
                <a:latin typeface="Helvetica"/>
                <a:ea typeface="Helvetica"/>
                <a:cs typeface="Helvetica"/>
                <a:sym typeface="Helvetica"/>
              </a:defRPr>
            </a:pPr>
            <a:r>
              <a:t>Kilde: Statsbudsjettet</a:t>
            </a:r>
          </a:p>
        </p:txBody>
      </p:sp>
      <p:sp>
        <p:nvSpPr>
          <p:cNvPr id="235" name="Folketrygdens utgifter  til ulike formål"/>
          <p:cNvSpPr txBox="1"/>
          <p:nvPr/>
        </p:nvSpPr>
        <p:spPr>
          <a:xfrm>
            <a:off x="880533" y="2431362"/>
            <a:ext cx="4710101" cy="113538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l" defTabSz="457200">
              <a:lnSpc>
                <a:spcPct val="120000"/>
              </a:lnSpc>
              <a:defRPr b="1" sz="3100">
                <a:solidFill>
                  <a:srgbClr val="424556"/>
                </a:solidFill>
                <a:latin typeface="Helvetica"/>
                <a:ea typeface="Helvetica"/>
                <a:cs typeface="Helvetica"/>
                <a:sym typeface="Helvetica"/>
              </a:defRPr>
            </a:pPr>
            <a:r>
              <a:t>Folketrygdens utgifter </a:t>
            </a:r>
            <a:br/>
            <a:r>
              <a:t>til ulike formål</a:t>
            </a:r>
          </a:p>
        </p:txBody>
      </p:sp>
      <p:sp>
        <p:nvSpPr>
          <p:cNvPr id="236" name="5.6"/>
          <p:cNvSpPr txBox="1"/>
          <p:nvPr/>
        </p:nvSpPr>
        <p:spPr>
          <a:xfrm>
            <a:off x="880533" y="886883"/>
            <a:ext cx="1270001" cy="800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lnSpc>
                <a:spcPct val="120000"/>
              </a:lnSpc>
              <a:defRPr b="1" sz="4600">
                <a:solidFill>
                  <a:srgbClr val="424556"/>
                </a:solidFill>
                <a:latin typeface="Helvetica"/>
                <a:ea typeface="Helvetica"/>
                <a:cs typeface="Helvetica"/>
                <a:sym typeface="Helvetica"/>
              </a:defRPr>
            </a:lvl1pPr>
          </a:lstStyle>
          <a:p>
            <a:pPr/>
            <a:r>
              <a:t>5.6</a:t>
            </a:r>
          </a:p>
        </p:txBody>
      </p:sp>
      <p:pic>
        <p:nvPicPr>
          <p:cNvPr id="237" name="5-06-Folketrygdens-utgifter-til-ulike-formål-til-sosiale-stønader-2018.png" descr="5-06-Folketrygdens-utgifter-til-ulike-formål-til-sosiale-stønader-2018.png"/>
          <p:cNvPicPr>
            <a:picLocks noChangeAspect="1"/>
          </p:cNvPicPr>
          <p:nvPr/>
        </p:nvPicPr>
        <p:blipFill>
          <a:blip r:embed="rId2">
            <a:extLst/>
          </a:blip>
          <a:stretch>
            <a:fillRect/>
          </a:stretch>
        </p:blipFill>
        <p:spPr>
          <a:xfrm>
            <a:off x="8972764" y="-1"/>
            <a:ext cx="15411237" cy="13716001"/>
          </a:xfrm>
          <a:prstGeom prst="rect">
            <a:avLst/>
          </a:prstGeom>
          <a:ln w="12700">
            <a:miter lim="400000"/>
          </a:ln>
        </p:spPr>
      </p:pic>
    </p:spTree>
  </p:cSld>
  <p:clrMapOvr>
    <a:masterClrMapping/>
  </p:clrMapOvr>
  <p:transition xmlns:p14="http://schemas.microsoft.com/office/powerpoint/2010/main" spd="med" advClick="1"/>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9" name="Kvadrat"/>
          <p:cNvSpPr/>
          <p:nvPr/>
        </p:nvSpPr>
        <p:spPr>
          <a:xfrm>
            <a:off x="880533" y="651933"/>
            <a:ext cx="1270001" cy="1270001"/>
          </a:xfrm>
          <a:prstGeom prst="rect">
            <a:avLst/>
          </a:prstGeom>
          <a:solidFill>
            <a:srgbClr val="D78D95"/>
          </a:solidFill>
          <a:ln w="12700">
            <a:miter lim="400000"/>
          </a:ln>
        </p:spPr>
        <p:txBody>
          <a:bodyPr lIns="50800" tIns="50800" rIns="50800" bIns="50800" anchor="ctr"/>
          <a:lstStyle/>
          <a:p>
            <a:pPr>
              <a:defRPr sz="3200"/>
            </a:pPr>
          </a:p>
        </p:txBody>
      </p:sp>
      <p:sp>
        <p:nvSpPr>
          <p:cNvPr id="240" name="Norge er ett av få land i Europa hvor det betales full merverdiavgift på resept- pliktige og reseptfrie legemidler.…"/>
          <p:cNvSpPr txBox="1"/>
          <p:nvPr/>
        </p:nvSpPr>
        <p:spPr>
          <a:xfrm>
            <a:off x="880533" y="5203930"/>
            <a:ext cx="4710101" cy="362077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l" defTabSz="457200">
              <a:lnSpc>
                <a:spcPct val="120000"/>
              </a:lnSpc>
              <a:spcBef>
                <a:spcPts val="1100"/>
              </a:spcBef>
              <a:defRPr sz="2000">
                <a:solidFill>
                  <a:srgbClr val="424556"/>
                </a:solidFill>
                <a:latin typeface="Helvetica"/>
                <a:ea typeface="Helvetica"/>
                <a:cs typeface="Helvetica"/>
                <a:sym typeface="Helvetica"/>
              </a:defRPr>
            </a:pPr>
            <a:r>
              <a:t>Norge er ett av få land i Europa hvor det betales full merverdiavgift på resept-</a:t>
            </a:r>
            <a:br/>
            <a:r>
              <a:t>pliktige og reseptfrie legemidler. </a:t>
            </a:r>
          </a:p>
          <a:p>
            <a:pPr algn="l" defTabSz="457200">
              <a:lnSpc>
                <a:spcPct val="120000"/>
              </a:lnSpc>
              <a:spcBef>
                <a:spcPts val="1100"/>
              </a:spcBef>
              <a:defRPr sz="2000">
                <a:solidFill>
                  <a:srgbClr val="424556"/>
                </a:solidFill>
                <a:latin typeface="Helvetica"/>
                <a:ea typeface="Helvetica"/>
                <a:cs typeface="Helvetica"/>
                <a:sym typeface="Helvetica"/>
              </a:defRPr>
            </a:pPr>
            <a:r>
              <a:t>I de fleste andre europeiske land er det lavere mva på legemidler enn på andre varer og tjenester. I Sverige og Storbritannia er det ingen mva på reseptpliktige legemidler. </a:t>
            </a:r>
          </a:p>
          <a:p>
            <a:pPr algn="l" defTabSz="457200">
              <a:lnSpc>
                <a:spcPct val="120000"/>
              </a:lnSpc>
              <a:spcBef>
                <a:spcPts val="1100"/>
              </a:spcBef>
              <a:defRPr b="1" sz="2000">
                <a:solidFill>
                  <a:srgbClr val="424556"/>
                </a:solidFill>
                <a:latin typeface="Helvetica"/>
                <a:ea typeface="Helvetica"/>
                <a:cs typeface="Helvetica"/>
                <a:sym typeface="Helvetica"/>
              </a:defRPr>
            </a:pPr>
            <a:r>
              <a:t>Kilde: EFPIA</a:t>
            </a:r>
          </a:p>
        </p:txBody>
      </p:sp>
      <p:sp>
        <p:nvSpPr>
          <p:cNvPr id="241" name="Merverdiavgift (mva) på  legemidler og andre varer og tjenester i Europa"/>
          <p:cNvSpPr txBox="1"/>
          <p:nvPr/>
        </p:nvSpPr>
        <p:spPr>
          <a:xfrm>
            <a:off x="880533" y="2431362"/>
            <a:ext cx="4710101" cy="226314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l" defTabSz="457200">
              <a:lnSpc>
                <a:spcPct val="120000"/>
              </a:lnSpc>
              <a:defRPr b="1" sz="3100">
                <a:solidFill>
                  <a:srgbClr val="424556"/>
                </a:solidFill>
                <a:latin typeface="Helvetica"/>
                <a:ea typeface="Helvetica"/>
                <a:cs typeface="Helvetica"/>
                <a:sym typeface="Helvetica"/>
              </a:defRPr>
            </a:lvl1pPr>
          </a:lstStyle>
          <a:p>
            <a:pPr/>
            <a:r>
              <a:t>Merverdiavgift (mva) på  legemidler og andre varer og tjenester i Europa</a:t>
            </a:r>
          </a:p>
        </p:txBody>
      </p:sp>
      <p:sp>
        <p:nvSpPr>
          <p:cNvPr id="242" name="5.7"/>
          <p:cNvSpPr txBox="1"/>
          <p:nvPr/>
        </p:nvSpPr>
        <p:spPr>
          <a:xfrm>
            <a:off x="880533" y="886883"/>
            <a:ext cx="1270001" cy="800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lnSpc>
                <a:spcPct val="120000"/>
              </a:lnSpc>
              <a:defRPr b="1" sz="4600">
                <a:solidFill>
                  <a:srgbClr val="424556"/>
                </a:solidFill>
                <a:latin typeface="Helvetica"/>
                <a:ea typeface="Helvetica"/>
                <a:cs typeface="Helvetica"/>
                <a:sym typeface="Helvetica"/>
              </a:defRPr>
            </a:lvl1pPr>
          </a:lstStyle>
          <a:p>
            <a:pPr/>
            <a:r>
              <a:t>5.7</a:t>
            </a:r>
          </a:p>
        </p:txBody>
      </p:sp>
      <p:pic>
        <p:nvPicPr>
          <p:cNvPr id="243" name="5-07-MVA-Europa.png" descr="5-07-MVA-Europa.png"/>
          <p:cNvPicPr>
            <a:picLocks noChangeAspect="1"/>
          </p:cNvPicPr>
          <p:nvPr/>
        </p:nvPicPr>
        <p:blipFill>
          <a:blip r:embed="rId2">
            <a:extLst/>
          </a:blip>
          <a:stretch>
            <a:fillRect/>
          </a:stretch>
        </p:blipFill>
        <p:spPr>
          <a:xfrm>
            <a:off x="9481329" y="276508"/>
            <a:ext cx="14433097" cy="13162984"/>
          </a:xfrm>
          <a:prstGeom prst="rect">
            <a:avLst/>
          </a:prstGeom>
          <a:ln w="12700">
            <a:miter lim="400000"/>
          </a:ln>
        </p:spPr>
      </p:pic>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 name="Kvadrat"/>
          <p:cNvSpPr/>
          <p:nvPr/>
        </p:nvSpPr>
        <p:spPr>
          <a:xfrm>
            <a:off x="880533" y="651933"/>
            <a:ext cx="1270001" cy="1270001"/>
          </a:xfrm>
          <a:prstGeom prst="rect">
            <a:avLst/>
          </a:prstGeom>
          <a:solidFill>
            <a:srgbClr val="F2E8DE"/>
          </a:solidFill>
          <a:ln w="12700">
            <a:miter lim="400000"/>
          </a:ln>
        </p:spPr>
        <p:txBody>
          <a:bodyPr lIns="50800" tIns="50800" rIns="50800" bIns="50800" anchor="ctr"/>
          <a:lstStyle/>
          <a:p>
            <a:pPr>
              <a:defRPr sz="3200"/>
            </a:pPr>
          </a:p>
        </p:txBody>
      </p:sp>
      <p:sp>
        <p:nvSpPr>
          <p:cNvPr id="35" name="Det er i dag 11 selskaper som har farmasøytisk produksjon av legemidler med markedsføringstillatelse (virkestoff eller ferdig produkt) i Norge.…"/>
          <p:cNvSpPr txBox="1"/>
          <p:nvPr/>
        </p:nvSpPr>
        <p:spPr>
          <a:xfrm>
            <a:off x="880533" y="3263370"/>
            <a:ext cx="6616820" cy="1032700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l" defTabSz="457200">
              <a:lnSpc>
                <a:spcPct val="120000"/>
              </a:lnSpc>
              <a:spcBef>
                <a:spcPts val="1100"/>
              </a:spcBef>
              <a:defRPr sz="2000">
                <a:solidFill>
                  <a:srgbClr val="424556"/>
                </a:solidFill>
                <a:latin typeface="Helvetica"/>
                <a:ea typeface="Helvetica"/>
                <a:cs typeface="Helvetica"/>
                <a:sym typeface="Helvetica"/>
              </a:defRPr>
            </a:pPr>
            <a:r>
              <a:t>Det er i dag 11 selskaper som har farmasøytisk produksjon av legemidler med markedsføringstillatelse (virkestoff eller ferdig produkt) i Norge. </a:t>
            </a:r>
          </a:p>
          <a:p>
            <a:pPr algn="l" defTabSz="457200">
              <a:lnSpc>
                <a:spcPct val="120000"/>
              </a:lnSpc>
              <a:spcBef>
                <a:spcPts val="1100"/>
              </a:spcBef>
              <a:defRPr sz="2000">
                <a:solidFill>
                  <a:srgbClr val="424556"/>
                </a:solidFill>
                <a:latin typeface="Helvetica"/>
                <a:ea typeface="Helvetica"/>
                <a:cs typeface="Helvetica"/>
                <a:sym typeface="Helvetica"/>
              </a:defRPr>
            </a:pPr>
            <a:r>
              <a:t>• GE Healthcare (Oslo og Lindesnes)</a:t>
            </a:r>
          </a:p>
          <a:p>
            <a:pPr algn="l" defTabSz="457200">
              <a:lnSpc>
                <a:spcPct val="120000"/>
              </a:lnSpc>
              <a:spcBef>
                <a:spcPts val="1100"/>
              </a:spcBef>
              <a:defRPr sz="2000">
                <a:solidFill>
                  <a:srgbClr val="424556"/>
                </a:solidFill>
                <a:latin typeface="Helvetica"/>
                <a:ea typeface="Helvetica"/>
                <a:cs typeface="Helvetica"/>
                <a:sym typeface="Helvetica"/>
              </a:defRPr>
            </a:pPr>
            <a:r>
              <a:t>• Fresenius Kabi (Halden)</a:t>
            </a:r>
          </a:p>
          <a:p>
            <a:pPr algn="l" defTabSz="457200">
              <a:lnSpc>
                <a:spcPct val="120000"/>
              </a:lnSpc>
              <a:spcBef>
                <a:spcPts val="1100"/>
              </a:spcBef>
              <a:defRPr sz="2000">
                <a:solidFill>
                  <a:srgbClr val="424556"/>
                </a:solidFill>
                <a:latin typeface="Helvetica"/>
                <a:ea typeface="Helvetica"/>
                <a:cs typeface="Helvetica"/>
                <a:sym typeface="Helvetica"/>
              </a:defRPr>
            </a:pPr>
            <a:r>
              <a:t>• Takeda (Asker)</a:t>
            </a:r>
          </a:p>
          <a:p>
            <a:pPr algn="l" defTabSz="457200">
              <a:lnSpc>
                <a:spcPct val="120000"/>
              </a:lnSpc>
              <a:spcBef>
                <a:spcPts val="1100"/>
              </a:spcBef>
              <a:defRPr sz="2000">
                <a:solidFill>
                  <a:srgbClr val="424556"/>
                </a:solidFill>
                <a:latin typeface="Helvetica"/>
                <a:ea typeface="Helvetica"/>
                <a:cs typeface="Helvetica"/>
                <a:sym typeface="Helvetica"/>
              </a:defRPr>
            </a:pPr>
            <a:r>
              <a:t>• Pharmaq (Overhalla og Kløfta)</a:t>
            </a:r>
          </a:p>
          <a:p>
            <a:pPr algn="l" defTabSz="457200">
              <a:lnSpc>
                <a:spcPct val="120000"/>
              </a:lnSpc>
              <a:spcBef>
                <a:spcPts val="1100"/>
              </a:spcBef>
              <a:defRPr sz="2000">
                <a:solidFill>
                  <a:srgbClr val="424556"/>
                </a:solidFill>
                <a:latin typeface="Helvetica"/>
                <a:ea typeface="Helvetica"/>
                <a:cs typeface="Helvetica"/>
                <a:sym typeface="Helvetica"/>
              </a:defRPr>
            </a:pPr>
            <a:r>
              <a:t>• ThermoFisher (Lillestrøm)</a:t>
            </a:r>
          </a:p>
          <a:p>
            <a:pPr algn="l" defTabSz="457200">
              <a:lnSpc>
                <a:spcPct val="120000"/>
              </a:lnSpc>
              <a:spcBef>
                <a:spcPts val="1100"/>
              </a:spcBef>
              <a:defRPr sz="2000">
                <a:solidFill>
                  <a:srgbClr val="424556"/>
                </a:solidFill>
                <a:latin typeface="Helvetica"/>
                <a:ea typeface="Helvetica"/>
                <a:cs typeface="Helvetica"/>
                <a:sym typeface="Helvetica"/>
              </a:defRPr>
            </a:pPr>
            <a:r>
              <a:t>• Vistin Pharma (Kragerø)</a:t>
            </a:r>
          </a:p>
          <a:p>
            <a:pPr algn="l" defTabSz="457200">
              <a:lnSpc>
                <a:spcPct val="120000"/>
              </a:lnSpc>
              <a:spcBef>
                <a:spcPts val="1100"/>
              </a:spcBef>
              <a:defRPr sz="2000">
                <a:solidFill>
                  <a:srgbClr val="424556"/>
                </a:solidFill>
                <a:latin typeface="Helvetica"/>
                <a:ea typeface="Helvetica"/>
                <a:cs typeface="Helvetica"/>
                <a:sym typeface="Helvetica"/>
              </a:defRPr>
            </a:pPr>
            <a:r>
              <a:t>• Curida (Elverum) </a:t>
            </a:r>
          </a:p>
          <a:p>
            <a:pPr algn="l" defTabSz="457200">
              <a:lnSpc>
                <a:spcPct val="120000"/>
              </a:lnSpc>
              <a:spcBef>
                <a:spcPts val="1100"/>
              </a:spcBef>
              <a:defRPr sz="2000">
                <a:solidFill>
                  <a:srgbClr val="424556"/>
                </a:solidFill>
                <a:latin typeface="Helvetica"/>
                <a:ea typeface="Helvetica"/>
                <a:cs typeface="Helvetica"/>
                <a:sym typeface="Helvetica"/>
              </a:defRPr>
            </a:pPr>
            <a:r>
              <a:t>• BASF (tidligere Pronova BioPharma)  (Sandefjord og Oslo)</a:t>
            </a:r>
          </a:p>
          <a:p>
            <a:pPr algn="l" defTabSz="457200">
              <a:lnSpc>
                <a:spcPct val="120000"/>
              </a:lnSpc>
              <a:spcBef>
                <a:spcPts val="1100"/>
              </a:spcBef>
              <a:defRPr sz="2000">
                <a:solidFill>
                  <a:srgbClr val="424556"/>
                </a:solidFill>
                <a:latin typeface="Helvetica"/>
                <a:ea typeface="Helvetica"/>
                <a:cs typeface="Helvetica"/>
                <a:sym typeface="Helvetica"/>
              </a:defRPr>
            </a:pPr>
            <a:r>
              <a:t>• Syklotronsenteret (Oslo)</a:t>
            </a:r>
          </a:p>
          <a:p>
            <a:pPr algn="l" defTabSz="457200">
              <a:lnSpc>
                <a:spcPct val="120000"/>
              </a:lnSpc>
              <a:spcBef>
                <a:spcPts val="1100"/>
              </a:spcBef>
              <a:defRPr sz="2000">
                <a:solidFill>
                  <a:srgbClr val="424556"/>
                </a:solidFill>
                <a:latin typeface="Helvetica"/>
                <a:ea typeface="Helvetica"/>
                <a:cs typeface="Helvetica"/>
                <a:sym typeface="Helvetica"/>
              </a:defRPr>
            </a:pPr>
            <a:r>
              <a:t>I tillegg produserer Institutt for Energiteknikk (IFE) radioaktive legemidler for Bayer og Nordic  Nanovector. Catapult Lifescience tilbyr pilotproduksjon for selskaper i tidlig fase. </a:t>
            </a:r>
          </a:p>
          <a:p>
            <a:pPr algn="l" defTabSz="457200">
              <a:lnSpc>
                <a:spcPct val="120000"/>
              </a:lnSpc>
              <a:spcBef>
                <a:spcPts val="1100"/>
              </a:spcBef>
              <a:defRPr sz="2000">
                <a:solidFill>
                  <a:srgbClr val="424556"/>
                </a:solidFill>
                <a:latin typeface="Helvetica"/>
                <a:ea typeface="Helvetica"/>
                <a:cs typeface="Helvetica"/>
                <a:sym typeface="Helvetica"/>
              </a:defRPr>
            </a:pPr>
            <a:r>
              <a:t>I Norge er vi gode på kvalitetssikring, automasjon og prosesstyring i produksjon, og med våre høye miljøkrav har vi komparative fortrinn i produksjonsprosesser.</a:t>
            </a:r>
          </a:p>
          <a:p>
            <a:pPr algn="l" defTabSz="457200">
              <a:lnSpc>
                <a:spcPct val="120000"/>
              </a:lnSpc>
              <a:spcBef>
                <a:spcPts val="1100"/>
              </a:spcBef>
              <a:defRPr sz="2000">
                <a:solidFill>
                  <a:srgbClr val="424556"/>
                </a:solidFill>
                <a:latin typeface="Helvetica"/>
                <a:ea typeface="Helvetica"/>
                <a:cs typeface="Helvetica"/>
                <a:sym typeface="Helvetica"/>
              </a:defRPr>
            </a:pPr>
            <a:r>
              <a:t>Totalt sysselsetter disse produksjonsbedriftene i underkant av 2 700 personer.</a:t>
            </a:r>
          </a:p>
        </p:txBody>
      </p:sp>
      <p:sp>
        <p:nvSpPr>
          <p:cNvPr id="36" name="Legemiddelproduksjon"/>
          <p:cNvSpPr txBox="1"/>
          <p:nvPr/>
        </p:nvSpPr>
        <p:spPr>
          <a:xfrm>
            <a:off x="880533" y="2431362"/>
            <a:ext cx="4710101" cy="571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l" defTabSz="457200">
              <a:lnSpc>
                <a:spcPct val="120000"/>
              </a:lnSpc>
              <a:defRPr b="1" sz="3100">
                <a:solidFill>
                  <a:srgbClr val="424556"/>
                </a:solidFill>
                <a:latin typeface="Helvetica"/>
                <a:ea typeface="Helvetica"/>
                <a:cs typeface="Helvetica"/>
                <a:sym typeface="Helvetica"/>
              </a:defRPr>
            </a:lvl1pPr>
          </a:lstStyle>
          <a:p>
            <a:pPr/>
            <a:r>
              <a:t>Legemiddelproduksjon</a:t>
            </a:r>
          </a:p>
        </p:txBody>
      </p:sp>
      <p:sp>
        <p:nvSpPr>
          <p:cNvPr id="37" name="1.2"/>
          <p:cNvSpPr txBox="1"/>
          <p:nvPr/>
        </p:nvSpPr>
        <p:spPr>
          <a:xfrm>
            <a:off x="880533" y="886883"/>
            <a:ext cx="1270001" cy="800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lnSpc>
                <a:spcPct val="120000"/>
              </a:lnSpc>
              <a:defRPr b="1" sz="4600">
                <a:solidFill>
                  <a:srgbClr val="424556"/>
                </a:solidFill>
                <a:latin typeface="Helvetica"/>
                <a:ea typeface="Helvetica"/>
                <a:cs typeface="Helvetica"/>
                <a:sym typeface="Helvetica"/>
              </a:defRPr>
            </a:lvl1pPr>
          </a:lstStyle>
          <a:p>
            <a:pPr/>
            <a:r>
              <a:t>1.2</a:t>
            </a:r>
          </a:p>
        </p:txBody>
      </p:sp>
      <p:pic>
        <p:nvPicPr>
          <p:cNvPr id="38" name="1-02-legemiddelproduksjon.png" descr="1-02-legemiddelproduksjon.png"/>
          <p:cNvPicPr>
            <a:picLocks noChangeAspect="1"/>
          </p:cNvPicPr>
          <p:nvPr/>
        </p:nvPicPr>
        <p:blipFill>
          <a:blip r:embed="rId2">
            <a:extLst/>
          </a:blip>
          <a:stretch>
            <a:fillRect/>
          </a:stretch>
        </p:blipFill>
        <p:spPr>
          <a:xfrm>
            <a:off x="10584972" y="-125624"/>
            <a:ext cx="12290323" cy="13716001"/>
          </a:xfrm>
          <a:prstGeom prst="rect">
            <a:avLst/>
          </a:prstGeom>
          <a:ln w="12700">
            <a:miter lim="400000"/>
          </a:ln>
        </p:spPr>
      </p:pic>
    </p:spTree>
  </p:cSld>
  <p:clrMapOvr>
    <a:masterClrMapping/>
  </p:clrMapOvr>
  <p:transition xmlns:p14="http://schemas.microsoft.com/office/powerpoint/2010/main" spd="med" advClick="1"/>
</p:sld>
</file>

<file path=ppt/slides/slide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5" name="Kvadrat"/>
          <p:cNvSpPr/>
          <p:nvPr/>
        </p:nvSpPr>
        <p:spPr>
          <a:xfrm>
            <a:off x="880533" y="651933"/>
            <a:ext cx="1270001" cy="1270001"/>
          </a:xfrm>
          <a:prstGeom prst="rect">
            <a:avLst/>
          </a:prstGeom>
          <a:solidFill>
            <a:srgbClr val="D78D95"/>
          </a:solidFill>
          <a:ln w="12700">
            <a:miter lim="400000"/>
          </a:ln>
        </p:spPr>
        <p:txBody>
          <a:bodyPr lIns="50800" tIns="50800" rIns="50800" bIns="50800" anchor="ctr"/>
          <a:lstStyle/>
          <a:p>
            <a:pPr>
              <a:defRPr sz="3200"/>
            </a:pPr>
          </a:p>
        </p:txBody>
      </p:sp>
      <p:sp>
        <p:nvSpPr>
          <p:cNvPr id="246" name="Legemidlers andel av helseutgiftene er lave i Norge sammenlignet med andre land, og lå på 7,6 % i 2017.  Dette inkluderer medisinsk forbruksmateriell.…"/>
          <p:cNvSpPr txBox="1"/>
          <p:nvPr/>
        </p:nvSpPr>
        <p:spPr>
          <a:xfrm>
            <a:off x="880533" y="4516437"/>
            <a:ext cx="4710101" cy="201358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l" defTabSz="457200">
              <a:lnSpc>
                <a:spcPct val="120000"/>
              </a:lnSpc>
              <a:spcBef>
                <a:spcPts val="1100"/>
              </a:spcBef>
              <a:defRPr sz="2000">
                <a:solidFill>
                  <a:srgbClr val="424556"/>
                </a:solidFill>
                <a:latin typeface="Helvetica"/>
                <a:ea typeface="Helvetica"/>
                <a:cs typeface="Helvetica"/>
                <a:sym typeface="Helvetica"/>
              </a:defRPr>
            </a:pPr>
            <a:r>
              <a:t>Legemidlers andel av helseutgiftene er lave i Norge sammenlignet med andre land, og lå på 7,6 % i 2017.  Dette inkluderer medisinsk forbruksmateriell.</a:t>
            </a:r>
          </a:p>
          <a:p>
            <a:pPr algn="l" defTabSz="457200">
              <a:lnSpc>
                <a:spcPct val="120000"/>
              </a:lnSpc>
              <a:spcBef>
                <a:spcPts val="1100"/>
              </a:spcBef>
              <a:defRPr b="1" sz="2000">
                <a:solidFill>
                  <a:srgbClr val="424556"/>
                </a:solidFill>
                <a:latin typeface="Helvetica"/>
                <a:ea typeface="Helvetica"/>
                <a:cs typeface="Helvetica"/>
                <a:sym typeface="Helvetica"/>
              </a:defRPr>
            </a:pPr>
            <a:r>
              <a:t>Kilde: OECD</a:t>
            </a:r>
          </a:p>
        </p:txBody>
      </p:sp>
      <p:sp>
        <p:nvSpPr>
          <p:cNvPr id="247" name="Legemiddelutgifter som andel av helseutgifter i OECD"/>
          <p:cNvSpPr txBox="1"/>
          <p:nvPr/>
        </p:nvSpPr>
        <p:spPr>
          <a:xfrm>
            <a:off x="880533" y="2431362"/>
            <a:ext cx="4710101" cy="169926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l" defTabSz="457200">
              <a:lnSpc>
                <a:spcPct val="120000"/>
              </a:lnSpc>
              <a:defRPr b="1" sz="3100">
                <a:solidFill>
                  <a:srgbClr val="424556"/>
                </a:solidFill>
                <a:latin typeface="Helvetica"/>
                <a:ea typeface="Helvetica"/>
                <a:cs typeface="Helvetica"/>
                <a:sym typeface="Helvetica"/>
              </a:defRPr>
            </a:pPr>
            <a:r>
              <a:t>Legemiddelutgifter som</a:t>
            </a:r>
            <a:br/>
            <a:r>
              <a:t>andel av helseutgifter i OECD</a:t>
            </a:r>
          </a:p>
        </p:txBody>
      </p:sp>
      <p:sp>
        <p:nvSpPr>
          <p:cNvPr id="248" name="5.8"/>
          <p:cNvSpPr txBox="1"/>
          <p:nvPr/>
        </p:nvSpPr>
        <p:spPr>
          <a:xfrm>
            <a:off x="880533" y="886883"/>
            <a:ext cx="1270001" cy="800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lnSpc>
                <a:spcPct val="120000"/>
              </a:lnSpc>
              <a:defRPr b="1" sz="4600">
                <a:solidFill>
                  <a:srgbClr val="424556"/>
                </a:solidFill>
                <a:latin typeface="Helvetica"/>
                <a:ea typeface="Helvetica"/>
                <a:cs typeface="Helvetica"/>
                <a:sym typeface="Helvetica"/>
              </a:defRPr>
            </a:lvl1pPr>
          </a:lstStyle>
          <a:p>
            <a:pPr/>
            <a:r>
              <a:t>5.8</a:t>
            </a:r>
          </a:p>
        </p:txBody>
      </p:sp>
      <p:pic>
        <p:nvPicPr>
          <p:cNvPr id="249" name="5-08-Legemiddelutgifter-som-andel-av-helseutgifter-i-OECD.png" descr="5-08-Legemiddelutgifter-som-andel-av-helseutgifter-i-OECD.png"/>
          <p:cNvPicPr>
            <a:picLocks noChangeAspect="1"/>
          </p:cNvPicPr>
          <p:nvPr/>
        </p:nvPicPr>
        <p:blipFill>
          <a:blip r:embed="rId2">
            <a:extLst/>
          </a:blip>
          <a:stretch>
            <a:fillRect/>
          </a:stretch>
        </p:blipFill>
        <p:spPr>
          <a:xfrm>
            <a:off x="8685848" y="270471"/>
            <a:ext cx="15107335" cy="13445530"/>
          </a:xfrm>
          <a:prstGeom prst="rect">
            <a:avLst/>
          </a:prstGeom>
          <a:ln w="12700">
            <a:miter lim="400000"/>
          </a:ln>
        </p:spPr>
      </p:pic>
    </p:spTree>
  </p:cSld>
  <p:clrMapOvr>
    <a:masterClrMapping/>
  </p:clrMapOvr>
  <p:transition xmlns:p14="http://schemas.microsoft.com/office/powerpoint/2010/main" spd="med" advClick="1"/>
</p:sld>
</file>

<file path=ppt/slides/slide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1" name="Kvadrat"/>
          <p:cNvSpPr/>
          <p:nvPr/>
        </p:nvSpPr>
        <p:spPr>
          <a:xfrm>
            <a:off x="880533" y="651933"/>
            <a:ext cx="1270001" cy="1270001"/>
          </a:xfrm>
          <a:prstGeom prst="rect">
            <a:avLst/>
          </a:prstGeom>
          <a:solidFill>
            <a:srgbClr val="D78D95"/>
          </a:solidFill>
          <a:ln w="12700">
            <a:miter lim="400000"/>
          </a:ln>
        </p:spPr>
        <p:txBody>
          <a:bodyPr lIns="50800" tIns="50800" rIns="50800" bIns="50800" anchor="ctr"/>
          <a:lstStyle/>
          <a:p>
            <a:pPr>
              <a:defRPr sz="3200"/>
            </a:pPr>
          </a:p>
        </p:txBody>
      </p:sp>
      <p:sp>
        <p:nvSpPr>
          <p:cNvPr id="252" name="Driftskostnadene til spesialisthelsetjenesten (sykehusene) utgjorde i 2017 om lag 157 milliarder kroner. Lønnskostnadene, som er den største utgiftsposten, utgjorde 58,9 % av kostnadene.…"/>
          <p:cNvSpPr txBox="1"/>
          <p:nvPr/>
        </p:nvSpPr>
        <p:spPr>
          <a:xfrm>
            <a:off x="880533" y="5203930"/>
            <a:ext cx="4710101" cy="508381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l" defTabSz="457200">
              <a:lnSpc>
                <a:spcPct val="120000"/>
              </a:lnSpc>
              <a:spcBef>
                <a:spcPts val="1100"/>
              </a:spcBef>
              <a:defRPr sz="2000">
                <a:solidFill>
                  <a:srgbClr val="424556"/>
                </a:solidFill>
                <a:latin typeface="Helvetica"/>
                <a:ea typeface="Helvetica"/>
                <a:cs typeface="Helvetica"/>
                <a:sym typeface="Helvetica"/>
              </a:defRPr>
            </a:pPr>
            <a:r>
              <a:t>Driftskostnadene til spesialisthelsetjenesten (sykehusene) utgjorde i 2017 om lag 157 milliarder kroner. Lønnskostnadene, som er den største utgiftsposten, utgjorde 58,9 % av kostnadene. </a:t>
            </a:r>
          </a:p>
          <a:p>
            <a:pPr algn="l" defTabSz="457200">
              <a:lnSpc>
                <a:spcPct val="120000"/>
              </a:lnSpc>
              <a:spcBef>
                <a:spcPts val="1100"/>
              </a:spcBef>
              <a:defRPr sz="2000">
                <a:solidFill>
                  <a:srgbClr val="424556"/>
                </a:solidFill>
                <a:latin typeface="Helvetica"/>
                <a:ea typeface="Helvetica"/>
                <a:cs typeface="Helvetica"/>
                <a:sym typeface="Helvetica"/>
              </a:defRPr>
            </a:pPr>
            <a:r>
              <a:t>Legemidler utgjorde til sammenligning kun 4,6 % av driftskostnadene i spesialisthelsetjenesten. Legemiddelutgiftene for sykehusene er relativt lave, og har holdt seg på et stabilt nivå de siste 10 årene. </a:t>
            </a:r>
          </a:p>
          <a:p>
            <a:pPr algn="l" defTabSz="457200">
              <a:lnSpc>
                <a:spcPct val="120000"/>
              </a:lnSpc>
              <a:spcBef>
                <a:spcPts val="1100"/>
              </a:spcBef>
              <a:defRPr b="1" sz="2000">
                <a:solidFill>
                  <a:srgbClr val="424556"/>
                </a:solidFill>
                <a:latin typeface="Helvetica"/>
                <a:ea typeface="Helvetica"/>
                <a:cs typeface="Helvetica"/>
                <a:sym typeface="Helvetica"/>
              </a:defRPr>
            </a:pPr>
            <a:r>
              <a:t>Kilde: SSB</a:t>
            </a:r>
          </a:p>
        </p:txBody>
      </p:sp>
      <p:sp>
        <p:nvSpPr>
          <p:cNvPr id="253" name="5.9"/>
          <p:cNvSpPr txBox="1"/>
          <p:nvPr/>
        </p:nvSpPr>
        <p:spPr>
          <a:xfrm>
            <a:off x="880533" y="886883"/>
            <a:ext cx="1270001" cy="800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lnSpc>
                <a:spcPct val="120000"/>
              </a:lnSpc>
              <a:defRPr b="1" sz="4600">
                <a:solidFill>
                  <a:srgbClr val="424556"/>
                </a:solidFill>
                <a:latin typeface="Helvetica"/>
                <a:ea typeface="Helvetica"/>
                <a:cs typeface="Helvetica"/>
                <a:sym typeface="Helvetica"/>
              </a:defRPr>
            </a:lvl1pPr>
          </a:lstStyle>
          <a:p>
            <a:pPr/>
            <a:r>
              <a:t>5.9</a:t>
            </a:r>
          </a:p>
        </p:txBody>
      </p:sp>
      <p:sp>
        <p:nvSpPr>
          <p:cNvPr id="254" name="Fordeling av driftskostnader  i spesialist-helsetjenesten"/>
          <p:cNvSpPr txBox="1"/>
          <p:nvPr/>
        </p:nvSpPr>
        <p:spPr>
          <a:xfrm>
            <a:off x="880533" y="2431362"/>
            <a:ext cx="4710101" cy="226314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l" defTabSz="457200">
              <a:lnSpc>
                <a:spcPct val="120000"/>
              </a:lnSpc>
              <a:defRPr b="1" sz="3100">
                <a:solidFill>
                  <a:srgbClr val="424556"/>
                </a:solidFill>
                <a:latin typeface="Helvetica"/>
                <a:ea typeface="Helvetica"/>
                <a:cs typeface="Helvetica"/>
                <a:sym typeface="Helvetica"/>
              </a:defRPr>
            </a:pPr>
            <a:r>
              <a:t>Fordeling av driftskostnader </a:t>
            </a:r>
            <a:br/>
            <a:r>
              <a:t>i spesialist-helsetjenesten</a:t>
            </a:r>
          </a:p>
        </p:txBody>
      </p:sp>
      <p:pic>
        <p:nvPicPr>
          <p:cNvPr id="255" name="5-09-Fordeling-av-driftskostnader-i-spesialisthelsetjenesten_2017-NYY.png" descr="5-09-Fordeling-av-driftskostnader-i-spesialisthelsetjenesten_2017-NYY.png"/>
          <p:cNvPicPr>
            <a:picLocks noChangeAspect="1"/>
          </p:cNvPicPr>
          <p:nvPr/>
        </p:nvPicPr>
        <p:blipFill>
          <a:blip r:embed="rId2">
            <a:extLst/>
          </a:blip>
          <a:stretch>
            <a:fillRect/>
          </a:stretch>
        </p:blipFill>
        <p:spPr>
          <a:xfrm>
            <a:off x="8668915" y="-1"/>
            <a:ext cx="15411237" cy="13716001"/>
          </a:xfrm>
          <a:prstGeom prst="rect">
            <a:avLst/>
          </a:prstGeom>
          <a:ln w="12700">
            <a:miter lim="400000"/>
          </a:ln>
        </p:spPr>
      </p:pic>
    </p:spTree>
  </p:cSld>
  <p:clrMapOvr>
    <a:masterClrMapping/>
  </p:clrMapOvr>
  <p:transition xmlns:p14="http://schemas.microsoft.com/office/powerpoint/2010/main" spd="med" advClick="1"/>
</p:sld>
</file>

<file path=ppt/slides/slide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7" name="Kvadrat"/>
          <p:cNvSpPr/>
          <p:nvPr/>
        </p:nvSpPr>
        <p:spPr>
          <a:xfrm>
            <a:off x="880533" y="651933"/>
            <a:ext cx="1270001" cy="1270001"/>
          </a:xfrm>
          <a:prstGeom prst="rect">
            <a:avLst/>
          </a:prstGeom>
          <a:solidFill>
            <a:srgbClr val="D78D95"/>
          </a:solidFill>
          <a:ln w="12700">
            <a:miter lim="400000"/>
          </a:ln>
        </p:spPr>
        <p:txBody>
          <a:bodyPr lIns="50800" tIns="50800" rIns="50800" bIns="50800" anchor="ctr"/>
          <a:lstStyle/>
          <a:p>
            <a:pPr>
              <a:defRPr sz="3200"/>
            </a:pPr>
          </a:p>
        </p:txBody>
      </p:sp>
      <p:sp>
        <p:nvSpPr>
          <p:cNvPr id="258" name="Kulene viser antall legemidler godkjent av de europeiske legemiddelmyndighetene (EMA). Denne organisasjonen tilsvarer Statens legemiddelverk i Norge. Disse to organisasjonene samarbeider tett.…"/>
          <p:cNvSpPr txBox="1"/>
          <p:nvPr/>
        </p:nvSpPr>
        <p:spPr>
          <a:xfrm>
            <a:off x="6400800" y="651933"/>
            <a:ext cx="4710100" cy="274510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l" defTabSz="457200">
              <a:lnSpc>
                <a:spcPct val="120000"/>
              </a:lnSpc>
              <a:spcBef>
                <a:spcPts val="1100"/>
              </a:spcBef>
              <a:defRPr sz="2000">
                <a:solidFill>
                  <a:srgbClr val="424556"/>
                </a:solidFill>
                <a:latin typeface="Helvetica"/>
                <a:ea typeface="Helvetica"/>
                <a:cs typeface="Helvetica"/>
                <a:sym typeface="Helvetica"/>
              </a:defRPr>
            </a:pPr>
            <a:r>
              <a:t>Kulene viser antall legemidler godkjent av de europeiske legemiddelmyndighetene (EMA). Denne organisasjonen tilsvarer Statens legemiddelverk i Norge. Disse to organisasjonene samarbeider tett. </a:t>
            </a:r>
          </a:p>
          <a:p>
            <a:pPr algn="l" defTabSz="457200">
              <a:lnSpc>
                <a:spcPct val="120000"/>
              </a:lnSpc>
              <a:spcBef>
                <a:spcPts val="1100"/>
              </a:spcBef>
              <a:defRPr b="1" sz="2000">
                <a:solidFill>
                  <a:srgbClr val="424556"/>
                </a:solidFill>
                <a:latin typeface="Helvetica"/>
                <a:ea typeface="Helvetica"/>
                <a:cs typeface="Helvetica"/>
                <a:sym typeface="Helvetica"/>
              </a:defRPr>
            </a:pPr>
            <a:r>
              <a:t>Kilde: EMA</a:t>
            </a:r>
          </a:p>
        </p:txBody>
      </p:sp>
      <p:sp>
        <p:nvSpPr>
          <p:cNvPr id="259" name="Antall legemidler…"/>
          <p:cNvSpPr txBox="1"/>
          <p:nvPr/>
        </p:nvSpPr>
        <p:spPr>
          <a:xfrm>
            <a:off x="2438400" y="551603"/>
            <a:ext cx="4710100" cy="113538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l" defTabSz="457200">
              <a:lnSpc>
                <a:spcPct val="120000"/>
              </a:lnSpc>
              <a:defRPr b="1" sz="3100">
                <a:solidFill>
                  <a:srgbClr val="424556"/>
                </a:solidFill>
                <a:latin typeface="Helvetica"/>
                <a:ea typeface="Helvetica"/>
                <a:cs typeface="Helvetica"/>
                <a:sym typeface="Helvetica"/>
              </a:defRPr>
            </a:pPr>
            <a:r>
              <a:t>Antall legemidler</a:t>
            </a:r>
          </a:p>
          <a:p>
            <a:pPr algn="l" defTabSz="457200">
              <a:lnSpc>
                <a:spcPct val="120000"/>
              </a:lnSpc>
              <a:defRPr b="1" sz="3100">
                <a:solidFill>
                  <a:srgbClr val="424556"/>
                </a:solidFill>
                <a:latin typeface="Helvetica"/>
                <a:ea typeface="Helvetica"/>
                <a:cs typeface="Helvetica"/>
                <a:sym typeface="Helvetica"/>
              </a:defRPr>
            </a:pPr>
            <a:r>
              <a:t>godkjent av EMA</a:t>
            </a:r>
          </a:p>
        </p:txBody>
      </p:sp>
      <p:sp>
        <p:nvSpPr>
          <p:cNvPr id="260" name="5.10"/>
          <p:cNvSpPr txBox="1"/>
          <p:nvPr/>
        </p:nvSpPr>
        <p:spPr>
          <a:xfrm>
            <a:off x="880533" y="886883"/>
            <a:ext cx="1270001" cy="800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lnSpc>
                <a:spcPct val="120000"/>
              </a:lnSpc>
              <a:defRPr b="1" sz="4600">
                <a:solidFill>
                  <a:srgbClr val="424556"/>
                </a:solidFill>
                <a:latin typeface="Helvetica"/>
                <a:ea typeface="Helvetica"/>
                <a:cs typeface="Helvetica"/>
                <a:sym typeface="Helvetica"/>
              </a:defRPr>
            </a:lvl1pPr>
          </a:lstStyle>
          <a:p>
            <a:pPr/>
            <a:r>
              <a:t>5.10</a:t>
            </a:r>
          </a:p>
        </p:txBody>
      </p:sp>
      <p:pic>
        <p:nvPicPr>
          <p:cNvPr id="261" name="5-10-godkjente-legemidler-EMA.png" descr="5-10-godkjente-legemidler-EMA.png"/>
          <p:cNvPicPr>
            <a:picLocks noChangeAspect="1"/>
          </p:cNvPicPr>
          <p:nvPr/>
        </p:nvPicPr>
        <p:blipFill>
          <a:blip r:embed="rId2">
            <a:extLst/>
          </a:blip>
          <a:stretch>
            <a:fillRect/>
          </a:stretch>
        </p:blipFill>
        <p:spPr>
          <a:xfrm>
            <a:off x="-1" y="2999232"/>
            <a:ext cx="24384001" cy="8631937"/>
          </a:xfrm>
          <a:prstGeom prst="rect">
            <a:avLst/>
          </a:prstGeom>
          <a:ln w="12700">
            <a:miter lim="400000"/>
          </a:ln>
        </p:spPr>
      </p:pic>
    </p:spTree>
  </p:cSld>
  <p:clrMapOvr>
    <a:masterClrMapping/>
  </p:clrMapOvr>
  <p:transition xmlns:p14="http://schemas.microsoft.com/office/powerpoint/2010/main" spd="med" advClick="1"/>
</p:sld>
</file>

<file path=ppt/slides/slide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3" name="Kvadrat"/>
          <p:cNvSpPr/>
          <p:nvPr/>
        </p:nvSpPr>
        <p:spPr>
          <a:xfrm>
            <a:off x="880533" y="651933"/>
            <a:ext cx="1270001" cy="1270001"/>
          </a:xfrm>
          <a:prstGeom prst="rect">
            <a:avLst/>
          </a:prstGeom>
          <a:solidFill>
            <a:srgbClr val="D78D95"/>
          </a:solidFill>
          <a:ln w="12700">
            <a:miter lim="400000"/>
          </a:ln>
        </p:spPr>
        <p:txBody>
          <a:bodyPr lIns="50800" tIns="50800" rIns="50800" bIns="50800" anchor="ctr"/>
          <a:lstStyle/>
          <a:p>
            <a:pPr>
              <a:defRPr sz="3200"/>
            </a:pPr>
          </a:p>
        </p:txBody>
      </p:sp>
      <p:sp>
        <p:nvSpPr>
          <p:cNvPr id="264" name="Det har vært en kraftig økning i antall saker Beslutningsforum har tatt stilling til i perioden 2014 til 2018. Det har variert betydelig i andelen saker som har fått positiv beslutning i perioden. Forskjellen er spesielt stor fra 2017 til 2018, med en nedgang fra ca. 80% til mindre enn 50%.…"/>
          <p:cNvSpPr txBox="1"/>
          <p:nvPr/>
        </p:nvSpPr>
        <p:spPr>
          <a:xfrm>
            <a:off x="880533" y="4076170"/>
            <a:ext cx="4710101" cy="311086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l" defTabSz="457200">
              <a:lnSpc>
                <a:spcPct val="120000"/>
              </a:lnSpc>
              <a:spcBef>
                <a:spcPts val="1100"/>
              </a:spcBef>
              <a:defRPr sz="2000">
                <a:solidFill>
                  <a:srgbClr val="424556"/>
                </a:solidFill>
                <a:latin typeface="Helvetica"/>
                <a:ea typeface="Helvetica"/>
                <a:cs typeface="Helvetica"/>
                <a:sym typeface="Helvetica"/>
              </a:defRPr>
            </a:pPr>
            <a:r>
              <a:t>Det har vært en kraftig økning i antall saker Beslutningsforum har tatt stilling til i perioden 2014 til 2018. Det har variert betydelig i andelen saker som har fått positiv beslutning i perioden. Forskjellen er spesielt stor fra 2017 til 2018, med en nedgang fra ca. 80% til mindre enn 50%. </a:t>
            </a:r>
          </a:p>
          <a:p>
            <a:pPr algn="l" defTabSz="457200">
              <a:lnSpc>
                <a:spcPct val="120000"/>
              </a:lnSpc>
              <a:spcBef>
                <a:spcPts val="1100"/>
              </a:spcBef>
              <a:defRPr b="1" sz="2000">
                <a:solidFill>
                  <a:srgbClr val="424556"/>
                </a:solidFill>
                <a:latin typeface="Helvetica"/>
                <a:ea typeface="Helvetica"/>
                <a:cs typeface="Helvetica"/>
                <a:sym typeface="Helvetica"/>
              </a:defRPr>
            </a:pPr>
            <a:r>
              <a:t>Kilde: Nye metoder</a:t>
            </a:r>
          </a:p>
        </p:txBody>
      </p:sp>
      <p:sp>
        <p:nvSpPr>
          <p:cNvPr id="265" name="Beslutninger…"/>
          <p:cNvSpPr txBox="1"/>
          <p:nvPr/>
        </p:nvSpPr>
        <p:spPr>
          <a:xfrm>
            <a:off x="880533" y="2431362"/>
            <a:ext cx="4710101" cy="113538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l" defTabSz="457200">
              <a:lnSpc>
                <a:spcPct val="120000"/>
              </a:lnSpc>
              <a:defRPr b="1" sz="3100">
                <a:solidFill>
                  <a:srgbClr val="424556"/>
                </a:solidFill>
                <a:latin typeface="Helvetica"/>
                <a:ea typeface="Helvetica"/>
                <a:cs typeface="Helvetica"/>
                <a:sym typeface="Helvetica"/>
              </a:defRPr>
            </a:pPr>
            <a:r>
              <a:t>Beslutninger</a:t>
            </a:r>
          </a:p>
          <a:p>
            <a:pPr algn="l" defTabSz="457200">
              <a:lnSpc>
                <a:spcPct val="120000"/>
              </a:lnSpc>
              <a:defRPr b="1" sz="3100">
                <a:solidFill>
                  <a:srgbClr val="424556"/>
                </a:solidFill>
                <a:latin typeface="Helvetica"/>
                <a:ea typeface="Helvetica"/>
                <a:cs typeface="Helvetica"/>
                <a:sym typeface="Helvetica"/>
              </a:defRPr>
            </a:pPr>
            <a:r>
              <a:t>i Beslutningsforum</a:t>
            </a:r>
          </a:p>
        </p:txBody>
      </p:sp>
      <p:sp>
        <p:nvSpPr>
          <p:cNvPr id="266" name="5.11"/>
          <p:cNvSpPr txBox="1"/>
          <p:nvPr/>
        </p:nvSpPr>
        <p:spPr>
          <a:xfrm>
            <a:off x="880533" y="886883"/>
            <a:ext cx="1270001" cy="800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lnSpc>
                <a:spcPct val="120000"/>
              </a:lnSpc>
              <a:defRPr b="1" sz="4600">
                <a:solidFill>
                  <a:srgbClr val="424556"/>
                </a:solidFill>
                <a:latin typeface="Helvetica"/>
                <a:ea typeface="Helvetica"/>
                <a:cs typeface="Helvetica"/>
                <a:sym typeface="Helvetica"/>
              </a:defRPr>
            </a:lvl1pPr>
          </a:lstStyle>
          <a:p>
            <a:pPr/>
            <a:r>
              <a:t>5.11</a:t>
            </a:r>
          </a:p>
        </p:txBody>
      </p:sp>
      <p:pic>
        <p:nvPicPr>
          <p:cNvPr id="267" name="5-11-antall-legemidler-besluttet-innført.png" descr="5-11-antall-legemidler-besluttet-innført.png"/>
          <p:cNvPicPr>
            <a:picLocks noChangeAspect="1"/>
          </p:cNvPicPr>
          <p:nvPr/>
        </p:nvPicPr>
        <p:blipFill>
          <a:blip r:embed="rId2">
            <a:extLst/>
          </a:blip>
          <a:stretch>
            <a:fillRect/>
          </a:stretch>
        </p:blipFill>
        <p:spPr>
          <a:xfrm>
            <a:off x="8364115" y="152399"/>
            <a:ext cx="15411237" cy="13716001"/>
          </a:xfrm>
          <a:prstGeom prst="rect">
            <a:avLst/>
          </a:prstGeom>
          <a:ln w="12700">
            <a:miter lim="400000"/>
          </a:ln>
        </p:spPr>
      </p:pic>
    </p:spTree>
  </p:cSld>
  <p:clrMapOvr>
    <a:masterClrMapping/>
  </p:clrMapOvr>
  <p:transition xmlns:p14="http://schemas.microsoft.com/office/powerpoint/2010/main" spd="med" advClick="1"/>
</p:sld>
</file>

<file path=ppt/slides/slide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9" name="Rektangel"/>
          <p:cNvSpPr/>
          <p:nvPr/>
        </p:nvSpPr>
        <p:spPr>
          <a:xfrm>
            <a:off x="2133600" y="2667000"/>
            <a:ext cx="6488708" cy="6315208"/>
          </a:xfrm>
          <a:prstGeom prst="rect">
            <a:avLst/>
          </a:prstGeom>
          <a:solidFill>
            <a:srgbClr val="2E303C"/>
          </a:solidFill>
          <a:ln w="12700">
            <a:miter lim="400000"/>
          </a:ln>
        </p:spPr>
        <p:txBody>
          <a:bodyPr lIns="50800" tIns="50800" rIns="50800" bIns="50800" anchor="ctr"/>
          <a:lstStyle/>
          <a:p>
            <a:pPr>
              <a:defRPr sz="3200"/>
            </a:pPr>
          </a:p>
        </p:txBody>
      </p:sp>
      <p:sp>
        <p:nvSpPr>
          <p:cNvPr id="270" name="6"/>
          <p:cNvSpPr txBox="1"/>
          <p:nvPr/>
        </p:nvSpPr>
        <p:spPr>
          <a:xfrm>
            <a:off x="3609710" y="4249803"/>
            <a:ext cx="3536488" cy="3149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lnSpc>
                <a:spcPct val="120000"/>
              </a:lnSpc>
              <a:defRPr b="1" sz="20000">
                <a:solidFill>
                  <a:srgbClr val="FFFFFF"/>
                </a:solidFill>
                <a:latin typeface="Helvetica"/>
                <a:ea typeface="Helvetica"/>
                <a:cs typeface="Helvetica"/>
                <a:sym typeface="Helvetica"/>
              </a:defRPr>
            </a:lvl1pPr>
          </a:lstStyle>
          <a:p>
            <a:pPr/>
            <a:r>
              <a:t>6</a:t>
            </a:r>
          </a:p>
        </p:txBody>
      </p:sp>
      <p:sp>
        <p:nvSpPr>
          <p:cNvPr id="271" name="Reseptfrie…"/>
          <p:cNvSpPr txBox="1"/>
          <p:nvPr/>
        </p:nvSpPr>
        <p:spPr>
          <a:xfrm>
            <a:off x="9706040" y="4329218"/>
            <a:ext cx="12835071" cy="326263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lnSpc>
                <a:spcPct val="90000"/>
              </a:lnSpc>
              <a:defRPr b="1" sz="10900">
                <a:solidFill>
                  <a:srgbClr val="424556"/>
                </a:solidFill>
                <a:latin typeface="Helvetica"/>
                <a:ea typeface="Helvetica"/>
                <a:cs typeface="Helvetica"/>
                <a:sym typeface="Helvetica"/>
              </a:defRPr>
            </a:pPr>
            <a:r>
              <a:t>Reseptfrie</a:t>
            </a:r>
          </a:p>
          <a:p>
            <a:pPr algn="l" defTabSz="457200">
              <a:lnSpc>
                <a:spcPct val="90000"/>
              </a:lnSpc>
              <a:defRPr b="1" sz="10900">
                <a:solidFill>
                  <a:srgbClr val="424556"/>
                </a:solidFill>
                <a:latin typeface="Helvetica"/>
                <a:ea typeface="Helvetica"/>
                <a:cs typeface="Helvetica"/>
                <a:sym typeface="Helvetica"/>
              </a:defRPr>
            </a:pPr>
            <a:r>
              <a:t>legemidler</a:t>
            </a:r>
          </a:p>
        </p:txBody>
      </p:sp>
    </p:spTree>
  </p:cSld>
  <p:clrMapOvr>
    <a:masterClrMapping/>
  </p:clrMapOvr>
  <p:transition xmlns:p14="http://schemas.microsoft.com/office/powerpoint/2010/main" spd="med" advClick="1"/>
</p:sld>
</file>

<file path=ppt/slides/slide4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3" name="Kvadrat"/>
          <p:cNvSpPr/>
          <p:nvPr/>
        </p:nvSpPr>
        <p:spPr>
          <a:xfrm>
            <a:off x="880533" y="651933"/>
            <a:ext cx="1270001" cy="1270001"/>
          </a:xfrm>
          <a:prstGeom prst="rect">
            <a:avLst/>
          </a:prstGeom>
          <a:solidFill>
            <a:srgbClr val="2E303C"/>
          </a:solidFill>
          <a:ln w="12700">
            <a:miter lim="400000"/>
          </a:ln>
        </p:spPr>
        <p:txBody>
          <a:bodyPr lIns="50800" tIns="50800" rIns="50800" bIns="50800" anchor="ctr"/>
          <a:lstStyle/>
          <a:p>
            <a:pPr>
              <a:defRPr sz="3200"/>
            </a:pPr>
          </a:p>
        </p:txBody>
      </p:sp>
      <p:sp>
        <p:nvSpPr>
          <p:cNvPr id="274" name="Det ble i 2018 omsatt reseptfrie legemidler for om lag 1,4 mrd. kroner, målt i apotekenes innkjøpspris (AIP). Justert for inflasjon var dette en økning på 0,4 % fra 2017 til 2018.…"/>
          <p:cNvSpPr txBox="1"/>
          <p:nvPr/>
        </p:nvSpPr>
        <p:spPr>
          <a:xfrm>
            <a:off x="880533" y="4076170"/>
            <a:ext cx="4710101" cy="471805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l" defTabSz="457200">
              <a:lnSpc>
                <a:spcPct val="120000"/>
              </a:lnSpc>
              <a:spcBef>
                <a:spcPts val="1100"/>
              </a:spcBef>
              <a:defRPr sz="2000">
                <a:solidFill>
                  <a:srgbClr val="424556"/>
                </a:solidFill>
                <a:latin typeface="Helvetica"/>
                <a:ea typeface="Helvetica"/>
                <a:cs typeface="Helvetica"/>
                <a:sym typeface="Helvetica"/>
              </a:defRPr>
            </a:pPr>
            <a:r>
              <a:t>Det ble i 2018 omsatt reseptfrie legemidler for om lag 1,4 mrd. kroner, målt i apotekenes innkjøpspris (AIP). Justert for inflasjon var dette en økning på 0,4 % fra 2017 til 2018. </a:t>
            </a:r>
          </a:p>
          <a:p>
            <a:pPr algn="l" defTabSz="457200">
              <a:lnSpc>
                <a:spcPct val="120000"/>
              </a:lnSpc>
              <a:spcBef>
                <a:spcPts val="1100"/>
              </a:spcBef>
              <a:defRPr sz="2000">
                <a:solidFill>
                  <a:srgbClr val="424556"/>
                </a:solidFill>
                <a:latin typeface="Helvetica"/>
                <a:ea typeface="Helvetica"/>
                <a:cs typeface="Helvetica"/>
                <a:sym typeface="Helvetica"/>
              </a:defRPr>
            </a:pPr>
            <a:r>
              <a:t>Tallene inkluderer anslag av verdien av legemiddelomsetningen utenom apotek (LUA), statistikkgrunnlaget for omsetning av reseptfrie legemidler er dermed noe usikkert da data hentes inn og settes sammen fra flere ulike kilder.</a:t>
            </a:r>
          </a:p>
          <a:p>
            <a:pPr algn="l" defTabSz="457200">
              <a:lnSpc>
                <a:spcPct val="120000"/>
              </a:lnSpc>
              <a:spcBef>
                <a:spcPts val="1100"/>
              </a:spcBef>
              <a:defRPr b="1" sz="2000">
                <a:solidFill>
                  <a:srgbClr val="424556"/>
                </a:solidFill>
                <a:latin typeface="Helvetica"/>
                <a:ea typeface="Helvetica"/>
                <a:cs typeface="Helvetica"/>
                <a:sym typeface="Helvetica"/>
              </a:defRPr>
            </a:pPr>
            <a:r>
              <a:t>Kilde: Farmastat</a:t>
            </a:r>
          </a:p>
        </p:txBody>
      </p:sp>
      <p:sp>
        <p:nvSpPr>
          <p:cNvPr id="275" name="Omsetningen av…"/>
          <p:cNvSpPr txBox="1"/>
          <p:nvPr/>
        </p:nvSpPr>
        <p:spPr>
          <a:xfrm>
            <a:off x="880533" y="2431362"/>
            <a:ext cx="4710101" cy="113538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l" defTabSz="457200">
              <a:lnSpc>
                <a:spcPct val="120000"/>
              </a:lnSpc>
              <a:defRPr b="1" sz="3100">
                <a:solidFill>
                  <a:srgbClr val="424556"/>
                </a:solidFill>
                <a:latin typeface="Helvetica"/>
                <a:ea typeface="Helvetica"/>
                <a:cs typeface="Helvetica"/>
                <a:sym typeface="Helvetica"/>
              </a:defRPr>
            </a:pPr>
            <a:r>
              <a:t>Omsetningen av</a:t>
            </a:r>
          </a:p>
          <a:p>
            <a:pPr algn="l" defTabSz="457200">
              <a:lnSpc>
                <a:spcPct val="120000"/>
              </a:lnSpc>
              <a:defRPr b="1" sz="3100">
                <a:solidFill>
                  <a:srgbClr val="424556"/>
                </a:solidFill>
                <a:latin typeface="Helvetica"/>
                <a:ea typeface="Helvetica"/>
                <a:cs typeface="Helvetica"/>
                <a:sym typeface="Helvetica"/>
              </a:defRPr>
            </a:pPr>
            <a:r>
              <a:t>reseptfrie legemidler</a:t>
            </a:r>
          </a:p>
        </p:txBody>
      </p:sp>
      <p:sp>
        <p:nvSpPr>
          <p:cNvPr id="276" name="6."/>
          <p:cNvSpPr txBox="1"/>
          <p:nvPr/>
        </p:nvSpPr>
        <p:spPr>
          <a:xfrm>
            <a:off x="880533" y="886883"/>
            <a:ext cx="1270001" cy="800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lnSpc>
                <a:spcPct val="120000"/>
              </a:lnSpc>
              <a:defRPr b="1" sz="4600">
                <a:solidFill>
                  <a:srgbClr val="FFFFFF"/>
                </a:solidFill>
                <a:latin typeface="Helvetica"/>
                <a:ea typeface="Helvetica"/>
                <a:cs typeface="Helvetica"/>
                <a:sym typeface="Helvetica"/>
              </a:defRPr>
            </a:lvl1pPr>
          </a:lstStyle>
          <a:p>
            <a:pPr/>
            <a:r>
              <a:t>6.</a:t>
            </a:r>
          </a:p>
        </p:txBody>
      </p:sp>
      <p:pic>
        <p:nvPicPr>
          <p:cNvPr id="277" name="6-01-Reseptfrittlegemiddelsalg-de-siste-årene,-2012-kroner-2013.png" descr="6-01-Reseptfrittlegemiddelsalg-de-siste-årene,-2012-kroner-2013.png"/>
          <p:cNvPicPr>
            <a:picLocks noChangeAspect="1"/>
          </p:cNvPicPr>
          <p:nvPr/>
        </p:nvPicPr>
        <p:blipFill>
          <a:blip r:embed="rId2">
            <a:extLst/>
          </a:blip>
          <a:stretch>
            <a:fillRect/>
          </a:stretch>
        </p:blipFill>
        <p:spPr>
          <a:xfrm>
            <a:off x="8414915" y="338666"/>
            <a:ext cx="15411237" cy="13716001"/>
          </a:xfrm>
          <a:prstGeom prst="rect">
            <a:avLst/>
          </a:prstGeom>
          <a:ln w="12700">
            <a:miter lim="400000"/>
          </a:ln>
        </p:spPr>
      </p:pic>
    </p:spTree>
  </p:cSld>
  <p:clrMapOvr>
    <a:masterClrMapping/>
  </p:clrMapOvr>
  <p:transition xmlns:p14="http://schemas.microsoft.com/office/powerpoint/2010/main" spd="med" advClick="1"/>
</p:sld>
</file>

<file path=ppt/slides/slide4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9" name="Kvadrat"/>
          <p:cNvSpPr/>
          <p:nvPr/>
        </p:nvSpPr>
        <p:spPr>
          <a:xfrm>
            <a:off x="880533" y="651933"/>
            <a:ext cx="1270001" cy="1270001"/>
          </a:xfrm>
          <a:prstGeom prst="rect">
            <a:avLst/>
          </a:prstGeom>
          <a:solidFill>
            <a:srgbClr val="2E303C"/>
          </a:solidFill>
          <a:ln w="12700">
            <a:miter lim="400000"/>
          </a:ln>
        </p:spPr>
        <p:txBody>
          <a:bodyPr lIns="50800" tIns="50800" rIns="50800" bIns="50800" anchor="ctr"/>
          <a:lstStyle/>
          <a:p>
            <a:pPr>
              <a:defRPr sz="3200"/>
            </a:pPr>
          </a:p>
        </p:txBody>
      </p:sp>
      <p:sp>
        <p:nvSpPr>
          <p:cNvPr id="280" name="Målt i volum, dvs. definerte døgndoser (DDD), har de reseptfrie legemidlenes andel av totalmarkedet sunket jevnt fra 2004 og frem til og med 2018. Målt i AUP har omsetningen vært relativt stabil til og med 2016.…"/>
          <p:cNvSpPr txBox="1"/>
          <p:nvPr/>
        </p:nvSpPr>
        <p:spPr>
          <a:xfrm>
            <a:off x="880533" y="4397903"/>
            <a:ext cx="4710101" cy="705675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l" defTabSz="457200">
              <a:lnSpc>
                <a:spcPct val="120000"/>
              </a:lnSpc>
              <a:spcBef>
                <a:spcPts val="1100"/>
              </a:spcBef>
              <a:defRPr sz="2000">
                <a:solidFill>
                  <a:srgbClr val="424556"/>
                </a:solidFill>
                <a:latin typeface="Helvetica"/>
                <a:ea typeface="Helvetica"/>
                <a:cs typeface="Helvetica"/>
                <a:sym typeface="Helvetica"/>
              </a:defRPr>
            </a:pPr>
            <a:r>
              <a:t>Målt i volum, dvs. definerte døgndoser (DDD), har de reseptfrie legemidlenes andel av totalmarkedet sunket jevnt fra 2004 og frem til og med 2018. Målt i AUP har omsetningen vært relativt stabil til og med 2016. </a:t>
            </a:r>
          </a:p>
          <a:p>
            <a:pPr algn="l" defTabSz="457200">
              <a:lnSpc>
                <a:spcPct val="120000"/>
              </a:lnSpc>
              <a:spcBef>
                <a:spcPts val="1100"/>
              </a:spcBef>
              <a:defRPr sz="2000">
                <a:solidFill>
                  <a:srgbClr val="424556"/>
                </a:solidFill>
                <a:latin typeface="Helvetica"/>
                <a:ea typeface="Helvetica"/>
                <a:cs typeface="Helvetica"/>
                <a:sym typeface="Helvetica"/>
              </a:defRPr>
            </a:pPr>
            <a:r>
              <a:t>Nedgang i andel i 2017 og 2018 kan sees i sammeheng med bruken av konfidensielle priser for en del reseptbelagte produkter, og høyere verdi for disse.</a:t>
            </a:r>
          </a:p>
          <a:p>
            <a:pPr algn="l" defTabSz="457200">
              <a:lnSpc>
                <a:spcPct val="120000"/>
              </a:lnSpc>
              <a:spcBef>
                <a:spcPts val="1100"/>
              </a:spcBef>
              <a:defRPr sz="2000">
                <a:solidFill>
                  <a:srgbClr val="424556"/>
                </a:solidFill>
                <a:latin typeface="Helvetica"/>
                <a:ea typeface="Helvetica"/>
                <a:cs typeface="Helvetica"/>
                <a:sym typeface="Helvetica"/>
              </a:defRPr>
            </a:pPr>
            <a:r>
              <a:t>Tallene inkluderer anslag av verdien av legemiddelomsetningen utenom apotek (LUA), statistikkgrunnlaget for omsetning av reseptfrie legemidler er dermed noe usikkert da data hentes inn og settes sammen fra flere ulike kilder.</a:t>
            </a:r>
          </a:p>
          <a:p>
            <a:pPr algn="l" defTabSz="457200">
              <a:lnSpc>
                <a:spcPct val="120000"/>
              </a:lnSpc>
              <a:spcBef>
                <a:spcPts val="1100"/>
              </a:spcBef>
              <a:defRPr b="1" sz="2000">
                <a:solidFill>
                  <a:srgbClr val="424556"/>
                </a:solidFill>
                <a:latin typeface="Helvetica"/>
                <a:ea typeface="Helvetica"/>
                <a:cs typeface="Helvetica"/>
                <a:sym typeface="Helvetica"/>
              </a:defRPr>
            </a:pPr>
            <a:r>
              <a:t>Kilde: Farmastat</a:t>
            </a:r>
          </a:p>
        </p:txBody>
      </p:sp>
      <p:sp>
        <p:nvSpPr>
          <p:cNvPr id="281" name="Reseptfrie legemidlers andel av totalmarkedet i omsetning og volum"/>
          <p:cNvSpPr txBox="1"/>
          <p:nvPr/>
        </p:nvSpPr>
        <p:spPr>
          <a:xfrm>
            <a:off x="880533" y="2431362"/>
            <a:ext cx="4710101" cy="169926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l" defTabSz="457200">
              <a:lnSpc>
                <a:spcPct val="120000"/>
              </a:lnSpc>
              <a:defRPr b="1" sz="3100">
                <a:solidFill>
                  <a:srgbClr val="424556"/>
                </a:solidFill>
                <a:latin typeface="Helvetica"/>
                <a:ea typeface="Helvetica"/>
                <a:cs typeface="Helvetica"/>
                <a:sym typeface="Helvetica"/>
              </a:defRPr>
            </a:lvl1pPr>
          </a:lstStyle>
          <a:p>
            <a:pPr/>
            <a:r>
              <a:t>Reseptfrie legemidlers andel av totalmarkedet i omsetning og volum</a:t>
            </a:r>
          </a:p>
        </p:txBody>
      </p:sp>
      <p:sp>
        <p:nvSpPr>
          <p:cNvPr id="282" name="6.2"/>
          <p:cNvSpPr txBox="1"/>
          <p:nvPr/>
        </p:nvSpPr>
        <p:spPr>
          <a:xfrm>
            <a:off x="880533" y="886883"/>
            <a:ext cx="1270001" cy="800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lnSpc>
                <a:spcPct val="120000"/>
              </a:lnSpc>
              <a:defRPr b="1" sz="4600">
                <a:solidFill>
                  <a:srgbClr val="FFFFFF"/>
                </a:solidFill>
                <a:latin typeface="Helvetica"/>
                <a:ea typeface="Helvetica"/>
                <a:cs typeface="Helvetica"/>
                <a:sym typeface="Helvetica"/>
              </a:defRPr>
            </a:lvl1pPr>
          </a:lstStyle>
          <a:p>
            <a:pPr/>
            <a:r>
              <a:t>6.2</a:t>
            </a:r>
          </a:p>
        </p:txBody>
      </p:sp>
      <p:pic>
        <p:nvPicPr>
          <p:cNvPr id="283" name="6-02-Reseptfrie-legemidlers-andel-av-totalmarkedet-målt-i-omsetning-(AUP)-og-DDD.png" descr="6-02-Reseptfrie-legemidlers-andel-av-totalmarkedet-målt-i-omsetning-(AUP)-og-DDD.png"/>
          <p:cNvPicPr>
            <a:picLocks noChangeAspect="1"/>
          </p:cNvPicPr>
          <p:nvPr/>
        </p:nvPicPr>
        <p:blipFill>
          <a:blip r:embed="rId2">
            <a:extLst/>
          </a:blip>
          <a:stretch>
            <a:fillRect/>
          </a:stretch>
        </p:blipFill>
        <p:spPr>
          <a:xfrm>
            <a:off x="8364115" y="270933"/>
            <a:ext cx="15411237" cy="13716001"/>
          </a:xfrm>
          <a:prstGeom prst="rect">
            <a:avLst/>
          </a:prstGeom>
          <a:ln w="12700">
            <a:miter lim="400000"/>
          </a:ln>
        </p:spPr>
      </p:pic>
    </p:spTree>
  </p:cSld>
  <p:clrMapOvr>
    <a:masterClrMapping/>
  </p:clrMapOvr>
  <p:transition xmlns:p14="http://schemas.microsoft.com/office/powerpoint/2010/main" spd="med" advClick="1"/>
</p:sld>
</file>

<file path=ppt/slides/slide4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5" name="Kvadrat"/>
          <p:cNvSpPr/>
          <p:nvPr/>
        </p:nvSpPr>
        <p:spPr>
          <a:xfrm>
            <a:off x="880533" y="651933"/>
            <a:ext cx="1270001" cy="1270001"/>
          </a:xfrm>
          <a:prstGeom prst="rect">
            <a:avLst/>
          </a:prstGeom>
          <a:solidFill>
            <a:srgbClr val="2E303C"/>
          </a:solidFill>
          <a:ln w="12700">
            <a:miter lim="400000"/>
          </a:ln>
        </p:spPr>
        <p:txBody>
          <a:bodyPr lIns="50800" tIns="50800" rIns="50800" bIns="50800" anchor="ctr"/>
          <a:lstStyle/>
          <a:p>
            <a:pPr>
              <a:defRPr sz="3200"/>
            </a:pPr>
          </a:p>
        </p:txBody>
      </p:sp>
      <p:sp>
        <p:nvSpPr>
          <p:cNvPr id="286" name="Rangering av reseptfrie legemidler etter verdi AIP.…"/>
          <p:cNvSpPr txBox="1"/>
          <p:nvPr/>
        </p:nvSpPr>
        <p:spPr>
          <a:xfrm>
            <a:off x="880533" y="4640050"/>
            <a:ext cx="4710101" cy="362077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l" defTabSz="457200">
              <a:lnSpc>
                <a:spcPct val="120000"/>
              </a:lnSpc>
              <a:spcBef>
                <a:spcPts val="1100"/>
              </a:spcBef>
              <a:defRPr sz="2000">
                <a:solidFill>
                  <a:srgbClr val="424556"/>
                </a:solidFill>
                <a:latin typeface="Helvetica"/>
                <a:ea typeface="Helvetica"/>
                <a:cs typeface="Helvetica"/>
                <a:sym typeface="Helvetica"/>
              </a:defRPr>
            </a:pPr>
            <a:r>
              <a:t>Rangering av reseptfrie legemidler etter verdi AIP. </a:t>
            </a:r>
          </a:p>
          <a:p>
            <a:pPr algn="l" defTabSz="457200">
              <a:lnSpc>
                <a:spcPct val="120000"/>
              </a:lnSpc>
              <a:spcBef>
                <a:spcPts val="1100"/>
              </a:spcBef>
              <a:defRPr sz="2000">
                <a:solidFill>
                  <a:srgbClr val="424556"/>
                </a:solidFill>
                <a:latin typeface="Helvetica"/>
                <a:ea typeface="Helvetica"/>
                <a:cs typeface="Helvetica"/>
                <a:sym typeface="Helvetica"/>
              </a:defRPr>
            </a:pPr>
            <a:r>
              <a:t>Tallene inkluderer anslag av verdien av legemiddelomsetningen utenom apotek (LUA), statistikkgrunnlaget for omsetning av reseptfrie legemidler er dermed noe usikkert da data hentes inn og settes sammen fra flere ulike kilder.</a:t>
            </a:r>
          </a:p>
          <a:p>
            <a:pPr algn="l" defTabSz="457200">
              <a:lnSpc>
                <a:spcPct val="120000"/>
              </a:lnSpc>
              <a:spcBef>
                <a:spcPts val="1100"/>
              </a:spcBef>
              <a:defRPr b="1" sz="2000">
                <a:solidFill>
                  <a:srgbClr val="424556"/>
                </a:solidFill>
                <a:latin typeface="Helvetica"/>
                <a:ea typeface="Helvetica"/>
                <a:cs typeface="Helvetica"/>
                <a:sym typeface="Helvetica"/>
              </a:defRPr>
            </a:pPr>
            <a:r>
              <a:t>Kilde: Farmastat</a:t>
            </a:r>
          </a:p>
        </p:txBody>
      </p:sp>
      <p:sp>
        <p:nvSpPr>
          <p:cNvPr id="287" name="De 15 reseptfrie legemidlene med høyest omsetning"/>
          <p:cNvSpPr txBox="1"/>
          <p:nvPr/>
        </p:nvSpPr>
        <p:spPr>
          <a:xfrm>
            <a:off x="880533" y="2431362"/>
            <a:ext cx="4710101" cy="169926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l" defTabSz="457200">
              <a:lnSpc>
                <a:spcPct val="120000"/>
              </a:lnSpc>
              <a:defRPr b="1" sz="3100">
                <a:solidFill>
                  <a:srgbClr val="424556"/>
                </a:solidFill>
                <a:latin typeface="Helvetica"/>
                <a:ea typeface="Helvetica"/>
                <a:cs typeface="Helvetica"/>
                <a:sym typeface="Helvetica"/>
              </a:defRPr>
            </a:pPr>
            <a:r>
              <a:t>De 15 reseptfrie legemidlene</a:t>
            </a:r>
            <a:br/>
            <a:r>
              <a:t>med høyest omsetning</a:t>
            </a:r>
          </a:p>
        </p:txBody>
      </p:sp>
      <p:sp>
        <p:nvSpPr>
          <p:cNvPr id="288" name="6.3"/>
          <p:cNvSpPr txBox="1"/>
          <p:nvPr/>
        </p:nvSpPr>
        <p:spPr>
          <a:xfrm>
            <a:off x="880533" y="886883"/>
            <a:ext cx="1270001" cy="800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lnSpc>
                <a:spcPct val="120000"/>
              </a:lnSpc>
              <a:defRPr b="1" sz="4600">
                <a:solidFill>
                  <a:srgbClr val="FFFFFF"/>
                </a:solidFill>
                <a:latin typeface="Helvetica"/>
                <a:ea typeface="Helvetica"/>
                <a:cs typeface="Helvetica"/>
                <a:sym typeface="Helvetica"/>
              </a:defRPr>
            </a:lvl1pPr>
          </a:lstStyle>
          <a:p>
            <a:pPr/>
            <a:r>
              <a:t>6.3</a:t>
            </a:r>
          </a:p>
        </p:txBody>
      </p:sp>
      <p:pic>
        <p:nvPicPr>
          <p:cNvPr id="289" name="6-03-15-høyest-omsetning.png" descr="6-03-15-høyest-omsetning.png"/>
          <p:cNvPicPr>
            <a:picLocks noChangeAspect="1"/>
          </p:cNvPicPr>
          <p:nvPr/>
        </p:nvPicPr>
        <p:blipFill>
          <a:blip r:embed="rId2">
            <a:extLst/>
          </a:blip>
          <a:stretch>
            <a:fillRect/>
          </a:stretch>
        </p:blipFill>
        <p:spPr>
          <a:xfrm>
            <a:off x="8383645" y="311150"/>
            <a:ext cx="15391865" cy="12829117"/>
          </a:xfrm>
          <a:prstGeom prst="rect">
            <a:avLst/>
          </a:prstGeom>
          <a:ln w="12700">
            <a:miter lim="400000"/>
          </a:ln>
        </p:spPr>
      </p:pic>
    </p:spTree>
  </p:cSld>
  <p:clrMapOvr>
    <a:masterClrMapping/>
  </p:clrMapOvr>
  <p:transition xmlns:p14="http://schemas.microsoft.com/office/powerpoint/2010/main" spd="med" advClick="1"/>
</p:sld>
</file>

<file path=ppt/slides/slide4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1" name="Kvadrat"/>
          <p:cNvSpPr/>
          <p:nvPr/>
        </p:nvSpPr>
        <p:spPr>
          <a:xfrm>
            <a:off x="880533" y="651933"/>
            <a:ext cx="1270001" cy="1270001"/>
          </a:xfrm>
          <a:prstGeom prst="rect">
            <a:avLst/>
          </a:prstGeom>
          <a:solidFill>
            <a:srgbClr val="2E303C"/>
          </a:solidFill>
          <a:ln w="12700">
            <a:miter lim="400000"/>
          </a:ln>
        </p:spPr>
        <p:txBody>
          <a:bodyPr lIns="50800" tIns="50800" rIns="50800" bIns="50800" anchor="ctr"/>
          <a:lstStyle/>
          <a:p>
            <a:pPr>
              <a:defRPr sz="3200"/>
            </a:pPr>
          </a:p>
        </p:txBody>
      </p:sp>
      <p:sp>
        <p:nvSpPr>
          <p:cNvPr id="292" name="Den største gruppen i 2018 er legemidler mot smerte og feber. Det er hudproduktene som har den største veksten fra 2017 til 2018.…"/>
          <p:cNvSpPr txBox="1"/>
          <p:nvPr/>
        </p:nvSpPr>
        <p:spPr>
          <a:xfrm>
            <a:off x="880533" y="5617103"/>
            <a:ext cx="4710101" cy="435229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l" defTabSz="457200">
              <a:lnSpc>
                <a:spcPct val="120000"/>
              </a:lnSpc>
              <a:spcBef>
                <a:spcPts val="1100"/>
              </a:spcBef>
              <a:defRPr sz="2000">
                <a:solidFill>
                  <a:srgbClr val="424556"/>
                </a:solidFill>
                <a:latin typeface="Helvetica"/>
                <a:ea typeface="Helvetica"/>
                <a:cs typeface="Helvetica"/>
                <a:sym typeface="Helvetica"/>
              </a:defRPr>
            </a:pPr>
            <a:r>
              <a:t>Den største gruppen i 2018 er legemidler mot smerte og feber. Det er hudproduktene som har den største veksten fra 2017 til 2018. </a:t>
            </a:r>
          </a:p>
          <a:p>
            <a:pPr algn="l" defTabSz="457200">
              <a:lnSpc>
                <a:spcPct val="120000"/>
              </a:lnSpc>
              <a:spcBef>
                <a:spcPts val="1100"/>
              </a:spcBef>
              <a:defRPr sz="2000">
                <a:solidFill>
                  <a:srgbClr val="424556"/>
                </a:solidFill>
                <a:latin typeface="Helvetica"/>
                <a:ea typeface="Helvetica"/>
                <a:cs typeface="Helvetica"/>
                <a:sym typeface="Helvetica"/>
              </a:defRPr>
            </a:pPr>
            <a:r>
              <a:t>Tallene inkluderer anslag av verdien av legemiddelomsetningen utenom apotek (LUA), statistikkgrunnlaget for omsetning av reseptfrie legemidler er dermed noe usikkert da data hentes inn og settes sammen fra flere ulike kilder.</a:t>
            </a:r>
          </a:p>
          <a:p>
            <a:pPr algn="l" defTabSz="457200">
              <a:lnSpc>
                <a:spcPct val="120000"/>
              </a:lnSpc>
              <a:spcBef>
                <a:spcPts val="1100"/>
              </a:spcBef>
              <a:defRPr b="1" sz="2000">
                <a:solidFill>
                  <a:srgbClr val="424556"/>
                </a:solidFill>
                <a:latin typeface="Helvetica"/>
                <a:ea typeface="Helvetica"/>
                <a:cs typeface="Helvetica"/>
                <a:sym typeface="Helvetica"/>
              </a:defRPr>
            </a:pPr>
            <a:r>
              <a:t>Kilde: Farmastat</a:t>
            </a:r>
          </a:p>
        </p:txBody>
      </p:sp>
      <p:sp>
        <p:nvSpPr>
          <p:cNvPr id="293" name="Reseptfrie legemidlers omsetning fordelt etter utvalgte terapigrupper (ATC)"/>
          <p:cNvSpPr txBox="1"/>
          <p:nvPr/>
        </p:nvSpPr>
        <p:spPr>
          <a:xfrm>
            <a:off x="880533" y="2431362"/>
            <a:ext cx="4710101" cy="226314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l" defTabSz="457200">
              <a:lnSpc>
                <a:spcPct val="120000"/>
              </a:lnSpc>
              <a:defRPr b="1" sz="3100">
                <a:solidFill>
                  <a:srgbClr val="424556"/>
                </a:solidFill>
                <a:latin typeface="Helvetica"/>
                <a:ea typeface="Helvetica"/>
                <a:cs typeface="Helvetica"/>
                <a:sym typeface="Helvetica"/>
              </a:defRPr>
            </a:lvl1pPr>
          </a:lstStyle>
          <a:p>
            <a:pPr/>
            <a:r>
              <a:t>Reseptfrie legemidlers omsetning fordelt etter utvalgte terapigrupper (ATC)</a:t>
            </a:r>
          </a:p>
        </p:txBody>
      </p:sp>
      <p:sp>
        <p:nvSpPr>
          <p:cNvPr id="294" name="6.4"/>
          <p:cNvSpPr txBox="1"/>
          <p:nvPr/>
        </p:nvSpPr>
        <p:spPr>
          <a:xfrm>
            <a:off x="880533" y="886883"/>
            <a:ext cx="1270001" cy="800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lnSpc>
                <a:spcPct val="120000"/>
              </a:lnSpc>
              <a:defRPr b="1" sz="4600">
                <a:solidFill>
                  <a:srgbClr val="FFFFFF"/>
                </a:solidFill>
                <a:latin typeface="Helvetica"/>
                <a:ea typeface="Helvetica"/>
                <a:cs typeface="Helvetica"/>
                <a:sym typeface="Helvetica"/>
              </a:defRPr>
            </a:lvl1pPr>
          </a:lstStyle>
          <a:p>
            <a:pPr/>
            <a:r>
              <a:t>6.4</a:t>
            </a:r>
          </a:p>
        </p:txBody>
      </p:sp>
      <p:pic>
        <p:nvPicPr>
          <p:cNvPr id="295" name="6-04-Reseptfrie-fordelt-terapi-ATC-v2.png" descr="6-04-Reseptfrie-fordelt-terapi-ATC-v2.png"/>
          <p:cNvPicPr>
            <a:picLocks noChangeAspect="1"/>
          </p:cNvPicPr>
          <p:nvPr/>
        </p:nvPicPr>
        <p:blipFill>
          <a:blip r:embed="rId2">
            <a:extLst/>
          </a:blip>
          <a:stretch>
            <a:fillRect/>
          </a:stretch>
        </p:blipFill>
        <p:spPr>
          <a:xfrm>
            <a:off x="7264400" y="2574956"/>
            <a:ext cx="16023302" cy="7458847"/>
          </a:xfrm>
          <a:prstGeom prst="rect">
            <a:avLst/>
          </a:prstGeom>
          <a:ln w="12700">
            <a:miter lim="400000"/>
          </a:ln>
        </p:spPr>
      </p:pic>
    </p:spTree>
  </p:cSld>
  <p:clrMapOvr>
    <a:masterClrMapping/>
  </p:clrMapOvr>
  <p:transition xmlns:p14="http://schemas.microsoft.com/office/powerpoint/2010/main" spd="med" advClick="1"/>
</p:sld>
</file>

<file path=ppt/slides/slide4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7" name="Kvadrat"/>
          <p:cNvSpPr/>
          <p:nvPr/>
        </p:nvSpPr>
        <p:spPr>
          <a:xfrm>
            <a:off x="880533" y="651933"/>
            <a:ext cx="1270001" cy="1270001"/>
          </a:xfrm>
          <a:prstGeom prst="rect">
            <a:avLst/>
          </a:prstGeom>
          <a:solidFill>
            <a:srgbClr val="2E303C"/>
          </a:solidFill>
          <a:ln w="12700">
            <a:miter lim="400000"/>
          </a:ln>
        </p:spPr>
        <p:txBody>
          <a:bodyPr lIns="50800" tIns="50800" rIns="50800" bIns="50800" anchor="ctr"/>
          <a:lstStyle/>
          <a:p>
            <a:pPr>
              <a:defRPr sz="3200"/>
            </a:pPr>
          </a:p>
        </p:txBody>
      </p:sp>
      <p:sp>
        <p:nvSpPr>
          <p:cNvPr id="298" name="Rangering av de største legemiddelfirmaene innen salg av reseptfrie legemidler i 2018.…"/>
          <p:cNvSpPr txBox="1"/>
          <p:nvPr/>
        </p:nvSpPr>
        <p:spPr>
          <a:xfrm>
            <a:off x="880533" y="5203930"/>
            <a:ext cx="4710101" cy="398653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l" defTabSz="457200">
              <a:lnSpc>
                <a:spcPct val="120000"/>
              </a:lnSpc>
              <a:spcBef>
                <a:spcPts val="1100"/>
              </a:spcBef>
              <a:defRPr sz="2000">
                <a:solidFill>
                  <a:srgbClr val="424556"/>
                </a:solidFill>
                <a:latin typeface="Helvetica"/>
                <a:ea typeface="Helvetica"/>
                <a:cs typeface="Helvetica"/>
                <a:sym typeface="Helvetica"/>
              </a:defRPr>
            </a:pPr>
            <a:r>
              <a:t>Rangering av de største legemiddelfirmaene innen salg av reseptfrie legemidler i 2018. </a:t>
            </a:r>
          </a:p>
          <a:p>
            <a:pPr algn="l" defTabSz="457200">
              <a:lnSpc>
                <a:spcPct val="120000"/>
              </a:lnSpc>
              <a:spcBef>
                <a:spcPts val="1100"/>
              </a:spcBef>
              <a:defRPr sz="2000">
                <a:solidFill>
                  <a:srgbClr val="424556"/>
                </a:solidFill>
                <a:latin typeface="Helvetica"/>
                <a:ea typeface="Helvetica"/>
                <a:cs typeface="Helvetica"/>
                <a:sym typeface="Helvetica"/>
              </a:defRPr>
            </a:pPr>
            <a:r>
              <a:t>Tallene inkluderer anslag av verdien av legemiddelomsetningen utenom apotek (LUA), statistikkgrunnlaget for omsetning av reseptfrie legemidler er dermed noe usikkert da data hentes inn og settes sammen fra flere ulike kilder.</a:t>
            </a:r>
          </a:p>
          <a:p>
            <a:pPr algn="l" defTabSz="457200">
              <a:lnSpc>
                <a:spcPct val="120000"/>
              </a:lnSpc>
              <a:spcBef>
                <a:spcPts val="1100"/>
              </a:spcBef>
              <a:defRPr sz="2000">
                <a:solidFill>
                  <a:srgbClr val="424556"/>
                </a:solidFill>
                <a:latin typeface="Helvetica"/>
                <a:ea typeface="Helvetica"/>
                <a:cs typeface="Helvetica"/>
                <a:sym typeface="Helvetica"/>
              </a:defRPr>
            </a:pPr>
            <a:r>
              <a:t>Kilde: Farmastat</a:t>
            </a:r>
          </a:p>
        </p:txBody>
      </p:sp>
      <p:sp>
        <p:nvSpPr>
          <p:cNvPr id="299" name="6.5"/>
          <p:cNvSpPr txBox="1"/>
          <p:nvPr/>
        </p:nvSpPr>
        <p:spPr>
          <a:xfrm>
            <a:off x="880533" y="886883"/>
            <a:ext cx="1270001" cy="800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lnSpc>
                <a:spcPct val="120000"/>
              </a:lnSpc>
              <a:defRPr b="1" sz="4600">
                <a:solidFill>
                  <a:srgbClr val="FFFFFF"/>
                </a:solidFill>
                <a:latin typeface="Helvetica"/>
                <a:ea typeface="Helvetica"/>
                <a:cs typeface="Helvetica"/>
                <a:sym typeface="Helvetica"/>
              </a:defRPr>
            </a:lvl1pPr>
          </a:lstStyle>
          <a:p>
            <a:pPr/>
            <a:r>
              <a:t>6.5</a:t>
            </a:r>
          </a:p>
        </p:txBody>
      </p:sp>
      <p:sp>
        <p:nvSpPr>
          <p:cNvPr id="300" name="De 10 største legemiddelfirmaene innen reseptfrie legemidler"/>
          <p:cNvSpPr txBox="1"/>
          <p:nvPr/>
        </p:nvSpPr>
        <p:spPr>
          <a:xfrm>
            <a:off x="880533" y="2431362"/>
            <a:ext cx="4710101" cy="226314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l" defTabSz="457200">
              <a:lnSpc>
                <a:spcPct val="120000"/>
              </a:lnSpc>
              <a:defRPr b="1" sz="3100">
                <a:solidFill>
                  <a:srgbClr val="424556"/>
                </a:solidFill>
                <a:latin typeface="Helvetica"/>
                <a:ea typeface="Helvetica"/>
                <a:cs typeface="Helvetica"/>
                <a:sym typeface="Helvetica"/>
              </a:defRPr>
            </a:pPr>
            <a:r>
              <a:t>De 10 største legemiddelfirmaene</a:t>
            </a:r>
            <a:br/>
            <a:r>
              <a:t>innen reseptfrie legemidler</a:t>
            </a:r>
          </a:p>
        </p:txBody>
      </p:sp>
      <p:pic>
        <p:nvPicPr>
          <p:cNvPr id="301" name="6-05-De-10-største-legemiddel-reseptfrie.png" descr="6-05-De-10-største-legemiddel-reseptfrie.png"/>
          <p:cNvPicPr>
            <a:picLocks noChangeAspect="1"/>
          </p:cNvPicPr>
          <p:nvPr/>
        </p:nvPicPr>
        <p:blipFill>
          <a:blip r:embed="rId2">
            <a:extLst/>
          </a:blip>
          <a:stretch>
            <a:fillRect/>
          </a:stretch>
        </p:blipFill>
        <p:spPr>
          <a:xfrm>
            <a:off x="6005208" y="651933"/>
            <a:ext cx="17940697" cy="10540159"/>
          </a:xfrm>
          <a:prstGeom prst="rect">
            <a:avLst/>
          </a:prstGeom>
          <a:ln w="12700">
            <a:miter lim="400000"/>
          </a:ln>
        </p:spPr>
      </p:pic>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 name="Kvadrat"/>
          <p:cNvSpPr/>
          <p:nvPr/>
        </p:nvSpPr>
        <p:spPr>
          <a:xfrm>
            <a:off x="880533" y="651933"/>
            <a:ext cx="1270001" cy="1270001"/>
          </a:xfrm>
          <a:prstGeom prst="rect">
            <a:avLst/>
          </a:prstGeom>
          <a:solidFill>
            <a:srgbClr val="F2E8DE"/>
          </a:solidFill>
          <a:ln w="12700">
            <a:miter lim="400000"/>
          </a:ln>
        </p:spPr>
        <p:txBody>
          <a:bodyPr lIns="50800" tIns="50800" rIns="50800" bIns="50800" anchor="ctr"/>
          <a:lstStyle/>
          <a:p>
            <a:pPr>
              <a:defRPr sz="3200"/>
            </a:pPr>
          </a:p>
        </p:txBody>
      </p:sp>
      <p:pic>
        <p:nvPicPr>
          <p:cNvPr id="41" name="1-03-var-5-03-Import-eksport-tall-i-millioner.png" descr="1-03-var-5-03-Import-eksport-tall-i-millioner.png"/>
          <p:cNvPicPr>
            <a:picLocks noChangeAspect="1"/>
          </p:cNvPicPr>
          <p:nvPr/>
        </p:nvPicPr>
        <p:blipFill>
          <a:blip r:embed="rId2">
            <a:extLst/>
          </a:blip>
          <a:srcRect l="0" t="1483" r="0" b="1483"/>
          <a:stretch>
            <a:fillRect/>
          </a:stretch>
        </p:blipFill>
        <p:spPr>
          <a:xfrm>
            <a:off x="8716109" y="341288"/>
            <a:ext cx="15092169" cy="13033424"/>
          </a:xfrm>
          <a:prstGeom prst="rect">
            <a:avLst/>
          </a:prstGeom>
          <a:ln w="12700">
            <a:miter lim="400000"/>
          </a:ln>
        </p:spPr>
      </p:pic>
      <p:sp>
        <p:nvSpPr>
          <p:cNvPr id="42" name="GE Healthcare er det legemiddelfirmaet i Norge som eksporterer til absolutt flest land (ca. 130). Norge importerer imidlertid langt mer legemidler enn vi eksporterer.…"/>
          <p:cNvSpPr txBox="1"/>
          <p:nvPr/>
        </p:nvSpPr>
        <p:spPr>
          <a:xfrm>
            <a:off x="880533" y="4076170"/>
            <a:ext cx="4710101" cy="844232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lnSpc>
                <a:spcPct val="120000"/>
              </a:lnSpc>
              <a:spcBef>
                <a:spcPts val="1100"/>
              </a:spcBef>
              <a:defRPr sz="2000">
                <a:solidFill>
                  <a:srgbClr val="424556"/>
                </a:solidFill>
                <a:latin typeface="Helvetica"/>
                <a:ea typeface="Helvetica"/>
                <a:cs typeface="Helvetica"/>
                <a:sym typeface="Helvetica"/>
              </a:defRPr>
            </a:pPr>
            <a:r>
              <a:t>GE Healthcare er det legemiddelfirmaet i Norge som eksporterer til absolutt flest land (ca. 130). Norge importerer imidlertid langt mer legemidler enn vi eksporterer. </a:t>
            </a:r>
          </a:p>
          <a:p>
            <a:pPr algn="l" defTabSz="457200">
              <a:lnSpc>
                <a:spcPct val="120000"/>
              </a:lnSpc>
              <a:spcBef>
                <a:spcPts val="1100"/>
              </a:spcBef>
              <a:defRPr sz="2000">
                <a:solidFill>
                  <a:srgbClr val="424556"/>
                </a:solidFill>
                <a:latin typeface="Helvetica"/>
                <a:ea typeface="Helvetica"/>
                <a:cs typeface="Helvetica"/>
                <a:sym typeface="Helvetica"/>
              </a:defRPr>
            </a:pPr>
            <a:r>
              <a:t>I 2018 importerte Norge legemidler for nesten 20 milliarder kroner, mens vi samme år eksporterte legemidler for 7,8 milliarder kroner. Eksportøkningen er på hele 1,4 milliarder kroner fra 2017. I tillegg kommer eksport av diagnostikk for 12 milliarder, ifølge tall fra Menon Economics. Diagnostikk er ikke inkludert i SSB-tallene vist i diagrammet.</a:t>
            </a:r>
          </a:p>
          <a:p>
            <a:pPr algn="l" defTabSz="457200">
              <a:lnSpc>
                <a:spcPct val="120000"/>
              </a:lnSpc>
              <a:spcBef>
                <a:spcPts val="1100"/>
              </a:spcBef>
              <a:defRPr sz="2000">
                <a:solidFill>
                  <a:srgbClr val="424556"/>
                </a:solidFill>
                <a:latin typeface="Helvetica"/>
                <a:ea typeface="Helvetica"/>
                <a:cs typeface="Helvetica"/>
                <a:sym typeface="Helvetica"/>
              </a:defRPr>
            </a:pPr>
            <a:r>
              <a:t>Til sammen eksporterte legemiddelindustrien legemidler og diagnostikk for rundt 20 milliarder kroner i 2018. </a:t>
            </a:r>
          </a:p>
          <a:p>
            <a:pPr algn="l" defTabSz="457200">
              <a:lnSpc>
                <a:spcPct val="120000"/>
              </a:lnSpc>
              <a:spcBef>
                <a:spcPts val="1100"/>
              </a:spcBef>
              <a:defRPr sz="2000">
                <a:solidFill>
                  <a:srgbClr val="424556"/>
                </a:solidFill>
                <a:latin typeface="Helvetica"/>
                <a:ea typeface="Helvetica"/>
                <a:cs typeface="Helvetica"/>
                <a:sym typeface="Helvetica"/>
              </a:defRPr>
            </a:pPr>
            <a:r>
              <a:t>Tallene er oppgitt i nominelle kroner. </a:t>
            </a:r>
          </a:p>
          <a:p>
            <a:pPr algn="l" defTabSz="457200">
              <a:lnSpc>
                <a:spcPct val="120000"/>
              </a:lnSpc>
              <a:spcBef>
                <a:spcPts val="1100"/>
              </a:spcBef>
              <a:defRPr sz="2000">
                <a:solidFill>
                  <a:srgbClr val="424556"/>
                </a:solidFill>
                <a:latin typeface="Helvetica"/>
                <a:ea typeface="Helvetica"/>
                <a:cs typeface="Helvetica"/>
                <a:sym typeface="Helvetica"/>
              </a:defRPr>
            </a:pPr>
          </a:p>
          <a:p>
            <a:pPr algn="l" defTabSz="457200">
              <a:lnSpc>
                <a:spcPct val="120000"/>
              </a:lnSpc>
              <a:spcBef>
                <a:spcPts val="1100"/>
              </a:spcBef>
              <a:defRPr b="1" sz="2000">
                <a:solidFill>
                  <a:srgbClr val="424556"/>
                </a:solidFill>
                <a:latin typeface="Helvetica"/>
                <a:ea typeface="Helvetica"/>
                <a:cs typeface="Helvetica"/>
                <a:sym typeface="Helvetica"/>
              </a:defRPr>
            </a:pPr>
            <a:r>
              <a:t>Kilde: SSB og Menon Economics</a:t>
            </a:r>
          </a:p>
        </p:txBody>
      </p:sp>
      <p:sp>
        <p:nvSpPr>
          <p:cNvPr id="43" name="Norges import og…"/>
          <p:cNvSpPr txBox="1"/>
          <p:nvPr/>
        </p:nvSpPr>
        <p:spPr>
          <a:xfrm>
            <a:off x="880533" y="2431362"/>
            <a:ext cx="4710101" cy="113538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lnSpc>
                <a:spcPct val="120000"/>
              </a:lnSpc>
              <a:defRPr b="1" sz="3100">
                <a:solidFill>
                  <a:srgbClr val="424556"/>
                </a:solidFill>
                <a:latin typeface="Helvetica"/>
                <a:ea typeface="Helvetica"/>
                <a:cs typeface="Helvetica"/>
                <a:sym typeface="Helvetica"/>
              </a:defRPr>
            </a:pPr>
            <a:r>
              <a:t>Norges import og</a:t>
            </a:r>
          </a:p>
          <a:p>
            <a:pPr algn="l" defTabSz="457200">
              <a:lnSpc>
                <a:spcPct val="120000"/>
              </a:lnSpc>
              <a:defRPr b="1" sz="3100">
                <a:solidFill>
                  <a:srgbClr val="424556"/>
                </a:solidFill>
                <a:latin typeface="Helvetica"/>
                <a:ea typeface="Helvetica"/>
                <a:cs typeface="Helvetica"/>
                <a:sym typeface="Helvetica"/>
              </a:defRPr>
            </a:pPr>
            <a:r>
              <a:t>eksport av legemidler</a:t>
            </a:r>
          </a:p>
        </p:txBody>
      </p:sp>
      <p:sp>
        <p:nvSpPr>
          <p:cNvPr id="44" name="1.3"/>
          <p:cNvSpPr txBox="1"/>
          <p:nvPr/>
        </p:nvSpPr>
        <p:spPr>
          <a:xfrm>
            <a:off x="880533" y="886883"/>
            <a:ext cx="1270001" cy="800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lnSpc>
                <a:spcPct val="120000"/>
              </a:lnSpc>
              <a:defRPr b="1" sz="4600">
                <a:solidFill>
                  <a:srgbClr val="424556"/>
                </a:solidFill>
                <a:latin typeface="Helvetica"/>
                <a:ea typeface="Helvetica"/>
                <a:cs typeface="Helvetica"/>
                <a:sym typeface="Helvetica"/>
              </a:defRPr>
            </a:lvl1pPr>
          </a:lstStyle>
          <a:p>
            <a:pPr/>
            <a:r>
              <a:t>1.3</a:t>
            </a:r>
          </a:p>
        </p:txBody>
      </p:sp>
    </p:spTree>
  </p:cSld>
  <p:clrMapOvr>
    <a:masterClrMapping/>
  </p:clrMapOvr>
  <p:transition xmlns:p14="http://schemas.microsoft.com/office/powerpoint/2010/main" spd="med" advClick="1"/>
</p:sld>
</file>

<file path=ppt/slides/slide5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3" name="Rektangel"/>
          <p:cNvSpPr/>
          <p:nvPr/>
        </p:nvSpPr>
        <p:spPr>
          <a:xfrm>
            <a:off x="2133600" y="2667000"/>
            <a:ext cx="6488708" cy="6315208"/>
          </a:xfrm>
          <a:prstGeom prst="rect">
            <a:avLst/>
          </a:prstGeom>
          <a:solidFill>
            <a:srgbClr val="D6E4E9"/>
          </a:solidFill>
          <a:ln w="12700">
            <a:miter lim="400000"/>
          </a:ln>
        </p:spPr>
        <p:txBody>
          <a:bodyPr lIns="50800" tIns="50800" rIns="50800" bIns="50800" anchor="ctr"/>
          <a:lstStyle/>
          <a:p>
            <a:pPr>
              <a:defRPr sz="3200"/>
            </a:pPr>
          </a:p>
        </p:txBody>
      </p:sp>
      <p:sp>
        <p:nvSpPr>
          <p:cNvPr id="304" name="7"/>
          <p:cNvSpPr txBox="1"/>
          <p:nvPr/>
        </p:nvSpPr>
        <p:spPr>
          <a:xfrm>
            <a:off x="3609710" y="4249803"/>
            <a:ext cx="3536488" cy="3149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lnSpc>
                <a:spcPct val="120000"/>
              </a:lnSpc>
              <a:defRPr b="1" sz="20000">
                <a:latin typeface="Helvetica"/>
                <a:ea typeface="Helvetica"/>
                <a:cs typeface="Helvetica"/>
                <a:sym typeface="Helvetica"/>
              </a:defRPr>
            </a:lvl1pPr>
          </a:lstStyle>
          <a:p>
            <a:pPr/>
            <a:r>
              <a:t>7</a:t>
            </a:r>
          </a:p>
        </p:txBody>
      </p:sp>
      <p:sp>
        <p:nvSpPr>
          <p:cNvPr id="305" name="Fiskehelse"/>
          <p:cNvSpPr txBox="1"/>
          <p:nvPr/>
        </p:nvSpPr>
        <p:spPr>
          <a:xfrm>
            <a:off x="9706040" y="5077883"/>
            <a:ext cx="12835071" cy="1765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lnSpc>
                <a:spcPct val="90000"/>
              </a:lnSpc>
              <a:defRPr b="1" sz="10900">
                <a:solidFill>
                  <a:srgbClr val="424556"/>
                </a:solidFill>
                <a:latin typeface="Helvetica"/>
                <a:ea typeface="Helvetica"/>
                <a:cs typeface="Helvetica"/>
                <a:sym typeface="Helvetica"/>
              </a:defRPr>
            </a:lvl1pPr>
          </a:lstStyle>
          <a:p>
            <a:pPr/>
            <a:r>
              <a:t>Fiskehelse</a:t>
            </a:r>
          </a:p>
        </p:txBody>
      </p:sp>
    </p:spTree>
  </p:cSld>
  <p:clrMapOvr>
    <a:masterClrMapping/>
  </p:clrMapOvr>
  <p:transition xmlns:p14="http://schemas.microsoft.com/office/powerpoint/2010/main" spd="med" advClick="1"/>
</p:sld>
</file>

<file path=ppt/slides/slide5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7" name="Kvadrat"/>
          <p:cNvSpPr/>
          <p:nvPr/>
        </p:nvSpPr>
        <p:spPr>
          <a:xfrm>
            <a:off x="880533" y="651933"/>
            <a:ext cx="1270001" cy="1270001"/>
          </a:xfrm>
          <a:prstGeom prst="rect">
            <a:avLst/>
          </a:prstGeom>
          <a:solidFill>
            <a:srgbClr val="D6E4E9"/>
          </a:solidFill>
          <a:ln w="12700">
            <a:miter lim="400000"/>
          </a:ln>
        </p:spPr>
        <p:txBody>
          <a:bodyPr lIns="50800" tIns="50800" rIns="50800" bIns="50800" anchor="ctr"/>
          <a:lstStyle/>
          <a:p>
            <a:pPr>
              <a:defRPr sz="3200"/>
            </a:pPr>
          </a:p>
        </p:txBody>
      </p:sp>
      <p:sp>
        <p:nvSpPr>
          <p:cNvPr id="308" name="Tallene i tabellen viser omsetning målt etter veiledende utsalgspriser til sluttbruker. Eventuelle rabatter er ikke trukket fra. Tallene inkluderer ikke fôrbaserte legemidler mot lakselus, endoparasittmidler eller antibakterielle midler.…"/>
          <p:cNvSpPr txBox="1"/>
          <p:nvPr/>
        </p:nvSpPr>
        <p:spPr>
          <a:xfrm>
            <a:off x="880533" y="4875001"/>
            <a:ext cx="4710101" cy="311086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l" defTabSz="457200">
              <a:lnSpc>
                <a:spcPct val="120000"/>
              </a:lnSpc>
              <a:spcBef>
                <a:spcPts val="1100"/>
              </a:spcBef>
              <a:defRPr sz="2000">
                <a:solidFill>
                  <a:srgbClr val="424556"/>
                </a:solidFill>
                <a:latin typeface="Helvetica"/>
                <a:ea typeface="Helvetica"/>
                <a:cs typeface="Helvetica"/>
                <a:sym typeface="Helvetica"/>
              </a:defRPr>
            </a:pPr>
            <a:r>
              <a:t>Tallene i tabellen viser omsetning målt etter veiledende utsalgspriser til sluttbruker. Eventuelle rabatter er ikke trukket fra. Tallene inkluderer ikke fôrbaserte legemidler mot lakselus, endoparasittmidler eller antibakterielle midler.</a:t>
            </a:r>
          </a:p>
          <a:p>
            <a:pPr algn="l" defTabSz="457200">
              <a:lnSpc>
                <a:spcPct val="120000"/>
              </a:lnSpc>
              <a:spcBef>
                <a:spcPts val="1100"/>
              </a:spcBef>
              <a:defRPr b="1" sz="2000">
                <a:solidFill>
                  <a:srgbClr val="424556"/>
                </a:solidFill>
                <a:latin typeface="Helvetica"/>
                <a:ea typeface="Helvetica"/>
                <a:cs typeface="Helvetica"/>
                <a:sym typeface="Helvetica"/>
              </a:defRPr>
            </a:pPr>
            <a:r>
              <a:t>Kilde: Farmastat</a:t>
            </a:r>
          </a:p>
        </p:txBody>
      </p:sp>
      <p:sp>
        <p:nvSpPr>
          <p:cNvPr id="309" name="De 10 mest solgte legemidlene til akvakultur"/>
          <p:cNvSpPr txBox="1"/>
          <p:nvPr/>
        </p:nvSpPr>
        <p:spPr>
          <a:xfrm>
            <a:off x="880533" y="2431362"/>
            <a:ext cx="4710101" cy="169926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l" defTabSz="457200">
              <a:lnSpc>
                <a:spcPct val="120000"/>
              </a:lnSpc>
              <a:defRPr b="1" sz="3100">
                <a:solidFill>
                  <a:srgbClr val="424556"/>
                </a:solidFill>
                <a:latin typeface="Helvetica"/>
                <a:ea typeface="Helvetica"/>
                <a:cs typeface="Helvetica"/>
                <a:sym typeface="Helvetica"/>
              </a:defRPr>
            </a:pPr>
            <a:r>
              <a:t>De 10 mest solgte</a:t>
            </a:r>
            <a:br/>
            <a:r>
              <a:t>legemidlene til akvakultur</a:t>
            </a:r>
          </a:p>
        </p:txBody>
      </p:sp>
      <p:sp>
        <p:nvSpPr>
          <p:cNvPr id="310" name="7.1"/>
          <p:cNvSpPr txBox="1"/>
          <p:nvPr/>
        </p:nvSpPr>
        <p:spPr>
          <a:xfrm>
            <a:off x="880533" y="886883"/>
            <a:ext cx="1270001" cy="800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lnSpc>
                <a:spcPct val="120000"/>
              </a:lnSpc>
              <a:defRPr b="1" sz="4600">
                <a:latin typeface="Helvetica"/>
                <a:ea typeface="Helvetica"/>
                <a:cs typeface="Helvetica"/>
                <a:sym typeface="Helvetica"/>
              </a:defRPr>
            </a:lvl1pPr>
          </a:lstStyle>
          <a:p>
            <a:pPr/>
            <a:r>
              <a:t>7.1</a:t>
            </a:r>
          </a:p>
        </p:txBody>
      </p:sp>
      <p:pic>
        <p:nvPicPr>
          <p:cNvPr id="311" name="7-01-De-10-mest-solgte-akvakultur.png" descr="7-01-De-10-mest-solgte-akvakultur.png"/>
          <p:cNvPicPr>
            <a:picLocks noChangeAspect="1"/>
          </p:cNvPicPr>
          <p:nvPr/>
        </p:nvPicPr>
        <p:blipFill>
          <a:blip r:embed="rId2">
            <a:extLst/>
          </a:blip>
          <a:stretch>
            <a:fillRect/>
          </a:stretch>
        </p:blipFill>
        <p:spPr>
          <a:xfrm>
            <a:off x="8034054" y="843491"/>
            <a:ext cx="14896614" cy="12029018"/>
          </a:xfrm>
          <a:prstGeom prst="rect">
            <a:avLst/>
          </a:prstGeom>
          <a:ln w="12700">
            <a:miter lim="400000"/>
          </a:ln>
        </p:spPr>
      </p:pic>
    </p:spTree>
  </p:cSld>
  <p:clrMapOvr>
    <a:masterClrMapping/>
  </p:clrMapOvr>
  <p:transition xmlns:p14="http://schemas.microsoft.com/office/powerpoint/2010/main" spd="med" advClick="1"/>
</p:sld>
</file>

<file path=ppt/slides/slide5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3" name="Kvadrat"/>
          <p:cNvSpPr/>
          <p:nvPr/>
        </p:nvSpPr>
        <p:spPr>
          <a:xfrm>
            <a:off x="880533" y="651933"/>
            <a:ext cx="1270001" cy="1270001"/>
          </a:xfrm>
          <a:prstGeom prst="rect">
            <a:avLst/>
          </a:prstGeom>
          <a:solidFill>
            <a:srgbClr val="D6E4E9"/>
          </a:solidFill>
          <a:ln w="12700">
            <a:miter lim="400000"/>
          </a:ln>
        </p:spPr>
        <p:txBody>
          <a:bodyPr lIns="50800" tIns="50800" rIns="50800" bIns="50800" anchor="ctr"/>
          <a:lstStyle/>
          <a:p>
            <a:pPr>
              <a:defRPr sz="3200"/>
            </a:pPr>
          </a:p>
        </p:txBody>
      </p:sp>
      <p:sp>
        <p:nvSpPr>
          <p:cNvPr id="314" name="Tallene i tabellen viser omsetning målt etter veiledende utsalgtspriser til sluttbruker. Eventuelle rabatter er ikke trukket fra.…"/>
          <p:cNvSpPr txBox="1"/>
          <p:nvPr/>
        </p:nvSpPr>
        <p:spPr>
          <a:xfrm>
            <a:off x="880533" y="4640050"/>
            <a:ext cx="4710101" cy="201358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l" defTabSz="457200">
              <a:lnSpc>
                <a:spcPct val="120000"/>
              </a:lnSpc>
              <a:spcBef>
                <a:spcPts val="1100"/>
              </a:spcBef>
              <a:defRPr sz="2000">
                <a:solidFill>
                  <a:srgbClr val="424556"/>
                </a:solidFill>
                <a:latin typeface="Helvetica"/>
                <a:ea typeface="Helvetica"/>
                <a:cs typeface="Helvetica"/>
                <a:sym typeface="Helvetica"/>
              </a:defRPr>
            </a:pPr>
            <a:r>
              <a:t>Tallene i tabellen viser omsetning målt etter veiledende utsalgtspriser til sluttbruker. Eventuelle rabatter er ikke trukket fra.</a:t>
            </a:r>
          </a:p>
          <a:p>
            <a:pPr algn="l" defTabSz="457200">
              <a:lnSpc>
                <a:spcPct val="120000"/>
              </a:lnSpc>
              <a:spcBef>
                <a:spcPts val="1100"/>
              </a:spcBef>
              <a:defRPr b="1" sz="2000">
                <a:solidFill>
                  <a:srgbClr val="424556"/>
                </a:solidFill>
                <a:latin typeface="Helvetica"/>
                <a:ea typeface="Helvetica"/>
                <a:cs typeface="Helvetica"/>
                <a:sym typeface="Helvetica"/>
              </a:defRPr>
            </a:pPr>
            <a:r>
              <a:t>Kilde: Farmastat</a:t>
            </a:r>
          </a:p>
        </p:txBody>
      </p:sp>
      <p:sp>
        <p:nvSpPr>
          <p:cNvPr id="315" name="De 10 mest solgte legemidlene til varmblodige dyr"/>
          <p:cNvSpPr txBox="1"/>
          <p:nvPr/>
        </p:nvSpPr>
        <p:spPr>
          <a:xfrm>
            <a:off x="880533" y="2431362"/>
            <a:ext cx="4710101" cy="169926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l" defTabSz="457200">
              <a:lnSpc>
                <a:spcPct val="120000"/>
              </a:lnSpc>
              <a:defRPr b="1" sz="3100">
                <a:solidFill>
                  <a:srgbClr val="424556"/>
                </a:solidFill>
                <a:latin typeface="Helvetica"/>
                <a:ea typeface="Helvetica"/>
                <a:cs typeface="Helvetica"/>
                <a:sym typeface="Helvetica"/>
              </a:defRPr>
            </a:pPr>
            <a:r>
              <a:t>De 10 mest solgte</a:t>
            </a:r>
            <a:br/>
            <a:r>
              <a:t>legemidlene til varmblodige dyr</a:t>
            </a:r>
          </a:p>
        </p:txBody>
      </p:sp>
      <p:sp>
        <p:nvSpPr>
          <p:cNvPr id="316" name="7.2"/>
          <p:cNvSpPr txBox="1"/>
          <p:nvPr/>
        </p:nvSpPr>
        <p:spPr>
          <a:xfrm>
            <a:off x="880533" y="886883"/>
            <a:ext cx="1270001" cy="800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lnSpc>
                <a:spcPct val="120000"/>
              </a:lnSpc>
              <a:defRPr b="1" sz="4600">
                <a:latin typeface="Helvetica"/>
                <a:ea typeface="Helvetica"/>
                <a:cs typeface="Helvetica"/>
                <a:sym typeface="Helvetica"/>
              </a:defRPr>
            </a:lvl1pPr>
          </a:lstStyle>
          <a:p>
            <a:pPr/>
            <a:r>
              <a:t>7.2</a:t>
            </a:r>
          </a:p>
        </p:txBody>
      </p:sp>
      <p:pic>
        <p:nvPicPr>
          <p:cNvPr id="317" name="7-02-De-10-mest-solgte-varmblodige-dyr.png" descr="7-02-De-10-mest-solgte-varmblodige-dyr.png"/>
          <p:cNvPicPr>
            <a:picLocks noChangeAspect="1"/>
          </p:cNvPicPr>
          <p:nvPr/>
        </p:nvPicPr>
        <p:blipFill>
          <a:blip r:embed="rId2">
            <a:extLst/>
          </a:blip>
          <a:stretch>
            <a:fillRect/>
          </a:stretch>
        </p:blipFill>
        <p:spPr>
          <a:xfrm>
            <a:off x="6207648" y="651933"/>
            <a:ext cx="17475378" cy="11926946"/>
          </a:xfrm>
          <a:prstGeom prst="rect">
            <a:avLst/>
          </a:prstGeom>
          <a:ln w="12700">
            <a:miter lim="400000"/>
          </a:ln>
        </p:spPr>
      </p:pic>
    </p:spTree>
  </p:cSld>
  <p:clrMapOvr>
    <a:masterClrMapping/>
  </p:clrMapOvr>
  <p:transition xmlns:p14="http://schemas.microsoft.com/office/powerpoint/2010/main" spd="med" advClick="1"/>
</p:sld>
</file>

<file path=ppt/slides/slide5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9" name="Kvadrat"/>
          <p:cNvSpPr/>
          <p:nvPr/>
        </p:nvSpPr>
        <p:spPr>
          <a:xfrm>
            <a:off x="880533" y="651933"/>
            <a:ext cx="1270001" cy="1270001"/>
          </a:xfrm>
          <a:prstGeom prst="rect">
            <a:avLst/>
          </a:prstGeom>
          <a:solidFill>
            <a:srgbClr val="D6E4E9"/>
          </a:solidFill>
          <a:ln w="12700">
            <a:miter lim="400000"/>
          </a:ln>
        </p:spPr>
        <p:txBody>
          <a:bodyPr lIns="50800" tIns="50800" rIns="50800" bIns="50800" anchor="ctr"/>
          <a:lstStyle/>
          <a:p>
            <a:pPr>
              <a:defRPr sz="3200"/>
            </a:pPr>
          </a:p>
        </p:txBody>
      </p:sp>
      <p:sp>
        <p:nvSpPr>
          <p:cNvPr id="320" name="Tallene i tabellene viser omsetning målt etter veiledende utsalgtspriser til sluttbruker. Eventuelle rabatter er ikke trukket fra.…"/>
          <p:cNvSpPr txBox="1"/>
          <p:nvPr/>
        </p:nvSpPr>
        <p:spPr>
          <a:xfrm>
            <a:off x="880533" y="4875001"/>
            <a:ext cx="4710101" cy="201358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l" defTabSz="457200">
              <a:lnSpc>
                <a:spcPct val="120000"/>
              </a:lnSpc>
              <a:spcBef>
                <a:spcPts val="1100"/>
              </a:spcBef>
              <a:defRPr sz="2000">
                <a:solidFill>
                  <a:srgbClr val="424556"/>
                </a:solidFill>
                <a:latin typeface="Helvetica"/>
                <a:ea typeface="Helvetica"/>
                <a:cs typeface="Helvetica"/>
                <a:sym typeface="Helvetica"/>
              </a:defRPr>
            </a:pPr>
            <a:r>
              <a:t>Tallene i tabellene viser omsetning målt etter veiledende utsalgtspriser til sluttbruker. Eventuelle rabatter er ikke trukket fra.</a:t>
            </a:r>
          </a:p>
          <a:p>
            <a:pPr algn="l" defTabSz="457200">
              <a:lnSpc>
                <a:spcPct val="120000"/>
              </a:lnSpc>
              <a:spcBef>
                <a:spcPts val="1100"/>
              </a:spcBef>
              <a:defRPr b="1" sz="2000">
                <a:solidFill>
                  <a:srgbClr val="424556"/>
                </a:solidFill>
                <a:latin typeface="Helvetica"/>
                <a:ea typeface="Helvetica"/>
                <a:cs typeface="Helvetica"/>
                <a:sym typeface="Helvetica"/>
              </a:defRPr>
            </a:pPr>
            <a:r>
              <a:t>Kilde: Farmastat</a:t>
            </a:r>
          </a:p>
        </p:txBody>
      </p:sp>
      <p:sp>
        <p:nvSpPr>
          <p:cNvPr id="321" name="De største firmaene innen akvakultur og øvrig veterinærmedisin"/>
          <p:cNvSpPr txBox="1"/>
          <p:nvPr/>
        </p:nvSpPr>
        <p:spPr>
          <a:xfrm>
            <a:off x="880533" y="2431362"/>
            <a:ext cx="4710101" cy="169926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l" defTabSz="457200">
              <a:lnSpc>
                <a:spcPct val="120000"/>
              </a:lnSpc>
              <a:defRPr b="1" sz="3100">
                <a:solidFill>
                  <a:srgbClr val="424556"/>
                </a:solidFill>
                <a:latin typeface="Helvetica"/>
                <a:ea typeface="Helvetica"/>
                <a:cs typeface="Helvetica"/>
                <a:sym typeface="Helvetica"/>
              </a:defRPr>
            </a:lvl1pPr>
          </a:lstStyle>
          <a:p>
            <a:pPr/>
            <a:r>
              <a:t>De største firmaene innen akvakultur og øvrig veterinærmedisin</a:t>
            </a:r>
          </a:p>
        </p:txBody>
      </p:sp>
      <p:sp>
        <p:nvSpPr>
          <p:cNvPr id="322" name="7.3"/>
          <p:cNvSpPr txBox="1"/>
          <p:nvPr/>
        </p:nvSpPr>
        <p:spPr>
          <a:xfrm>
            <a:off x="880533" y="886883"/>
            <a:ext cx="1270001" cy="800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lnSpc>
                <a:spcPct val="120000"/>
              </a:lnSpc>
              <a:defRPr b="1" sz="4600">
                <a:latin typeface="Helvetica"/>
                <a:ea typeface="Helvetica"/>
                <a:cs typeface="Helvetica"/>
                <a:sym typeface="Helvetica"/>
              </a:defRPr>
            </a:lvl1pPr>
          </a:lstStyle>
          <a:p>
            <a:pPr/>
            <a:r>
              <a:t>7.3</a:t>
            </a:r>
          </a:p>
        </p:txBody>
      </p:sp>
      <p:sp>
        <p:nvSpPr>
          <p:cNvPr id="323" name="Akvakultur:"/>
          <p:cNvSpPr txBox="1"/>
          <p:nvPr/>
        </p:nvSpPr>
        <p:spPr>
          <a:xfrm>
            <a:off x="6362198" y="1859862"/>
            <a:ext cx="4710101" cy="571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l" defTabSz="457200">
              <a:lnSpc>
                <a:spcPct val="120000"/>
              </a:lnSpc>
              <a:defRPr sz="3100">
                <a:solidFill>
                  <a:srgbClr val="424556"/>
                </a:solidFill>
                <a:latin typeface="Helvetica"/>
                <a:ea typeface="Helvetica"/>
                <a:cs typeface="Helvetica"/>
                <a:sym typeface="Helvetica"/>
              </a:defRPr>
            </a:lvl1pPr>
          </a:lstStyle>
          <a:p>
            <a:pPr/>
            <a:r>
              <a:t>Akvakultur:</a:t>
            </a:r>
          </a:p>
        </p:txBody>
      </p:sp>
      <p:sp>
        <p:nvSpPr>
          <p:cNvPr id="324" name="Øvrig veterinærmedisin:"/>
          <p:cNvSpPr txBox="1"/>
          <p:nvPr/>
        </p:nvSpPr>
        <p:spPr>
          <a:xfrm>
            <a:off x="13787966" y="1859862"/>
            <a:ext cx="4710101" cy="571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l" defTabSz="457200">
              <a:lnSpc>
                <a:spcPct val="120000"/>
              </a:lnSpc>
              <a:defRPr sz="3100">
                <a:solidFill>
                  <a:srgbClr val="424556"/>
                </a:solidFill>
                <a:latin typeface="Helvetica"/>
                <a:ea typeface="Helvetica"/>
                <a:cs typeface="Helvetica"/>
                <a:sym typeface="Helvetica"/>
              </a:defRPr>
            </a:lvl1pPr>
          </a:lstStyle>
          <a:p>
            <a:pPr/>
            <a:r>
              <a:t>Øvrig veterinærmedisin:</a:t>
            </a:r>
          </a:p>
        </p:txBody>
      </p:sp>
      <p:pic>
        <p:nvPicPr>
          <p:cNvPr id="325" name="703-øvrig-veterinær.png" descr="703-øvrig-veterinær.png"/>
          <p:cNvPicPr>
            <a:picLocks noChangeAspect="1"/>
          </p:cNvPicPr>
          <p:nvPr/>
        </p:nvPicPr>
        <p:blipFill>
          <a:blip r:embed="rId2">
            <a:extLst/>
          </a:blip>
          <a:stretch>
            <a:fillRect/>
          </a:stretch>
        </p:blipFill>
        <p:spPr>
          <a:xfrm>
            <a:off x="13787966" y="2573866"/>
            <a:ext cx="10294815" cy="7858376"/>
          </a:xfrm>
          <a:prstGeom prst="rect">
            <a:avLst/>
          </a:prstGeom>
          <a:ln w="12700">
            <a:miter lim="400000"/>
          </a:ln>
        </p:spPr>
      </p:pic>
      <p:pic>
        <p:nvPicPr>
          <p:cNvPr id="326" name="7-03-Akvakultur.png" descr="7-03-Akvakultur.png"/>
          <p:cNvPicPr>
            <a:picLocks noChangeAspect="1"/>
          </p:cNvPicPr>
          <p:nvPr/>
        </p:nvPicPr>
        <p:blipFill>
          <a:blip r:embed="rId3">
            <a:extLst/>
          </a:blip>
          <a:stretch>
            <a:fillRect/>
          </a:stretch>
        </p:blipFill>
        <p:spPr>
          <a:xfrm>
            <a:off x="6362198" y="2573866"/>
            <a:ext cx="7125130" cy="3581566"/>
          </a:xfrm>
          <a:prstGeom prst="rect">
            <a:avLst/>
          </a:prstGeom>
          <a:ln w="12700">
            <a:miter lim="400000"/>
          </a:ln>
        </p:spPr>
      </p:pic>
    </p:spTree>
  </p:cSld>
  <p:clrMapOvr>
    <a:masterClrMapping/>
  </p:clrMapOvr>
  <p:transition xmlns:p14="http://schemas.microsoft.com/office/powerpoint/2010/main" spd="med" advClick="1"/>
</p:sld>
</file>

<file path=ppt/slides/slide5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8" name="Kvadrat"/>
          <p:cNvSpPr/>
          <p:nvPr/>
        </p:nvSpPr>
        <p:spPr>
          <a:xfrm>
            <a:off x="880533" y="651933"/>
            <a:ext cx="1270001" cy="1270001"/>
          </a:xfrm>
          <a:prstGeom prst="rect">
            <a:avLst/>
          </a:prstGeom>
          <a:solidFill>
            <a:srgbClr val="D6E4E9"/>
          </a:solidFill>
          <a:ln w="12700">
            <a:miter lim="400000"/>
          </a:ln>
        </p:spPr>
        <p:txBody>
          <a:bodyPr lIns="50800" tIns="50800" rIns="50800" bIns="50800" anchor="ctr"/>
          <a:lstStyle/>
          <a:p>
            <a:pPr>
              <a:defRPr sz="3200"/>
            </a:pPr>
          </a:p>
        </p:txBody>
      </p:sp>
      <p:sp>
        <p:nvSpPr>
          <p:cNvPr id="329" name="Definisjoner:…"/>
          <p:cNvSpPr txBox="1"/>
          <p:nvPr/>
        </p:nvSpPr>
        <p:spPr>
          <a:xfrm>
            <a:off x="880533" y="4076170"/>
            <a:ext cx="4710101" cy="712343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l" defTabSz="457200">
              <a:lnSpc>
                <a:spcPct val="120000"/>
              </a:lnSpc>
              <a:spcBef>
                <a:spcPts val="1100"/>
              </a:spcBef>
              <a:defRPr sz="2000">
                <a:solidFill>
                  <a:srgbClr val="424556"/>
                </a:solidFill>
                <a:latin typeface="Helvetica"/>
                <a:ea typeface="Helvetica"/>
                <a:cs typeface="Helvetica"/>
                <a:sym typeface="Helvetica"/>
              </a:defRPr>
            </a:pPr>
            <a:r>
              <a:t>Definisjoner:								</a:t>
            </a:r>
          </a:p>
          <a:p>
            <a:pPr algn="l" defTabSz="457200">
              <a:lnSpc>
                <a:spcPct val="120000"/>
              </a:lnSpc>
              <a:spcBef>
                <a:spcPts val="1100"/>
              </a:spcBef>
              <a:defRPr sz="2000">
                <a:solidFill>
                  <a:srgbClr val="424556"/>
                </a:solidFill>
                <a:latin typeface="Helvetica"/>
                <a:ea typeface="Helvetica"/>
                <a:cs typeface="Helvetica"/>
                <a:sym typeface="Helvetica"/>
              </a:defRPr>
            </a:pPr>
            <a:r>
              <a:t>1 sykdom (PD vaksine) = vaksine mot pancreas disease. Smolt må revaksineres med annen vaksine for beskyttelse mot andre patogener		</a:t>
            </a:r>
          </a:p>
          <a:p>
            <a:pPr algn="l" defTabSz="457200">
              <a:lnSpc>
                <a:spcPct val="120000"/>
              </a:lnSpc>
              <a:spcBef>
                <a:spcPts val="1100"/>
              </a:spcBef>
              <a:defRPr sz="2000">
                <a:solidFill>
                  <a:srgbClr val="424556"/>
                </a:solidFill>
                <a:latin typeface="Helvetica"/>
                <a:ea typeface="Helvetica"/>
                <a:cs typeface="Helvetica"/>
                <a:sym typeface="Helvetica"/>
              </a:defRPr>
            </a:pPr>
            <a:r>
              <a:t>2 sykdommer = furunkulose og vibriose	</a:t>
            </a:r>
          </a:p>
          <a:p>
            <a:pPr algn="l" defTabSz="457200">
              <a:lnSpc>
                <a:spcPct val="120000"/>
              </a:lnSpc>
              <a:spcBef>
                <a:spcPts val="1100"/>
              </a:spcBef>
              <a:defRPr sz="2000">
                <a:solidFill>
                  <a:srgbClr val="424556"/>
                </a:solidFill>
                <a:latin typeface="Helvetica"/>
                <a:ea typeface="Helvetica"/>
                <a:cs typeface="Helvetica"/>
                <a:sym typeface="Helvetica"/>
              </a:defRPr>
            </a:pPr>
            <a:r>
              <a:t>4 sykdommer = furunkulose, vibriose, kaldvannsvibriose og vintersår				</a:t>
            </a:r>
          </a:p>
          <a:p>
            <a:pPr algn="l" defTabSz="457200">
              <a:lnSpc>
                <a:spcPct val="120000"/>
              </a:lnSpc>
              <a:spcBef>
                <a:spcPts val="1100"/>
              </a:spcBef>
              <a:defRPr sz="2000">
                <a:solidFill>
                  <a:srgbClr val="424556"/>
                </a:solidFill>
                <a:latin typeface="Helvetica"/>
                <a:ea typeface="Helvetica"/>
                <a:cs typeface="Helvetica"/>
                <a:sym typeface="Helvetica"/>
              </a:defRPr>
            </a:pPr>
            <a:r>
              <a:t>5 sykdommer = furunkulose, vibriose, kaldvannsvibriose, vintersår og IPN eller furunkulose, vibriose, kaldvannsvibriose, vintersår og flavobakteriose	</a:t>
            </a:r>
          </a:p>
          <a:p>
            <a:pPr algn="l" defTabSz="457200">
              <a:lnSpc>
                <a:spcPct val="120000"/>
              </a:lnSpc>
              <a:spcBef>
                <a:spcPts val="1100"/>
              </a:spcBef>
              <a:defRPr sz="2000">
                <a:solidFill>
                  <a:srgbClr val="424556"/>
                </a:solidFill>
                <a:latin typeface="Helvetica"/>
                <a:ea typeface="Helvetica"/>
                <a:cs typeface="Helvetica"/>
                <a:sym typeface="Helvetica"/>
              </a:defRPr>
            </a:pPr>
            <a:r>
              <a:t>6 sykdommer = furunkulose, vibriose, kaldvannsvibriose, vintersår, IPN og ILA eller  furunkulose, vibriose, kaldvannsvibriose, vintersår, IPN og PD	</a:t>
            </a:r>
          </a:p>
          <a:p>
            <a:pPr algn="l" defTabSz="457200">
              <a:lnSpc>
                <a:spcPct val="120000"/>
              </a:lnSpc>
              <a:spcBef>
                <a:spcPts val="1100"/>
              </a:spcBef>
              <a:defRPr b="1" sz="2000">
                <a:solidFill>
                  <a:srgbClr val="424556"/>
                </a:solidFill>
                <a:latin typeface="Helvetica"/>
                <a:ea typeface="Helvetica"/>
                <a:cs typeface="Helvetica"/>
                <a:sym typeface="Helvetica"/>
              </a:defRPr>
            </a:pPr>
            <a:r>
              <a:t>Kilde: Pharmaq						</a:t>
            </a:r>
          </a:p>
        </p:txBody>
      </p:sp>
      <p:sp>
        <p:nvSpPr>
          <p:cNvPr id="330" name="Oljebaserte vaksiner til laks og ørret"/>
          <p:cNvSpPr txBox="1"/>
          <p:nvPr/>
        </p:nvSpPr>
        <p:spPr>
          <a:xfrm>
            <a:off x="880533" y="2431362"/>
            <a:ext cx="4710101" cy="113538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l" defTabSz="457200">
              <a:lnSpc>
                <a:spcPct val="120000"/>
              </a:lnSpc>
              <a:defRPr b="1" sz="3100">
                <a:solidFill>
                  <a:srgbClr val="424556"/>
                </a:solidFill>
                <a:latin typeface="Helvetica"/>
                <a:ea typeface="Helvetica"/>
                <a:cs typeface="Helvetica"/>
                <a:sym typeface="Helvetica"/>
              </a:defRPr>
            </a:pPr>
            <a:r>
              <a:t>Oljebaserte vaksiner</a:t>
            </a:r>
            <a:br/>
            <a:r>
              <a:t>til laks og ørret</a:t>
            </a:r>
          </a:p>
        </p:txBody>
      </p:sp>
      <p:sp>
        <p:nvSpPr>
          <p:cNvPr id="331" name="7.4"/>
          <p:cNvSpPr txBox="1"/>
          <p:nvPr/>
        </p:nvSpPr>
        <p:spPr>
          <a:xfrm>
            <a:off x="880533" y="886883"/>
            <a:ext cx="1270001" cy="800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lnSpc>
                <a:spcPct val="120000"/>
              </a:lnSpc>
              <a:defRPr b="1" sz="4600">
                <a:latin typeface="Helvetica"/>
                <a:ea typeface="Helvetica"/>
                <a:cs typeface="Helvetica"/>
                <a:sym typeface="Helvetica"/>
              </a:defRPr>
            </a:lvl1pPr>
          </a:lstStyle>
          <a:p>
            <a:pPr/>
            <a:r>
              <a:t>7.4</a:t>
            </a:r>
          </a:p>
        </p:txBody>
      </p:sp>
      <p:pic>
        <p:nvPicPr>
          <p:cNvPr id="332" name="7-04-Oljebaserte-vaksiner.png" descr="7-04-Oljebaserte-vaksiner.png"/>
          <p:cNvPicPr>
            <a:picLocks noChangeAspect="1"/>
          </p:cNvPicPr>
          <p:nvPr/>
        </p:nvPicPr>
        <p:blipFill>
          <a:blip r:embed="rId2">
            <a:extLst/>
          </a:blip>
          <a:stretch>
            <a:fillRect/>
          </a:stretch>
        </p:blipFill>
        <p:spPr>
          <a:xfrm>
            <a:off x="10694900" y="651933"/>
            <a:ext cx="8709332" cy="11008596"/>
          </a:xfrm>
          <a:prstGeom prst="rect">
            <a:avLst/>
          </a:prstGeom>
          <a:ln w="12700">
            <a:miter lim="400000"/>
          </a:ln>
        </p:spPr>
      </p:pic>
    </p:spTree>
  </p:cSld>
  <p:clrMapOvr>
    <a:masterClrMapping/>
  </p:clrMapOvr>
  <p:transition xmlns:p14="http://schemas.microsoft.com/office/powerpoint/2010/main" spd="med" advClick="1"/>
</p:sld>
</file>

<file path=ppt/slides/slide5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4" name="AESGP…"/>
          <p:cNvSpPr txBox="1"/>
          <p:nvPr/>
        </p:nvSpPr>
        <p:spPr>
          <a:xfrm>
            <a:off x="2302933" y="3085464"/>
            <a:ext cx="1581800" cy="703516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l" defTabSz="457200">
              <a:lnSpc>
                <a:spcPct val="120000"/>
              </a:lnSpc>
              <a:spcBef>
                <a:spcPts val="1100"/>
              </a:spcBef>
              <a:defRPr b="1" sz="2000">
                <a:solidFill>
                  <a:srgbClr val="424556"/>
                </a:solidFill>
                <a:latin typeface="Helvetica"/>
                <a:ea typeface="Helvetica"/>
                <a:cs typeface="Helvetica"/>
                <a:sym typeface="Helvetica"/>
              </a:defRPr>
            </a:pPr>
            <a:r>
              <a:t>AESGP </a:t>
            </a:r>
          </a:p>
          <a:p>
            <a:pPr algn="l" defTabSz="457200">
              <a:lnSpc>
                <a:spcPct val="120000"/>
              </a:lnSpc>
              <a:spcBef>
                <a:spcPts val="1100"/>
              </a:spcBef>
              <a:defRPr b="1" sz="2000">
                <a:solidFill>
                  <a:srgbClr val="424556"/>
                </a:solidFill>
                <a:latin typeface="Helvetica"/>
                <a:ea typeface="Helvetica"/>
                <a:cs typeface="Helvetica"/>
                <a:sym typeface="Helvetica"/>
              </a:defRPr>
            </a:pPr>
            <a:r>
              <a:t>AIP</a:t>
            </a:r>
          </a:p>
          <a:p>
            <a:pPr algn="l" defTabSz="457200">
              <a:lnSpc>
                <a:spcPct val="120000"/>
              </a:lnSpc>
              <a:spcBef>
                <a:spcPts val="1100"/>
              </a:spcBef>
              <a:defRPr b="1" sz="2000">
                <a:solidFill>
                  <a:srgbClr val="424556"/>
                </a:solidFill>
                <a:latin typeface="Helvetica"/>
                <a:ea typeface="Helvetica"/>
                <a:cs typeface="Helvetica"/>
                <a:sym typeface="Helvetica"/>
              </a:defRPr>
            </a:pPr>
            <a:r>
              <a:t>AUP</a:t>
            </a:r>
          </a:p>
          <a:p>
            <a:pPr algn="l" defTabSz="457200">
              <a:lnSpc>
                <a:spcPct val="120000"/>
              </a:lnSpc>
              <a:spcBef>
                <a:spcPts val="1100"/>
              </a:spcBef>
              <a:defRPr b="1" sz="2000">
                <a:solidFill>
                  <a:srgbClr val="424556"/>
                </a:solidFill>
                <a:latin typeface="Helvetica"/>
                <a:ea typeface="Helvetica"/>
                <a:cs typeface="Helvetica"/>
                <a:sym typeface="Helvetica"/>
              </a:defRPr>
            </a:pPr>
            <a:r>
              <a:t>ATC</a:t>
            </a:r>
          </a:p>
          <a:p>
            <a:pPr algn="l" defTabSz="457200">
              <a:lnSpc>
                <a:spcPct val="120000"/>
              </a:lnSpc>
              <a:spcBef>
                <a:spcPts val="1100"/>
              </a:spcBef>
              <a:defRPr b="1" sz="2000">
                <a:solidFill>
                  <a:srgbClr val="424556"/>
                </a:solidFill>
                <a:latin typeface="Helvetica"/>
                <a:ea typeface="Helvetica"/>
                <a:cs typeface="Helvetica"/>
                <a:sym typeface="Helvetica"/>
              </a:defRPr>
            </a:pPr>
            <a:r>
              <a:t>BNP</a:t>
            </a:r>
          </a:p>
          <a:p>
            <a:pPr algn="l" defTabSz="457200">
              <a:lnSpc>
                <a:spcPct val="120000"/>
              </a:lnSpc>
              <a:spcBef>
                <a:spcPts val="1100"/>
              </a:spcBef>
              <a:defRPr b="1" sz="2000">
                <a:solidFill>
                  <a:srgbClr val="424556"/>
                </a:solidFill>
                <a:latin typeface="Helvetica"/>
                <a:ea typeface="Helvetica"/>
                <a:cs typeface="Helvetica"/>
                <a:sym typeface="Helvetica"/>
              </a:defRPr>
            </a:pPr>
            <a:r>
              <a:t>DDD</a:t>
            </a:r>
          </a:p>
          <a:p>
            <a:pPr algn="l" defTabSz="457200">
              <a:lnSpc>
                <a:spcPct val="120000"/>
              </a:lnSpc>
              <a:spcBef>
                <a:spcPts val="1100"/>
              </a:spcBef>
              <a:defRPr b="1" sz="2000">
                <a:solidFill>
                  <a:srgbClr val="424556"/>
                </a:solidFill>
                <a:latin typeface="Helvetica"/>
                <a:ea typeface="Helvetica"/>
                <a:cs typeface="Helvetica"/>
                <a:sym typeface="Helvetica"/>
              </a:defRPr>
            </a:pPr>
            <a:r>
              <a:t>EFPIA</a:t>
            </a:r>
          </a:p>
          <a:p>
            <a:pPr algn="l" defTabSz="457200">
              <a:lnSpc>
                <a:spcPct val="120000"/>
              </a:lnSpc>
              <a:spcBef>
                <a:spcPts val="1100"/>
              </a:spcBef>
              <a:defRPr b="1" sz="2000">
                <a:solidFill>
                  <a:srgbClr val="424556"/>
                </a:solidFill>
                <a:latin typeface="Helvetica"/>
                <a:ea typeface="Helvetica"/>
                <a:cs typeface="Helvetica"/>
                <a:sym typeface="Helvetica"/>
              </a:defRPr>
            </a:pPr>
            <a:r>
              <a:t>EMA</a:t>
            </a:r>
          </a:p>
          <a:p>
            <a:pPr algn="l" defTabSz="457200">
              <a:lnSpc>
                <a:spcPct val="120000"/>
              </a:lnSpc>
              <a:spcBef>
                <a:spcPts val="1100"/>
              </a:spcBef>
              <a:defRPr b="1" sz="2000">
                <a:solidFill>
                  <a:srgbClr val="424556"/>
                </a:solidFill>
                <a:latin typeface="Helvetica"/>
                <a:ea typeface="Helvetica"/>
                <a:cs typeface="Helvetica"/>
                <a:sym typeface="Helvetica"/>
              </a:defRPr>
            </a:pPr>
            <a:r>
              <a:t>GIP</a:t>
            </a:r>
          </a:p>
          <a:p>
            <a:pPr algn="l" defTabSz="457200">
              <a:lnSpc>
                <a:spcPct val="120000"/>
              </a:lnSpc>
              <a:spcBef>
                <a:spcPts val="1100"/>
              </a:spcBef>
              <a:defRPr b="1" sz="2000">
                <a:solidFill>
                  <a:srgbClr val="424556"/>
                </a:solidFill>
                <a:latin typeface="Helvetica"/>
                <a:ea typeface="Helvetica"/>
                <a:cs typeface="Helvetica"/>
                <a:sym typeface="Helvetica"/>
              </a:defRPr>
            </a:pPr>
            <a:r>
              <a:t>LIS</a:t>
            </a:r>
          </a:p>
          <a:p>
            <a:pPr algn="l" defTabSz="457200">
              <a:lnSpc>
                <a:spcPct val="120000"/>
              </a:lnSpc>
              <a:spcBef>
                <a:spcPts val="1100"/>
              </a:spcBef>
              <a:defRPr b="1" sz="2000">
                <a:solidFill>
                  <a:srgbClr val="424556"/>
                </a:solidFill>
                <a:latin typeface="Helvetica"/>
                <a:ea typeface="Helvetica"/>
                <a:cs typeface="Helvetica"/>
                <a:sym typeface="Helvetica"/>
              </a:defRPr>
            </a:pPr>
            <a:r>
              <a:t>LUA</a:t>
            </a:r>
          </a:p>
          <a:p>
            <a:pPr algn="l" defTabSz="457200">
              <a:lnSpc>
                <a:spcPct val="120000"/>
              </a:lnSpc>
              <a:spcBef>
                <a:spcPts val="1100"/>
              </a:spcBef>
              <a:defRPr b="1" sz="2000">
                <a:solidFill>
                  <a:srgbClr val="424556"/>
                </a:solidFill>
                <a:latin typeface="Helvetica"/>
                <a:ea typeface="Helvetica"/>
                <a:cs typeface="Helvetica"/>
                <a:sym typeface="Helvetica"/>
              </a:defRPr>
            </a:pPr>
            <a:r>
              <a:t>OECD</a:t>
            </a:r>
          </a:p>
          <a:p>
            <a:pPr algn="l" defTabSz="457200">
              <a:lnSpc>
                <a:spcPct val="120000"/>
              </a:lnSpc>
              <a:spcBef>
                <a:spcPts val="1100"/>
              </a:spcBef>
              <a:defRPr b="1" sz="2000">
                <a:solidFill>
                  <a:srgbClr val="424556"/>
                </a:solidFill>
                <a:latin typeface="Helvetica"/>
                <a:ea typeface="Helvetica"/>
                <a:cs typeface="Helvetica"/>
                <a:sym typeface="Helvetica"/>
              </a:defRPr>
            </a:pPr>
            <a:r>
              <a:t>OTC</a:t>
            </a:r>
          </a:p>
          <a:p>
            <a:pPr algn="l" defTabSz="457200">
              <a:lnSpc>
                <a:spcPct val="120000"/>
              </a:lnSpc>
              <a:spcBef>
                <a:spcPts val="1100"/>
              </a:spcBef>
              <a:defRPr b="1" sz="2000">
                <a:solidFill>
                  <a:srgbClr val="424556"/>
                </a:solidFill>
                <a:latin typeface="Helvetica"/>
                <a:ea typeface="Helvetica"/>
                <a:cs typeface="Helvetica"/>
                <a:sym typeface="Helvetica"/>
              </a:defRPr>
            </a:pPr>
            <a:r>
              <a:t>SSB</a:t>
            </a:r>
          </a:p>
        </p:txBody>
      </p:sp>
      <p:sp>
        <p:nvSpPr>
          <p:cNvPr id="335" name="Forkortelser"/>
          <p:cNvSpPr txBox="1"/>
          <p:nvPr/>
        </p:nvSpPr>
        <p:spPr>
          <a:xfrm>
            <a:off x="2302933" y="1804828"/>
            <a:ext cx="4710101" cy="571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l" defTabSz="457200">
              <a:lnSpc>
                <a:spcPct val="120000"/>
              </a:lnSpc>
              <a:defRPr b="1" sz="3100">
                <a:solidFill>
                  <a:srgbClr val="424556"/>
                </a:solidFill>
                <a:latin typeface="Helvetica"/>
                <a:ea typeface="Helvetica"/>
                <a:cs typeface="Helvetica"/>
                <a:sym typeface="Helvetica"/>
              </a:defRPr>
            </a:lvl1pPr>
          </a:lstStyle>
          <a:p>
            <a:pPr/>
            <a:r>
              <a:t>Forkortelser</a:t>
            </a:r>
          </a:p>
        </p:txBody>
      </p:sp>
      <p:sp>
        <p:nvSpPr>
          <p:cNvPr id="336" name="Association of the European Self-Medication Industry. Europeisk organisasjon for produsent av reseptfrie legemidler.…"/>
          <p:cNvSpPr txBox="1"/>
          <p:nvPr/>
        </p:nvSpPr>
        <p:spPr>
          <a:xfrm>
            <a:off x="3884732" y="3085465"/>
            <a:ext cx="18507426" cy="754507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l" defTabSz="457200">
              <a:lnSpc>
                <a:spcPct val="120000"/>
              </a:lnSpc>
              <a:spcBef>
                <a:spcPts val="1100"/>
              </a:spcBef>
              <a:defRPr sz="2000">
                <a:solidFill>
                  <a:srgbClr val="424556"/>
                </a:solidFill>
                <a:latin typeface="Helvetica"/>
                <a:ea typeface="Helvetica"/>
                <a:cs typeface="Helvetica"/>
                <a:sym typeface="Helvetica"/>
              </a:defRPr>
            </a:pPr>
            <a:r>
              <a:t>Association of the European Self-Medication Industry. Europeisk organisasjon for produsent av reseptfrie legemidler.</a:t>
            </a:r>
          </a:p>
          <a:p>
            <a:pPr algn="l" defTabSz="457200">
              <a:lnSpc>
                <a:spcPct val="120000"/>
              </a:lnSpc>
              <a:spcBef>
                <a:spcPts val="1100"/>
              </a:spcBef>
              <a:defRPr sz="2000">
                <a:solidFill>
                  <a:srgbClr val="424556"/>
                </a:solidFill>
                <a:latin typeface="Helvetica"/>
                <a:ea typeface="Helvetica"/>
                <a:cs typeface="Helvetica"/>
                <a:sym typeface="Helvetica"/>
              </a:defRPr>
            </a:pPr>
            <a:r>
              <a:t>Apotekenes innkjøpspris, pris på legemiddel fra grossist til apotek/detaljist.</a:t>
            </a:r>
          </a:p>
          <a:p>
            <a:pPr algn="l" defTabSz="457200">
              <a:lnSpc>
                <a:spcPct val="120000"/>
              </a:lnSpc>
              <a:spcBef>
                <a:spcPts val="1100"/>
              </a:spcBef>
              <a:defRPr sz="2000">
                <a:solidFill>
                  <a:srgbClr val="424556"/>
                </a:solidFill>
                <a:latin typeface="Helvetica"/>
                <a:ea typeface="Helvetica"/>
                <a:cs typeface="Helvetica"/>
                <a:sym typeface="Helvetica"/>
              </a:defRPr>
            </a:pPr>
            <a:r>
              <a:t>Apotekenes utsalgspris, pris på legemiddel fra apotek/detaljist til forbruker.</a:t>
            </a:r>
          </a:p>
          <a:p>
            <a:pPr algn="l" defTabSz="457200">
              <a:lnSpc>
                <a:spcPct val="120000"/>
              </a:lnSpc>
              <a:spcBef>
                <a:spcPts val="1100"/>
              </a:spcBef>
              <a:defRPr sz="2000">
                <a:solidFill>
                  <a:srgbClr val="424556"/>
                </a:solidFill>
                <a:latin typeface="Helvetica"/>
                <a:ea typeface="Helvetica"/>
                <a:cs typeface="Helvetica"/>
                <a:sym typeface="Helvetica"/>
              </a:defRPr>
            </a:pPr>
            <a:r>
              <a:t>Anatomisk, terapeutisk, kjemisk legemiddelregister.</a:t>
            </a:r>
          </a:p>
          <a:p>
            <a:pPr algn="l" defTabSz="457200">
              <a:lnSpc>
                <a:spcPct val="120000"/>
              </a:lnSpc>
              <a:spcBef>
                <a:spcPts val="1100"/>
              </a:spcBef>
              <a:defRPr sz="2000">
                <a:solidFill>
                  <a:srgbClr val="424556"/>
                </a:solidFill>
                <a:latin typeface="Helvetica"/>
                <a:ea typeface="Helvetica"/>
                <a:cs typeface="Helvetica"/>
                <a:sym typeface="Helvetica"/>
              </a:defRPr>
            </a:pPr>
            <a:r>
              <a:t>Bruttonasjonalprodukt.</a:t>
            </a:r>
          </a:p>
          <a:p>
            <a:pPr algn="l" defTabSz="457200">
              <a:lnSpc>
                <a:spcPct val="120000"/>
              </a:lnSpc>
              <a:spcBef>
                <a:spcPts val="1100"/>
              </a:spcBef>
              <a:defRPr sz="2000">
                <a:solidFill>
                  <a:srgbClr val="424556"/>
                </a:solidFill>
                <a:latin typeface="Helvetica"/>
                <a:ea typeface="Helvetica"/>
                <a:cs typeface="Helvetica"/>
                <a:sym typeface="Helvetica"/>
              </a:defRPr>
            </a:pPr>
            <a:r>
              <a:t>Definert døgndose, gjennomsnittsverdi som indikerer normert inntak av et gitt legemiddel over et døgn. Definert av Verdens helseorganisasjon WHO.</a:t>
            </a:r>
          </a:p>
          <a:p>
            <a:pPr algn="l" defTabSz="457200">
              <a:lnSpc>
                <a:spcPct val="120000"/>
              </a:lnSpc>
              <a:spcBef>
                <a:spcPts val="1100"/>
              </a:spcBef>
              <a:defRPr sz="2000">
                <a:solidFill>
                  <a:srgbClr val="424556"/>
                </a:solidFill>
                <a:latin typeface="Helvetica"/>
                <a:ea typeface="Helvetica"/>
                <a:cs typeface="Helvetica"/>
                <a:sym typeface="Helvetica"/>
              </a:defRPr>
            </a:pPr>
            <a:r>
              <a:t>European Federation of Pharmaceutical Industries and Associations. Den europeiske paraplyorganisasjon for legemiddelindustrien.</a:t>
            </a:r>
          </a:p>
          <a:p>
            <a:pPr algn="l" defTabSz="457200">
              <a:lnSpc>
                <a:spcPct val="120000"/>
              </a:lnSpc>
              <a:spcBef>
                <a:spcPts val="1100"/>
              </a:spcBef>
              <a:defRPr sz="2000">
                <a:solidFill>
                  <a:srgbClr val="424556"/>
                </a:solidFill>
                <a:latin typeface="Helvetica"/>
                <a:ea typeface="Helvetica"/>
                <a:cs typeface="Helvetica"/>
                <a:sym typeface="Helvetica"/>
              </a:defRPr>
            </a:pPr>
            <a:r>
              <a:t>Det europeiske legemiddelbyrå (European Medicines Agency) </a:t>
            </a:r>
          </a:p>
          <a:p>
            <a:pPr algn="l" defTabSz="457200">
              <a:lnSpc>
                <a:spcPct val="120000"/>
              </a:lnSpc>
              <a:spcBef>
                <a:spcPts val="1100"/>
              </a:spcBef>
              <a:defRPr sz="2000">
                <a:solidFill>
                  <a:srgbClr val="424556"/>
                </a:solidFill>
                <a:latin typeface="Helvetica"/>
                <a:ea typeface="Helvetica"/>
                <a:cs typeface="Helvetica"/>
                <a:sym typeface="Helvetica"/>
              </a:defRPr>
            </a:pPr>
            <a:r>
              <a:t>Grossistenes innkjøpspris, pris på legemiddel fra produsent /importør til grossist.</a:t>
            </a:r>
          </a:p>
          <a:p>
            <a:pPr algn="l" defTabSz="457200">
              <a:lnSpc>
                <a:spcPct val="120000"/>
              </a:lnSpc>
              <a:spcBef>
                <a:spcPts val="1100"/>
              </a:spcBef>
              <a:defRPr sz="2000">
                <a:solidFill>
                  <a:srgbClr val="424556"/>
                </a:solidFill>
                <a:latin typeface="Helvetica"/>
                <a:ea typeface="Helvetica"/>
                <a:cs typeface="Helvetica"/>
                <a:sym typeface="Helvetica"/>
              </a:defRPr>
            </a:pPr>
            <a:r>
              <a:t>Legemidler i sykehus (Sykehusinnkjøp HF). Organisert samarbeid mellom sykehus om innkjøp av legemidler.</a:t>
            </a:r>
          </a:p>
          <a:p>
            <a:pPr algn="l" defTabSz="457200">
              <a:lnSpc>
                <a:spcPct val="120000"/>
              </a:lnSpc>
              <a:spcBef>
                <a:spcPts val="1100"/>
              </a:spcBef>
              <a:defRPr sz="2000">
                <a:solidFill>
                  <a:srgbClr val="424556"/>
                </a:solidFill>
                <a:latin typeface="Helvetica"/>
                <a:ea typeface="Helvetica"/>
                <a:cs typeface="Helvetica"/>
                <a:sym typeface="Helvetica"/>
              </a:defRPr>
            </a:pPr>
            <a:r>
              <a:t>Legemidler utenom apotek. Reseptfrie legemidler, som røykavvenning, smertestillende etc., som kan selges i dagligvarebutikker, kiosker og bensinstasjoner.</a:t>
            </a:r>
          </a:p>
          <a:p>
            <a:pPr algn="l" defTabSz="457200">
              <a:lnSpc>
                <a:spcPct val="120000"/>
              </a:lnSpc>
              <a:spcBef>
                <a:spcPts val="1100"/>
              </a:spcBef>
              <a:defRPr sz="2000">
                <a:solidFill>
                  <a:srgbClr val="424556"/>
                </a:solidFill>
                <a:latin typeface="Helvetica"/>
                <a:ea typeface="Helvetica"/>
                <a:cs typeface="Helvetica"/>
                <a:sym typeface="Helvetica"/>
              </a:defRPr>
            </a:pPr>
            <a:r>
              <a:t>Organisasjonen for økonomisk samarbeid og utvikling.</a:t>
            </a:r>
          </a:p>
          <a:p>
            <a:pPr algn="l" defTabSz="457200">
              <a:lnSpc>
                <a:spcPct val="120000"/>
              </a:lnSpc>
              <a:spcBef>
                <a:spcPts val="1100"/>
              </a:spcBef>
              <a:defRPr sz="2000">
                <a:solidFill>
                  <a:srgbClr val="424556"/>
                </a:solidFill>
                <a:latin typeface="Helvetica"/>
                <a:ea typeface="Helvetica"/>
                <a:cs typeface="Helvetica"/>
                <a:sym typeface="Helvetica"/>
              </a:defRPr>
            </a:pPr>
            <a:r>
              <a:t>Over-the-counter. Reseptfrie legemidler.</a:t>
            </a:r>
          </a:p>
          <a:p>
            <a:pPr algn="l" defTabSz="457200">
              <a:lnSpc>
                <a:spcPct val="120000"/>
              </a:lnSpc>
              <a:spcBef>
                <a:spcPts val="1100"/>
              </a:spcBef>
              <a:defRPr sz="2000">
                <a:solidFill>
                  <a:srgbClr val="424556"/>
                </a:solidFill>
                <a:latin typeface="Helvetica"/>
                <a:ea typeface="Helvetica"/>
                <a:cs typeface="Helvetica"/>
                <a:sym typeface="Helvetica"/>
              </a:defRPr>
            </a:pPr>
            <a:r>
              <a:t>Statistisk sentralbyrå.</a:t>
            </a:r>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 name="Rektangel"/>
          <p:cNvSpPr/>
          <p:nvPr/>
        </p:nvSpPr>
        <p:spPr>
          <a:xfrm>
            <a:off x="2133600" y="2667000"/>
            <a:ext cx="6488708" cy="6315208"/>
          </a:xfrm>
          <a:prstGeom prst="rect">
            <a:avLst/>
          </a:prstGeom>
          <a:solidFill>
            <a:srgbClr val="B6E0D4"/>
          </a:solidFill>
          <a:ln w="12700">
            <a:miter lim="400000"/>
          </a:ln>
        </p:spPr>
        <p:txBody>
          <a:bodyPr lIns="50800" tIns="50800" rIns="50800" bIns="50800" anchor="ctr"/>
          <a:lstStyle/>
          <a:p>
            <a:pPr>
              <a:defRPr sz="3200"/>
            </a:pPr>
          </a:p>
        </p:txBody>
      </p:sp>
      <p:sp>
        <p:nvSpPr>
          <p:cNvPr id="47" name="2"/>
          <p:cNvSpPr txBox="1"/>
          <p:nvPr/>
        </p:nvSpPr>
        <p:spPr>
          <a:xfrm>
            <a:off x="3609710" y="4249803"/>
            <a:ext cx="3536488" cy="3149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lnSpc>
                <a:spcPct val="120000"/>
              </a:lnSpc>
              <a:defRPr b="1" sz="20000">
                <a:solidFill>
                  <a:srgbClr val="424556"/>
                </a:solidFill>
                <a:latin typeface="Helvetica"/>
                <a:ea typeface="Helvetica"/>
                <a:cs typeface="Helvetica"/>
                <a:sym typeface="Helvetica"/>
              </a:defRPr>
            </a:lvl1pPr>
          </a:lstStyle>
          <a:p>
            <a:pPr/>
            <a:r>
              <a:t>2</a:t>
            </a:r>
          </a:p>
        </p:txBody>
      </p:sp>
      <p:sp>
        <p:nvSpPr>
          <p:cNvPr id="48" name="Forskning…"/>
          <p:cNvSpPr txBox="1"/>
          <p:nvPr/>
        </p:nvSpPr>
        <p:spPr>
          <a:xfrm>
            <a:off x="9706040" y="4139353"/>
            <a:ext cx="12835071" cy="475996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lnSpc>
                <a:spcPct val="90000"/>
              </a:lnSpc>
              <a:defRPr b="1" sz="10900">
                <a:solidFill>
                  <a:srgbClr val="424556"/>
                </a:solidFill>
                <a:latin typeface="Helvetica"/>
                <a:ea typeface="Helvetica"/>
                <a:cs typeface="Helvetica"/>
                <a:sym typeface="Helvetica"/>
              </a:defRPr>
            </a:pPr>
            <a:r>
              <a:t>Forskning</a:t>
            </a:r>
          </a:p>
          <a:p>
            <a:pPr algn="l" defTabSz="457200">
              <a:lnSpc>
                <a:spcPct val="90000"/>
              </a:lnSpc>
              <a:defRPr b="1" sz="10900">
                <a:solidFill>
                  <a:srgbClr val="424556"/>
                </a:solidFill>
                <a:latin typeface="Helvetica"/>
                <a:ea typeface="Helvetica"/>
                <a:cs typeface="Helvetica"/>
                <a:sym typeface="Helvetica"/>
              </a:defRPr>
            </a:pPr>
            <a:r>
              <a:t>og utvikling </a:t>
            </a:r>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0" name="Kvadrat"/>
          <p:cNvSpPr/>
          <p:nvPr/>
        </p:nvSpPr>
        <p:spPr>
          <a:xfrm>
            <a:off x="880533" y="651933"/>
            <a:ext cx="1270001" cy="1270001"/>
          </a:xfrm>
          <a:prstGeom prst="rect">
            <a:avLst/>
          </a:prstGeom>
          <a:solidFill>
            <a:srgbClr val="B6E0D4"/>
          </a:solidFill>
          <a:ln w="12700">
            <a:miter lim="400000"/>
          </a:ln>
        </p:spPr>
        <p:txBody>
          <a:bodyPr lIns="50800" tIns="50800" rIns="50800" bIns="50800" anchor="ctr"/>
          <a:lstStyle/>
          <a:p>
            <a:pPr>
              <a:defRPr sz="3200"/>
            </a:pPr>
          </a:p>
        </p:txBody>
      </p:sp>
      <p:sp>
        <p:nvSpPr>
          <p:cNvPr id="51" name="Grafen viser antall kliniske studier som er søkt til Statens Legemiddelverk. Totalt ble det søkt om 121 studier, hvorav 59 % er fra industrien.…"/>
          <p:cNvSpPr txBox="1"/>
          <p:nvPr/>
        </p:nvSpPr>
        <p:spPr>
          <a:xfrm>
            <a:off x="880533" y="4076170"/>
            <a:ext cx="4710101" cy="398653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l" defTabSz="457200">
              <a:lnSpc>
                <a:spcPct val="120000"/>
              </a:lnSpc>
              <a:spcBef>
                <a:spcPts val="1100"/>
              </a:spcBef>
              <a:defRPr sz="2000">
                <a:solidFill>
                  <a:srgbClr val="424556"/>
                </a:solidFill>
                <a:latin typeface="Helvetica"/>
                <a:ea typeface="Helvetica"/>
                <a:cs typeface="Helvetica"/>
                <a:sym typeface="Helvetica"/>
              </a:defRPr>
            </a:pPr>
            <a:r>
              <a:t>Grafen viser antall kliniske studier som er søkt til Statens Legemiddelverk. Totalt ble det søkt om 121 studier, hvorav 59 % er fra industrien. </a:t>
            </a:r>
          </a:p>
          <a:p>
            <a:pPr algn="l" defTabSz="457200">
              <a:lnSpc>
                <a:spcPct val="120000"/>
              </a:lnSpc>
              <a:spcBef>
                <a:spcPts val="1100"/>
              </a:spcBef>
              <a:defRPr sz="2000">
                <a:solidFill>
                  <a:srgbClr val="424556"/>
                </a:solidFill>
                <a:latin typeface="Helvetica"/>
                <a:ea typeface="Helvetica"/>
                <a:cs typeface="Helvetica"/>
                <a:sym typeface="Helvetica"/>
              </a:defRPr>
            </a:pPr>
            <a:r>
              <a:t>Det har vært en nedgang i antall søkte kliniske studier til Norge over flere år. I 2008 var antall søkte studier fra industrien 122, mens tilsvarende tall i 2018 var 72. </a:t>
            </a:r>
          </a:p>
          <a:p>
            <a:pPr algn="l" defTabSz="457200">
              <a:lnSpc>
                <a:spcPct val="120000"/>
              </a:lnSpc>
              <a:spcBef>
                <a:spcPts val="1100"/>
              </a:spcBef>
              <a:defRPr b="1" sz="2000">
                <a:solidFill>
                  <a:srgbClr val="424556"/>
                </a:solidFill>
                <a:latin typeface="Helvetica"/>
                <a:ea typeface="Helvetica"/>
                <a:cs typeface="Helvetica"/>
                <a:sym typeface="Helvetica"/>
              </a:defRPr>
            </a:pPr>
            <a:r>
              <a:t>Kilde: Legemiddelverket</a:t>
            </a:r>
          </a:p>
        </p:txBody>
      </p:sp>
      <p:sp>
        <p:nvSpPr>
          <p:cNvPr id="52" name="Antall søkte kliniske…"/>
          <p:cNvSpPr txBox="1"/>
          <p:nvPr/>
        </p:nvSpPr>
        <p:spPr>
          <a:xfrm>
            <a:off x="880533" y="2431362"/>
            <a:ext cx="4710101" cy="113538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l" defTabSz="457200">
              <a:lnSpc>
                <a:spcPct val="120000"/>
              </a:lnSpc>
              <a:defRPr b="1" sz="3100">
                <a:solidFill>
                  <a:srgbClr val="424556"/>
                </a:solidFill>
                <a:latin typeface="Helvetica"/>
                <a:ea typeface="Helvetica"/>
                <a:cs typeface="Helvetica"/>
                <a:sym typeface="Helvetica"/>
              </a:defRPr>
            </a:pPr>
            <a:r>
              <a:t>Antall søkte kliniske</a:t>
            </a:r>
          </a:p>
          <a:p>
            <a:pPr algn="l" defTabSz="457200">
              <a:lnSpc>
                <a:spcPct val="120000"/>
              </a:lnSpc>
              <a:defRPr b="1" sz="3100">
                <a:solidFill>
                  <a:srgbClr val="424556"/>
                </a:solidFill>
                <a:latin typeface="Helvetica"/>
                <a:ea typeface="Helvetica"/>
                <a:cs typeface="Helvetica"/>
                <a:sym typeface="Helvetica"/>
              </a:defRPr>
            </a:pPr>
            <a:r>
              <a:t>studier til Norge </a:t>
            </a:r>
          </a:p>
        </p:txBody>
      </p:sp>
      <p:sp>
        <p:nvSpPr>
          <p:cNvPr id="53" name="2.1"/>
          <p:cNvSpPr txBox="1"/>
          <p:nvPr/>
        </p:nvSpPr>
        <p:spPr>
          <a:xfrm>
            <a:off x="880533" y="886883"/>
            <a:ext cx="1270001" cy="800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lnSpc>
                <a:spcPct val="120000"/>
              </a:lnSpc>
              <a:defRPr b="1" sz="4600">
                <a:solidFill>
                  <a:srgbClr val="424556"/>
                </a:solidFill>
                <a:latin typeface="Helvetica"/>
                <a:ea typeface="Helvetica"/>
                <a:cs typeface="Helvetica"/>
                <a:sym typeface="Helvetica"/>
              </a:defRPr>
            </a:lvl1pPr>
          </a:lstStyle>
          <a:p>
            <a:pPr/>
            <a:r>
              <a:t>2.1</a:t>
            </a:r>
          </a:p>
        </p:txBody>
      </p:sp>
      <p:pic>
        <p:nvPicPr>
          <p:cNvPr id="54" name="2-01-Antall-søkte-kliniske-studier-til-Norge.png" descr="2-01-Antall-søkte-kliniske-studier-til-Norge.png"/>
          <p:cNvPicPr>
            <a:picLocks noChangeAspect="1"/>
          </p:cNvPicPr>
          <p:nvPr/>
        </p:nvPicPr>
        <p:blipFill>
          <a:blip r:embed="rId2">
            <a:extLst/>
          </a:blip>
          <a:stretch>
            <a:fillRect/>
          </a:stretch>
        </p:blipFill>
        <p:spPr>
          <a:xfrm>
            <a:off x="8601182" y="0"/>
            <a:ext cx="15411236" cy="13716000"/>
          </a:xfrm>
          <a:prstGeom prst="rect">
            <a:avLst/>
          </a:prstGeom>
          <a:ln w="12700">
            <a:miter lim="400000"/>
          </a:ln>
        </p:spPr>
      </p:pic>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6" name="Kvadrat"/>
          <p:cNvSpPr/>
          <p:nvPr/>
        </p:nvSpPr>
        <p:spPr>
          <a:xfrm>
            <a:off x="880533" y="651933"/>
            <a:ext cx="1270001" cy="1270001"/>
          </a:xfrm>
          <a:prstGeom prst="rect">
            <a:avLst/>
          </a:prstGeom>
          <a:solidFill>
            <a:srgbClr val="B6E0D4"/>
          </a:solidFill>
          <a:ln w="12700">
            <a:miter lim="400000"/>
          </a:ln>
        </p:spPr>
        <p:txBody>
          <a:bodyPr lIns="50800" tIns="50800" rIns="50800" bIns="50800" anchor="ctr"/>
          <a:lstStyle/>
          <a:p>
            <a:pPr>
              <a:defRPr sz="3200"/>
            </a:pPr>
          </a:p>
        </p:txBody>
      </p:sp>
      <p:sp>
        <p:nvSpPr>
          <p:cNvPr id="57" name="Norge ligger langt fremme når det gjelder forskning, utvikling og behandling på kreftområdet (onkologi). Fagmiljøet er i verdensklasse, og det er på dette terapiområdet man finner det største miljøet for forskning innenfor persontilpasset medisin i Norge.…"/>
          <p:cNvSpPr txBox="1"/>
          <p:nvPr/>
        </p:nvSpPr>
        <p:spPr>
          <a:xfrm>
            <a:off x="880533" y="4076170"/>
            <a:ext cx="4710101" cy="435229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l" defTabSz="457200">
              <a:lnSpc>
                <a:spcPct val="120000"/>
              </a:lnSpc>
              <a:spcBef>
                <a:spcPts val="1100"/>
              </a:spcBef>
              <a:defRPr sz="2000">
                <a:solidFill>
                  <a:srgbClr val="424556"/>
                </a:solidFill>
                <a:latin typeface="Helvetica"/>
                <a:ea typeface="Helvetica"/>
                <a:cs typeface="Helvetica"/>
                <a:sym typeface="Helvetica"/>
              </a:defRPr>
            </a:pPr>
            <a:r>
              <a:t>Norge ligger langt fremme når det gjelder forskning, utvikling og behandling på kreftområdet (onkologi). Fagmiljøet er i verdensklasse, og det er på dette terapiområdet man finner det største miljøet for forskning innenfor persontilpasset medisin i Norge.</a:t>
            </a:r>
          </a:p>
          <a:p>
            <a:pPr algn="l" defTabSz="457200">
              <a:lnSpc>
                <a:spcPct val="120000"/>
              </a:lnSpc>
              <a:spcBef>
                <a:spcPts val="1100"/>
              </a:spcBef>
              <a:defRPr sz="2000">
                <a:solidFill>
                  <a:srgbClr val="424556"/>
                </a:solidFill>
                <a:latin typeface="Helvetica"/>
                <a:ea typeface="Helvetica"/>
                <a:cs typeface="Helvetica"/>
                <a:sym typeface="Helvetica"/>
              </a:defRPr>
            </a:pPr>
            <a:r>
              <a:t>Grafene viser at det har vært en økning i antall søkte kreftstudier til Statens legemiddelverk.  </a:t>
            </a:r>
          </a:p>
          <a:p>
            <a:pPr algn="l" defTabSz="457200">
              <a:lnSpc>
                <a:spcPct val="120000"/>
              </a:lnSpc>
              <a:spcBef>
                <a:spcPts val="1100"/>
              </a:spcBef>
              <a:defRPr b="1" sz="2000">
                <a:solidFill>
                  <a:srgbClr val="424556"/>
                </a:solidFill>
                <a:latin typeface="Helvetica"/>
                <a:ea typeface="Helvetica"/>
                <a:cs typeface="Helvetica"/>
                <a:sym typeface="Helvetica"/>
              </a:defRPr>
            </a:pPr>
            <a:r>
              <a:t>Kilde: Legemiddelverket </a:t>
            </a:r>
          </a:p>
        </p:txBody>
      </p:sp>
      <p:sp>
        <p:nvSpPr>
          <p:cNvPr id="58" name="Antall søkte kreftstudier"/>
          <p:cNvSpPr txBox="1"/>
          <p:nvPr/>
        </p:nvSpPr>
        <p:spPr>
          <a:xfrm>
            <a:off x="880533" y="2431362"/>
            <a:ext cx="4710101" cy="571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l" defTabSz="457200">
              <a:lnSpc>
                <a:spcPct val="120000"/>
              </a:lnSpc>
              <a:defRPr b="1" sz="3100">
                <a:solidFill>
                  <a:srgbClr val="424556"/>
                </a:solidFill>
                <a:latin typeface="Helvetica"/>
                <a:ea typeface="Helvetica"/>
                <a:cs typeface="Helvetica"/>
                <a:sym typeface="Helvetica"/>
              </a:defRPr>
            </a:lvl1pPr>
          </a:lstStyle>
          <a:p>
            <a:pPr/>
            <a:r>
              <a:t>Antall søkte kreftstudier</a:t>
            </a:r>
          </a:p>
        </p:txBody>
      </p:sp>
      <p:sp>
        <p:nvSpPr>
          <p:cNvPr id="59" name="2.2"/>
          <p:cNvSpPr txBox="1"/>
          <p:nvPr/>
        </p:nvSpPr>
        <p:spPr>
          <a:xfrm>
            <a:off x="880533" y="886883"/>
            <a:ext cx="1270001" cy="800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lnSpc>
                <a:spcPct val="120000"/>
              </a:lnSpc>
              <a:defRPr b="1" sz="4600">
                <a:solidFill>
                  <a:srgbClr val="424556"/>
                </a:solidFill>
                <a:latin typeface="Helvetica"/>
                <a:ea typeface="Helvetica"/>
                <a:cs typeface="Helvetica"/>
                <a:sym typeface="Helvetica"/>
              </a:defRPr>
            </a:lvl1pPr>
          </a:lstStyle>
          <a:p>
            <a:pPr/>
            <a:r>
              <a:t>2.2</a:t>
            </a:r>
          </a:p>
        </p:txBody>
      </p:sp>
      <p:pic>
        <p:nvPicPr>
          <p:cNvPr id="60" name="2-02-Antall-søkte-kreftstudier.png" descr="2-02-Antall-søkte-kreftstudier.png"/>
          <p:cNvPicPr>
            <a:picLocks noChangeAspect="1"/>
          </p:cNvPicPr>
          <p:nvPr/>
        </p:nvPicPr>
        <p:blipFill>
          <a:blip r:embed="rId2">
            <a:extLst/>
          </a:blip>
          <a:stretch>
            <a:fillRect/>
          </a:stretch>
        </p:blipFill>
        <p:spPr>
          <a:xfrm>
            <a:off x="8972764" y="0"/>
            <a:ext cx="15411237" cy="13716000"/>
          </a:xfrm>
          <a:prstGeom prst="rect">
            <a:avLst/>
          </a:prstGeom>
          <a:ln w="12700">
            <a:miter lim="400000"/>
          </a:ln>
        </p:spPr>
      </p:pic>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2" name="Kvadrat"/>
          <p:cNvSpPr/>
          <p:nvPr/>
        </p:nvSpPr>
        <p:spPr>
          <a:xfrm>
            <a:off x="880533" y="651933"/>
            <a:ext cx="1270001" cy="1270001"/>
          </a:xfrm>
          <a:prstGeom prst="rect">
            <a:avLst/>
          </a:prstGeom>
          <a:solidFill>
            <a:srgbClr val="B6E0D4"/>
          </a:solidFill>
          <a:ln w="12700">
            <a:miter lim="400000"/>
          </a:ln>
        </p:spPr>
        <p:txBody>
          <a:bodyPr lIns="50800" tIns="50800" rIns="50800" bIns="50800" anchor="ctr"/>
          <a:lstStyle/>
          <a:p>
            <a:pPr>
              <a:defRPr sz="3200"/>
            </a:pPr>
          </a:p>
        </p:txBody>
      </p:sp>
      <p:sp>
        <p:nvSpPr>
          <p:cNvPr id="63" name="I 2006 innførte EU et eget regelverk om legemidler til barn (Pediatriforordningen). Først mer enn ti år senere, i 2017, ble denne implementert i norsk lov. Pediatriforordningen har som formål å få flere legemidler til barn, bedre produktinformasjon og økt forskning på legemidler til barn.…"/>
          <p:cNvSpPr txBox="1"/>
          <p:nvPr/>
        </p:nvSpPr>
        <p:spPr>
          <a:xfrm>
            <a:off x="880533" y="4076170"/>
            <a:ext cx="4710101" cy="851979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l" defTabSz="457200">
              <a:lnSpc>
                <a:spcPct val="120000"/>
              </a:lnSpc>
              <a:spcBef>
                <a:spcPts val="1100"/>
              </a:spcBef>
              <a:defRPr sz="2000">
                <a:solidFill>
                  <a:srgbClr val="424556"/>
                </a:solidFill>
                <a:latin typeface="Helvetica"/>
                <a:ea typeface="Helvetica"/>
                <a:cs typeface="Helvetica"/>
                <a:sym typeface="Helvetica"/>
              </a:defRPr>
            </a:pPr>
            <a:r>
              <a:t>I 2006 innførte EU et eget regelverk om legemidler til barn (Pediatriforordningen). Først mer enn ti år senere, i 2017, ble denne implementert i norsk lov. Pediatriforordningen har som formål å få flere legemidler til barn, bedre produktinformasjon og økt forskning på legemidler til barn. </a:t>
            </a:r>
          </a:p>
          <a:p>
            <a:pPr algn="l" defTabSz="457200">
              <a:lnSpc>
                <a:spcPct val="120000"/>
              </a:lnSpc>
              <a:spcBef>
                <a:spcPts val="1100"/>
              </a:spcBef>
              <a:defRPr sz="2000">
                <a:solidFill>
                  <a:srgbClr val="424556"/>
                </a:solidFill>
                <a:latin typeface="Helvetica"/>
                <a:ea typeface="Helvetica"/>
                <a:cs typeface="Helvetica"/>
                <a:sym typeface="Helvetica"/>
              </a:defRPr>
            </a:pPr>
            <a:r>
              <a:t>Ifølge EU-kommisjonen har dette ført til at det i perioden 2007-2016 ble godkjent 260 nye legemidler til barn, og at andelen kliniske studier som inkluderer barn har økt fra 8,25 % i 2007 til 12,4 % i 2016.</a:t>
            </a:r>
          </a:p>
          <a:p>
            <a:pPr algn="l" defTabSz="457200">
              <a:lnSpc>
                <a:spcPct val="120000"/>
              </a:lnSpc>
              <a:spcBef>
                <a:spcPts val="1100"/>
              </a:spcBef>
              <a:defRPr sz="2000">
                <a:solidFill>
                  <a:srgbClr val="424556"/>
                </a:solidFill>
                <a:latin typeface="Helvetica"/>
                <a:ea typeface="Helvetica"/>
                <a:cs typeface="Helvetica"/>
                <a:sym typeface="Helvetica"/>
              </a:defRPr>
            </a:pPr>
            <a:r>
              <a:t>Tallene viser en oversikt over antall søkte kliniske studier på barn i Norge de siste årene, og viser at det i 2018 ble søkt om totalt 9 barnestudier. Tallene her skiller ikke mellom kommersielle og ikke-kommersielle studier.  </a:t>
            </a:r>
          </a:p>
          <a:p>
            <a:pPr algn="l" defTabSz="457200">
              <a:lnSpc>
                <a:spcPct val="120000"/>
              </a:lnSpc>
              <a:spcBef>
                <a:spcPts val="1100"/>
              </a:spcBef>
              <a:defRPr b="1" sz="2000">
                <a:solidFill>
                  <a:srgbClr val="424556"/>
                </a:solidFill>
                <a:latin typeface="Helvetica"/>
                <a:ea typeface="Helvetica"/>
                <a:cs typeface="Helvetica"/>
                <a:sym typeface="Helvetica"/>
              </a:defRPr>
            </a:pPr>
            <a:r>
              <a:t>Kilde: LMI, Legemiddelverket og EU-kommisjonen</a:t>
            </a:r>
          </a:p>
        </p:txBody>
      </p:sp>
      <p:sp>
        <p:nvSpPr>
          <p:cNvPr id="64" name="Antall søkte barnestudier"/>
          <p:cNvSpPr txBox="1"/>
          <p:nvPr/>
        </p:nvSpPr>
        <p:spPr>
          <a:xfrm>
            <a:off x="880533" y="2431362"/>
            <a:ext cx="4710101" cy="113538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l" defTabSz="457200">
              <a:lnSpc>
                <a:spcPct val="120000"/>
              </a:lnSpc>
              <a:defRPr b="1" sz="3100">
                <a:solidFill>
                  <a:srgbClr val="424556"/>
                </a:solidFill>
                <a:latin typeface="Helvetica"/>
                <a:ea typeface="Helvetica"/>
                <a:cs typeface="Helvetica"/>
                <a:sym typeface="Helvetica"/>
              </a:defRPr>
            </a:lvl1pPr>
          </a:lstStyle>
          <a:p>
            <a:pPr/>
            <a:r>
              <a:t>Antall søkte barnestudier</a:t>
            </a:r>
          </a:p>
        </p:txBody>
      </p:sp>
      <p:sp>
        <p:nvSpPr>
          <p:cNvPr id="65" name="2.3"/>
          <p:cNvSpPr txBox="1"/>
          <p:nvPr/>
        </p:nvSpPr>
        <p:spPr>
          <a:xfrm>
            <a:off x="880533" y="886883"/>
            <a:ext cx="1270001" cy="800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lnSpc>
                <a:spcPct val="120000"/>
              </a:lnSpc>
              <a:defRPr b="1" sz="4600">
                <a:solidFill>
                  <a:srgbClr val="424556"/>
                </a:solidFill>
                <a:latin typeface="Helvetica"/>
                <a:ea typeface="Helvetica"/>
                <a:cs typeface="Helvetica"/>
                <a:sym typeface="Helvetica"/>
              </a:defRPr>
            </a:lvl1pPr>
          </a:lstStyle>
          <a:p>
            <a:pPr/>
            <a:r>
              <a:t>2.3</a:t>
            </a:r>
          </a:p>
        </p:txBody>
      </p:sp>
      <p:pic>
        <p:nvPicPr>
          <p:cNvPr id="66" name="2-03-Antall-søkte-barnestudier.png" descr="2-03-Antall-søkte-barnestudier.png"/>
          <p:cNvPicPr>
            <a:picLocks noChangeAspect="1"/>
          </p:cNvPicPr>
          <p:nvPr/>
        </p:nvPicPr>
        <p:blipFill>
          <a:blip r:embed="rId2">
            <a:extLst/>
          </a:blip>
          <a:stretch>
            <a:fillRect/>
          </a:stretch>
        </p:blipFill>
        <p:spPr>
          <a:xfrm>
            <a:off x="8787448" y="152399"/>
            <a:ext cx="15411237" cy="13716001"/>
          </a:xfrm>
          <a:prstGeom prst="rect">
            <a:avLst/>
          </a:prstGeom>
          <a:ln w="12700">
            <a:miter lim="400000"/>
          </a:ln>
        </p:spPr>
      </p:pic>
    </p:spTree>
  </p:cSld>
  <p:clrMapOvr>
    <a:masterClrMapping/>
  </p:clrMapOvr>
  <p:transition xmlns:p14="http://schemas.microsoft.com/office/powerpoint/2010/main" spd="med" advClick="1"/>
</p:sld>
</file>

<file path=ppt/theme/_rels/theme1.xml.rels><?xml version="1.0" encoding="UTF-8"?>
<Relationships xmlns="http://schemas.openxmlformats.org/package/2006/relationships"><Relationship Id="rId1" Type="http://schemas.openxmlformats.org/officeDocument/2006/relationships/image" Target="../media/image1.png"/></Relationships>

</file>

<file path=ppt/theme/_rels/theme2.xml.rels><?xml version="1.0" encoding="UTF-8"?>
<Relationships xmlns="http://schemas.openxmlformats.org/package/2006/relationships"><Relationship Id="rId1" Type="http://schemas.openxmlformats.org/officeDocument/2006/relationships/image" Target="../media/image2.png"/></Relationships>

</file>

<file path=ppt/theme/theme1.xml><?xml version="1.0" encoding="utf-8"?>
<a:theme xmlns:a="http://schemas.openxmlformats.org/drawingml/2006/main" xmlns:r="http://schemas.openxmlformats.org/officeDocument/2006/relationships"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38100" dist="25400" dir="5400000">
              <a:srgbClr val="000000">
                <a:alpha val="50000"/>
              </a:srgbClr>
            </a:outerShdw>
          </a:effectLst>
        </a:effectStyle>
        <a:effectStyle>
          <a:effectLst>
            <a:outerShdw sx="100000" sy="100000" kx="0" ky="0" algn="b" rotWithShape="0" blurRad="50800" dist="12700" dir="0">
              <a:srgbClr val="000000">
                <a:alpha val="50000"/>
              </a:srgbClr>
            </a:outerShdw>
          </a:effectLst>
        </a:effectStyle>
        <a:effectStyle>
          <a:effectLst>
            <a:outerShdw sx="100000" sy="100000" kx="0" ky="0" algn="b" rotWithShape="0" blurRad="381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outerShdw sx="100000" sy="100000" kx="0" ky="0" algn="b" rotWithShape="0" blurRad="38100" dist="25400" dir="5400000">
            <a:srgbClr val="000000">
              <a:alpha val="50000"/>
            </a:srgbClr>
          </a:outerShdw>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38100" dist="25400" dir="5400000">
              <a:srgbClr val="000000">
                <a:alpha val="50000"/>
              </a:srgbClr>
            </a:outerShdw>
          </a:effectLst>
        </a:effectStyle>
        <a:effectStyle>
          <a:effectLst>
            <a:outerShdw sx="100000" sy="100000" kx="0" ky="0" algn="b" rotWithShape="0" blurRad="50800" dist="12700" dir="0">
              <a:srgbClr val="000000">
                <a:alpha val="50000"/>
              </a:srgbClr>
            </a:outerShdw>
          </a:effectLst>
        </a:effectStyle>
        <a:effectStyle>
          <a:effectLst>
            <a:outerShdw sx="100000" sy="100000" kx="0" ky="0" algn="b" rotWithShape="0" blurRad="381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outerShdw sx="100000" sy="100000" kx="0" ky="0" algn="b" rotWithShape="0" blurRad="38100" dist="25400" dir="5400000">
            <a:srgbClr val="000000">
              <a:alpha val="50000"/>
            </a:srgbClr>
          </a:outerShdw>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