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1"/>
  </p:notesMasterIdLst>
  <p:sldIdLst>
    <p:sldId id="835" r:id="rId5"/>
    <p:sldId id="872" r:id="rId6"/>
    <p:sldId id="880" r:id="rId7"/>
    <p:sldId id="877" r:id="rId8"/>
    <p:sldId id="851" r:id="rId9"/>
    <p:sldId id="846" r:id="rId10"/>
    <p:sldId id="864" r:id="rId11"/>
    <p:sldId id="867" r:id="rId12"/>
    <p:sldId id="861" r:id="rId13"/>
    <p:sldId id="852" r:id="rId14"/>
    <p:sldId id="879" r:id="rId15"/>
    <p:sldId id="844" r:id="rId16"/>
    <p:sldId id="883" r:id="rId17"/>
    <p:sldId id="843" r:id="rId18"/>
    <p:sldId id="854" r:id="rId19"/>
    <p:sldId id="857" r:id="rId20"/>
    <p:sldId id="856" r:id="rId21"/>
    <p:sldId id="858" r:id="rId22"/>
    <p:sldId id="870" r:id="rId23"/>
    <p:sldId id="868" r:id="rId24"/>
    <p:sldId id="869" r:id="rId25"/>
    <p:sldId id="871" r:id="rId26"/>
    <p:sldId id="882" r:id="rId27"/>
    <p:sldId id="881" r:id="rId28"/>
    <p:sldId id="875" r:id="rId29"/>
    <p:sldId id="876" r:id="rId30"/>
  </p:sldIdLst>
  <p:sldSz cx="12192000" cy="6858000"/>
  <p:notesSz cx="6858000" cy="9144000"/>
  <p:custDataLst>
    <p:tags r:id="rId32"/>
  </p:custDataLst>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rine Bryne" initials="KB" lastIdx="6" clrIdx="0">
    <p:extLst>
      <p:ext uri="{19B8F6BF-5375-455C-9EA6-DF929625EA0E}">
        <p15:presenceInfo xmlns:p15="http://schemas.microsoft.com/office/powerpoint/2012/main" userId="S::katrine.bryne@lmi.no::cd4f9fee-4601-4140-b960-9a1b763800f6" providerId="AD"/>
      </p:ext>
    </p:extLst>
  </p:cmAuthor>
  <p:cmAuthor id="2" name="Karoline Knutsen" initials="KK" lastIdx="6" clrIdx="1">
    <p:extLst>
      <p:ext uri="{19B8F6BF-5375-455C-9EA6-DF929625EA0E}">
        <p15:presenceInfo xmlns:p15="http://schemas.microsoft.com/office/powerpoint/2012/main" userId="S::karoline.knutsen@lmi.no::77689b2a-d4f6-410e-9bf6-791289623ee5" providerId="AD"/>
      </p:ext>
    </p:extLst>
  </p:cmAuthor>
  <p:cmAuthor id="3" name="Jens Ostby" initials="JO" lastIdx="2" clrIdx="2">
    <p:extLst>
      <p:ext uri="{19B8F6BF-5375-455C-9EA6-DF929625EA0E}">
        <p15:presenceInfo xmlns:p15="http://schemas.microsoft.com/office/powerpoint/2012/main" userId="S::jens.ostby_biogen.com#ext#@lmino.onmicrosoft.com::4ca75b70-c929-429e-a716-067227ddbbb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82EB56-5E0C-40F3-B724-8990F3028D56}" v="303" dt="2021-05-03T10:06:28.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19" d="100"/>
          <a:sy n="119" d="100"/>
        </p:scale>
        <p:origin x="156" y="114"/>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1F3EA2-7957-4AFE-8248-9BC7E04B9DD8}" type="datetimeFigureOut">
              <a:rPr lang="nb-NO" smtClean="0"/>
              <a:t>03.05.2021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E0FC08-DBF3-4C6A-9933-F36C02DCEC83}" type="slidenum">
              <a:rPr lang="nb-NO" smtClean="0"/>
              <a:t>‹#›</a:t>
            </a:fld>
            <a:endParaRPr lang="nb-NO"/>
          </a:p>
        </p:txBody>
      </p:sp>
    </p:spTree>
    <p:extLst>
      <p:ext uri="{BB962C8B-B14F-4D97-AF65-F5344CB8AC3E}">
        <p14:creationId xmlns:p14="http://schemas.microsoft.com/office/powerpoint/2010/main" val="3573202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75ACE4-961A-4214-BD9D-F39383457764}"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4739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75ACE4-961A-4214-BD9D-F39383457764}"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5147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200">
                <a:effectLst/>
                <a:latin typeface="Calibri" panose="020F0502020204030204" pitchFamily="34" charset="0"/>
                <a:ea typeface="Calibri" panose="020F0502020204030204" pitchFamily="34" charset="0"/>
                <a:cs typeface="Arial" panose="020B0604020202020204" pitchFamily="34" charset="0"/>
              </a:rPr>
              <a:t>Vista analyse - hvordan man i praksis kan gjennomføre avtaler og oppfølging - risikodeling</a:t>
            </a:r>
            <a:endParaRPr lang="nb-NO" sz="1800"/>
          </a:p>
          <a:p>
            <a:endParaRPr lang="nb-NO"/>
          </a:p>
        </p:txBody>
      </p:sp>
      <p:sp>
        <p:nvSpPr>
          <p:cNvPr id="4" name="Plassholder for lysbildenummer 3"/>
          <p:cNvSpPr>
            <a:spLocks noGrp="1"/>
          </p:cNvSpPr>
          <p:nvPr>
            <p:ph type="sldNum" sz="quarter" idx="5"/>
          </p:nvPr>
        </p:nvSpPr>
        <p:spPr/>
        <p:txBody>
          <a:bodyPr/>
          <a:lstStyle/>
          <a:p>
            <a:fld id="{0275ACE4-961A-4214-BD9D-F39383457764}" type="slidenum">
              <a:rPr lang="nb-NO" smtClean="0"/>
              <a:t>21</a:t>
            </a:fld>
            <a:endParaRPr lang="nb-NO"/>
          </a:p>
        </p:txBody>
      </p:sp>
    </p:spTree>
    <p:extLst>
      <p:ext uri="{BB962C8B-B14F-4D97-AF65-F5344CB8AC3E}">
        <p14:creationId xmlns:p14="http://schemas.microsoft.com/office/powerpoint/2010/main" val="545505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jpe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248505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tel og innhold">
    <p:bg>
      <p:bgPr>
        <a:solidFill>
          <a:schemeClr val="tx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lvl1pPr>
              <a:defRPr>
                <a:solidFill>
                  <a:schemeClr val="bg1"/>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lvl1pPr>
              <a:defRPr>
                <a:solidFill>
                  <a:schemeClr val="bg1"/>
                </a:solidFill>
              </a:defRPr>
            </a:lvl1p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3930233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tel og innhold">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lvl1pPr>
              <a:defRPr>
                <a:solidFill>
                  <a:schemeClr val="bg1"/>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2934229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5_Tittel og innhold">
    <p:bg>
      <p:bgPr>
        <a:solidFill>
          <a:schemeClr val="accent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lvl1pPr>
              <a:defRPr>
                <a:solidFill>
                  <a:schemeClr val="tx1"/>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483767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Tittellysbilde">
    <p:bg>
      <p:bgPr>
        <a:solidFill>
          <a:schemeClr val="tx1"/>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bg2"/>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837083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7_Tittellysbilde">
    <p:bg>
      <p:bgPr>
        <a:solidFill>
          <a:schemeClr val="bg1"/>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accent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1985208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_Tittellysbilde">
    <p:bg>
      <p:bgPr>
        <a:solidFill>
          <a:schemeClr val="bg2"/>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tx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4224797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9_Tittellysbilde">
    <p:bg>
      <p:bgPr>
        <a:solidFill>
          <a:schemeClr val="tx2"/>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1652359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0_Tittellysbilde">
    <p:bg>
      <p:bgPr>
        <a:solidFill>
          <a:schemeClr val="accent1"/>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22759021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1_Tittellysbilde">
    <p:bg>
      <p:bgPr>
        <a:solidFill>
          <a:schemeClr val="accent2"/>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F8EE7D98-85A6-F64F-9702-DE194714269C}"/>
              </a:ext>
            </a:extLst>
          </p:cNvPr>
          <p:cNvPicPr>
            <a:picLocks noChangeAspect="1"/>
          </p:cNvPicPr>
          <p:nvPr userDrawn="1"/>
        </p:nvPicPr>
        <p:blipFill rotWithShape="1">
          <a:blip r:embed="rId2"/>
          <a:srcRect l="13618" r="27182"/>
          <a:stretch/>
        </p:blipFill>
        <p:spPr>
          <a:xfrm>
            <a:off x="6096000" y="0"/>
            <a:ext cx="6096000" cy="6858000"/>
          </a:xfrm>
          <a:prstGeom prst="rect">
            <a:avLst/>
          </a:prstGeom>
        </p:spPr>
      </p:pic>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838199" y="1556117"/>
            <a:ext cx="3681046" cy="2387600"/>
          </a:xfrm>
        </p:spPr>
        <p:txBody>
          <a:bodyPr anchor="b"/>
          <a:lstStyle>
            <a:lvl1pPr algn="l">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838199" y="4035792"/>
            <a:ext cx="3681046"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5" name="Grafikk 4">
            <a:extLst>
              <a:ext uri="{FF2B5EF4-FFF2-40B4-BE49-F238E27FC236}">
                <a16:creationId xmlns:a16="http://schemas.microsoft.com/office/drawing/2014/main" id="{60043982-774E-9A42-9C5C-FD2930AF4E5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838199" y="6176963"/>
            <a:ext cx="2049967" cy="387661"/>
          </a:xfrm>
          <a:prstGeom prst="rect">
            <a:avLst/>
          </a:prstGeom>
        </p:spPr>
      </p:pic>
      <p:sp>
        <p:nvSpPr>
          <p:cNvPr id="6" name="Plassholder for bilde 5">
            <a:extLst>
              <a:ext uri="{FF2B5EF4-FFF2-40B4-BE49-F238E27FC236}">
                <a16:creationId xmlns:a16="http://schemas.microsoft.com/office/drawing/2014/main" id="{BDC8029F-FBD3-DC4D-B6FD-16B020FC2367}"/>
              </a:ext>
            </a:extLst>
          </p:cNvPr>
          <p:cNvSpPr>
            <a:spLocks noGrp="1"/>
          </p:cNvSpPr>
          <p:nvPr>
            <p:ph type="pic" sz="quarter" idx="10" hasCustomPrompt="1"/>
          </p:nvPr>
        </p:nvSpPr>
        <p:spPr>
          <a:xfrm>
            <a:off x="6096000" y="0"/>
            <a:ext cx="6096000" cy="6858000"/>
          </a:xfrm>
        </p:spPr>
        <p:txBody>
          <a:bodyPr anchor="ctr" anchorCtr="0">
            <a:normAutofit/>
          </a:bodyPr>
          <a:lstStyle>
            <a:lvl1pPr marL="0" indent="0" algn="ctr">
              <a:buNone/>
              <a:defRPr sz="1100">
                <a:solidFill>
                  <a:schemeClr val="bg1"/>
                </a:solidFill>
              </a:defRPr>
            </a:lvl1pPr>
          </a:lstStyle>
          <a:p>
            <a:r>
              <a:rPr lang="nb-NO"/>
              <a:t>Sett inn bilde</a:t>
            </a:r>
          </a:p>
        </p:txBody>
      </p:sp>
    </p:spTree>
    <p:extLst>
      <p:ext uri="{BB962C8B-B14F-4D97-AF65-F5344CB8AC3E}">
        <p14:creationId xmlns:p14="http://schemas.microsoft.com/office/powerpoint/2010/main" val="10814532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81B01C-3FB5-D541-BF8D-0B4E6CDEB5E6}"/>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22B9AB16-2D23-7442-86A0-C7C308C8C489}"/>
              </a:ext>
            </a:extLst>
          </p:cNvPr>
          <p:cNvSpPr>
            <a:spLocks noGrp="1"/>
          </p:cNvSpPr>
          <p:nvPr>
            <p:ph sz="half" idx="1"/>
          </p:nvPr>
        </p:nvSpPr>
        <p:spPr>
          <a:xfrm>
            <a:off x="838200" y="1825625"/>
            <a:ext cx="5181600" cy="4351338"/>
          </a:xfrm>
        </p:spPr>
        <p:txBody>
          <a:bodyPr/>
          <a:lstStyle/>
          <a:p>
            <a:r>
              <a:rPr lang="nb-NO"/>
              <a:t>Rediger tekststiler i malen
Andre nivå
Tredje nivå
Fjerde nivå
Femte nivå</a:t>
            </a:r>
          </a:p>
        </p:txBody>
      </p:sp>
      <p:sp>
        <p:nvSpPr>
          <p:cNvPr id="4" name="Plassholder for innhold 3">
            <a:extLst>
              <a:ext uri="{FF2B5EF4-FFF2-40B4-BE49-F238E27FC236}">
                <a16:creationId xmlns:a16="http://schemas.microsoft.com/office/drawing/2014/main" id="{085977D2-BC94-8444-B564-C2FB6702DB0D}"/>
              </a:ext>
            </a:extLst>
          </p:cNvPr>
          <p:cNvSpPr>
            <a:spLocks noGrp="1"/>
          </p:cNvSpPr>
          <p:nvPr>
            <p:ph sz="half" idx="2"/>
          </p:nvPr>
        </p:nvSpPr>
        <p:spPr>
          <a:xfrm>
            <a:off x="6172200" y="1825625"/>
            <a:ext cx="5181600" cy="4351338"/>
          </a:xfrm>
        </p:spPr>
        <p:txBody>
          <a:bodyPr/>
          <a:lstStyle/>
          <a:p>
            <a:r>
              <a:rPr lang="nb-NO"/>
              <a:t>Rediger tekststiler i malen
Andre nivå
Tredje nivå
Fjerde nivå
Femte nivå</a:t>
            </a:r>
          </a:p>
        </p:txBody>
      </p:sp>
      <p:pic>
        <p:nvPicPr>
          <p:cNvPr id="9" name="Grafikk 8">
            <a:extLst>
              <a:ext uri="{FF2B5EF4-FFF2-40B4-BE49-F238E27FC236}">
                <a16:creationId xmlns:a16="http://schemas.microsoft.com/office/drawing/2014/main" id="{8B464252-A9DD-FF4C-99F6-6EE1B4D24D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3084233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tellysbilde">
    <p:bg>
      <p:bgPr>
        <a:solidFill>
          <a:schemeClr val="tx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13944872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ED90D59-193F-4744-8BCB-71B61BFA4B1A}"/>
              </a:ext>
            </a:extLst>
          </p:cNvPr>
          <p:cNvSpPr>
            <a:spLocks noGrp="1"/>
          </p:cNvSpPr>
          <p:nvPr>
            <p:ph type="title"/>
          </p:nvPr>
        </p:nvSpPr>
        <p:spPr/>
        <p:txBody>
          <a:bodyPr/>
          <a:lstStyle/>
          <a:p>
            <a:r>
              <a:rPr lang="nb-NO"/>
              <a:t>Klikk for å redigere tittelstil</a:t>
            </a:r>
          </a:p>
        </p:txBody>
      </p:sp>
      <p:pic>
        <p:nvPicPr>
          <p:cNvPr id="6" name="Grafikk 5">
            <a:extLst>
              <a:ext uri="{FF2B5EF4-FFF2-40B4-BE49-F238E27FC236}">
                <a16:creationId xmlns:a16="http://schemas.microsoft.com/office/drawing/2014/main" id="{586DC50B-8F74-DA4D-AFB1-B478284524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24660420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13AE1F8D-06E3-5C44-94C5-310C5B63BF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14767420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1_Tomt">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93858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82AD4B9-5F5A-344D-9EAF-965A699083E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18B3472-5426-A84D-A451-FE01D170AC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nb-NO"/>
              <a:t>Rediger tekststiler i malen
Andre nivå
Tredje nivå
Fjerde nivå
Femte nivå</a:t>
            </a:r>
          </a:p>
        </p:txBody>
      </p:sp>
      <p:sp>
        <p:nvSpPr>
          <p:cNvPr id="4" name="Plassholder for tekst 3">
            <a:extLst>
              <a:ext uri="{FF2B5EF4-FFF2-40B4-BE49-F238E27FC236}">
                <a16:creationId xmlns:a16="http://schemas.microsoft.com/office/drawing/2014/main" id="{B4539075-EE39-B64C-96E8-4538291458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5A794E30-9599-1D4B-8DF0-C171259E4D5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29532625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9A970A-A03E-C743-A03F-7F775F7FC0C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BB195E0D-72F0-EC4D-953B-6A6B625E95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5D858A0-1A11-3244-8914-70A369F264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66DD04DA-0AED-8B4E-B35E-0A3E98AB9DB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29518373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le Only - Whit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p>
        </p:txBody>
      </p:sp>
    </p:spTree>
    <p:extLst>
      <p:ext uri="{BB962C8B-B14F-4D97-AF65-F5344CB8AC3E}">
        <p14:creationId xmlns:p14="http://schemas.microsoft.com/office/powerpoint/2010/main" val="51843951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tel og innhold">
    <p:spTree>
      <p:nvGrpSpPr>
        <p:cNvPr id="1" name=""/>
        <p:cNvGrpSpPr/>
        <p:nvPr/>
      </p:nvGrpSpPr>
      <p:grpSpPr>
        <a:xfrm>
          <a:off x="0" y="0"/>
          <a:ext cx="0" cy="0"/>
          <a:chOff x="0" y="0"/>
          <a:chExt cx="0" cy="0"/>
        </a:xfrm>
      </p:grpSpPr>
      <p:pic>
        <p:nvPicPr>
          <p:cNvPr id="11" name="pasted-image.pdf"/>
          <p:cNvPicPr>
            <a:picLocks noChangeAspect="1"/>
          </p:cNvPicPr>
          <p:nvPr userDrawn="1"/>
        </p:nvPicPr>
        <p:blipFill>
          <a:blip r:embed="rId2"/>
          <a:srcRect l="21837"/>
          <a:stretch>
            <a:fillRect/>
          </a:stretch>
        </p:blipFill>
        <p:spPr>
          <a:xfrm>
            <a:off x="0" y="206466"/>
            <a:ext cx="4868910" cy="5400000"/>
          </a:xfrm>
          <a:prstGeom prst="rect">
            <a:avLst/>
          </a:prstGeom>
          <a:ln w="12700">
            <a:miter lim="400000"/>
          </a:ln>
        </p:spPr>
      </p:pic>
      <p:sp>
        <p:nvSpPr>
          <p:cNvPr id="7" name="Shape 128"/>
          <p:cNvSpPr/>
          <p:nvPr userDrawn="1"/>
        </p:nvSpPr>
        <p:spPr>
          <a:xfrm>
            <a:off x="-1" y="-1"/>
            <a:ext cx="1298302" cy="6858002"/>
          </a:xfrm>
          <a:prstGeom prst="rect">
            <a:avLst/>
          </a:prstGeom>
          <a:solidFill>
            <a:srgbClr val="4BC0DA"/>
          </a:solidFill>
          <a:ln w="12700">
            <a:miter lim="400000"/>
          </a:ln>
        </p:spPr>
        <p:txBody>
          <a:bodyPr lIns="25400" tIns="25400" rIns="25400" bIns="25400" anchor="ctr"/>
          <a:lstStyle/>
          <a:p>
            <a:pPr>
              <a:defRPr sz="3200"/>
            </a:pPr>
            <a:endParaRPr sz="1600"/>
          </a:p>
        </p:txBody>
      </p:sp>
      <p:pic>
        <p:nvPicPr>
          <p:cNvPr id="8" name="pasted-image.pdf"/>
          <p:cNvPicPr>
            <a:picLocks noChangeAspect="1"/>
          </p:cNvPicPr>
          <p:nvPr userDrawn="1"/>
        </p:nvPicPr>
        <p:blipFill>
          <a:blip r:embed="rId3">
            <a:alphaModFix amt="41411"/>
          </a:blip>
          <a:stretch>
            <a:fillRect/>
          </a:stretch>
        </p:blipFill>
        <p:spPr>
          <a:xfrm>
            <a:off x="338964" y="189322"/>
            <a:ext cx="620374" cy="213483"/>
          </a:xfrm>
          <a:prstGeom prst="rect">
            <a:avLst/>
          </a:prstGeom>
          <a:ln w="12700">
            <a:miter lim="400000"/>
          </a:ln>
        </p:spPr>
      </p:pic>
      <p:sp>
        <p:nvSpPr>
          <p:cNvPr id="9" name="Shape 26"/>
          <p:cNvSpPr>
            <a:spLocks noGrp="1"/>
          </p:cNvSpPr>
          <p:nvPr>
            <p:ph type="body" sz="quarter" idx="13"/>
          </p:nvPr>
        </p:nvSpPr>
        <p:spPr>
          <a:xfrm>
            <a:off x="1930557" y="612883"/>
            <a:ext cx="9823639" cy="757130"/>
          </a:xfrm>
          <a:prstGeom prst="rect">
            <a:avLst/>
          </a:prstGeom>
        </p:spPr>
        <p:txBody>
          <a:bodyPr wrap="square">
            <a:spAutoFit/>
          </a:bodyPr>
          <a:lstStyle>
            <a:lvl1pPr marL="0" indent="0" algn="l">
              <a:spcBef>
                <a:spcPts val="0"/>
              </a:spcBef>
              <a:buSzTx/>
              <a:buNone/>
              <a:defRPr sz="4800" b="0">
                <a:latin typeface="Calibri" panose="020F0502020204030204" pitchFamily="34" charset="0"/>
              </a:defRPr>
            </a:lvl1pPr>
          </a:lstStyle>
          <a:p>
            <a:r>
              <a:t>Dette skal du snakke om</a:t>
            </a:r>
          </a:p>
        </p:txBody>
      </p:sp>
      <p:sp>
        <p:nvSpPr>
          <p:cNvPr id="6" name="Text Placeholder 2"/>
          <p:cNvSpPr>
            <a:spLocks noGrp="1"/>
          </p:cNvSpPr>
          <p:nvPr>
            <p:ph idx="1"/>
          </p:nvPr>
        </p:nvSpPr>
        <p:spPr>
          <a:xfrm>
            <a:off x="1930557" y="2032346"/>
            <a:ext cx="9823639" cy="4023360"/>
          </a:xfrm>
          <a:prstGeom prst="rect">
            <a:avLst/>
          </a:prstGeom>
        </p:spPr>
        <p:txBody>
          <a:bodyPr vert="horz" lIns="0" tIns="45720" rIns="0" bIns="45720" rtlCol="0">
            <a:normAutofit/>
          </a:bodyPr>
          <a:lstStyle>
            <a:lvl1pPr marL="228600" indent="-228600">
              <a:buClr>
                <a:srgbClr val="00B0F0"/>
              </a:buClr>
              <a:buFont typeface="Symbol" panose="05050102010706020507" pitchFamily="18" charset="2"/>
              <a:buChar char="·"/>
              <a:defRPr sz="2400"/>
            </a:lvl1pPr>
            <a:lvl2pPr marL="742950" indent="-285750">
              <a:buClr>
                <a:srgbClr val="00B0F0"/>
              </a:buClr>
              <a:buSzPct val="100000"/>
              <a:buFont typeface="Symbol" panose="05050102010706020507" pitchFamily="18" charset="2"/>
              <a:buChar char="-"/>
              <a:defRPr/>
            </a:lvl2pPr>
            <a:lvl3pPr marL="1200150" indent="-285750">
              <a:buClr>
                <a:srgbClr val="00B0F0"/>
              </a:buClr>
              <a:buFont typeface="Symbol" panose="05050102010706020507" pitchFamily="18" charset="2"/>
              <a:buChar char="-"/>
              <a:defRPr/>
            </a:lvl3pPr>
            <a:lvl4pPr marL="1657350" indent="-285750">
              <a:buClr>
                <a:srgbClr val="00B0F0"/>
              </a:buClr>
              <a:buFont typeface="Symbol" panose="05050102010706020507" pitchFamily="18" charset="2"/>
              <a:buChar char="-"/>
              <a:defRPr/>
            </a:lvl4pPr>
            <a:lvl5pPr marL="2114550" indent="-285750">
              <a:buClr>
                <a:srgbClr val="00B0F0"/>
              </a:buClr>
              <a:buFont typeface="Symbol" panose="05050102010706020507" pitchFamily="18" charset="2"/>
              <a:buChar char="-"/>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Tree>
    <p:extLst>
      <p:ext uri="{BB962C8B-B14F-4D97-AF65-F5344CB8AC3E}">
        <p14:creationId xmlns:p14="http://schemas.microsoft.com/office/powerpoint/2010/main" val="1926510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tellysbilde">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96646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tellysbilde">
    <p:bg>
      <p:bgPr>
        <a:solidFill>
          <a:schemeClr val="accent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solidFill>
                  <a:schemeClr val="tx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373058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4_Tittellysbilde">
    <p:bg>
      <p:bgPr>
        <a:solidFill>
          <a:schemeClr val="accent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1797982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5_Tittellysbilde">
    <p:bg>
      <p:bgPr>
        <a:solidFill>
          <a:schemeClr val="tx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8F7677-5D31-F147-B482-960A69837534}"/>
              </a:ext>
            </a:extLst>
          </p:cNvPr>
          <p:cNvSpPr>
            <a:spLocks noGrp="1"/>
          </p:cNvSpPr>
          <p:nvPr>
            <p:ph type="ctrTitle"/>
          </p:nvPr>
        </p:nvSpPr>
        <p:spPr>
          <a:xfrm>
            <a:off x="1524000" y="1122363"/>
            <a:ext cx="9144000" cy="2387600"/>
          </a:xfrm>
        </p:spPr>
        <p:txBody>
          <a:bodyPr anchor="b"/>
          <a:lstStyle>
            <a:lvl1pPr algn="ctr">
              <a:defRPr sz="6000">
                <a:solidFill>
                  <a:schemeClr val="bg2"/>
                </a:solidFill>
              </a:defRPr>
            </a:lvl1pPr>
          </a:lstStyle>
          <a:p>
            <a:r>
              <a:rPr lang="nb-NO"/>
              <a:t>Klikk for å redigere tittelstil</a:t>
            </a:r>
          </a:p>
        </p:txBody>
      </p:sp>
      <p:sp>
        <p:nvSpPr>
          <p:cNvPr id="3" name="Undertittel 2">
            <a:extLst>
              <a:ext uri="{FF2B5EF4-FFF2-40B4-BE49-F238E27FC236}">
                <a16:creationId xmlns:a16="http://schemas.microsoft.com/office/drawing/2014/main" id="{6BE6A7FF-0FED-7E4C-B5CF-169CC66FE67E}"/>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pic>
        <p:nvPicPr>
          <p:cNvPr id="10" name="Grafikk 9">
            <a:extLst>
              <a:ext uri="{FF2B5EF4-FFF2-40B4-BE49-F238E27FC236}">
                <a16:creationId xmlns:a16="http://schemas.microsoft.com/office/drawing/2014/main" id="{F3C37745-7C3C-2C45-8A5E-E95F85E2DC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718203" y="5943599"/>
            <a:ext cx="755593" cy="335931"/>
          </a:xfrm>
          <a:prstGeom prst="rect">
            <a:avLst/>
          </a:prstGeom>
        </p:spPr>
      </p:pic>
    </p:spTree>
    <p:extLst>
      <p:ext uri="{BB962C8B-B14F-4D97-AF65-F5344CB8AC3E}">
        <p14:creationId xmlns:p14="http://schemas.microsoft.com/office/powerpoint/2010/main" val="3690455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10768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tel og innhold">
    <p:bg>
      <p:bgPr>
        <a:solidFill>
          <a:schemeClr val="tx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lvl1pPr>
              <a:defRPr>
                <a:solidFill>
                  <a:schemeClr val="bg2"/>
                </a:solidFill>
              </a:defRPr>
            </a:lvl1p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lvl1pPr>
              <a:defRPr>
                <a:solidFill>
                  <a:schemeClr val="bg1"/>
                </a:solidFill>
              </a:defRPr>
            </a:lvl1p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222135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tel og innhold">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11571D4-B2EB-4047-B23D-B4CC50434C14}"/>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B51B46F-31C2-2842-A768-1DE9B4C9B29C}"/>
              </a:ext>
            </a:extLst>
          </p:cNvPr>
          <p:cNvSpPr>
            <a:spLocks noGrp="1"/>
          </p:cNvSpPr>
          <p:nvPr>
            <p:ph idx="1"/>
          </p:nvPr>
        </p:nvSpPr>
        <p:spPr/>
        <p:txBody>
          <a:bodyPr/>
          <a:lstStyle/>
          <a:p>
            <a:r>
              <a:rPr lang="nb-NO"/>
              <a:t>Rediger tekststiler i malen
Andre nivå
Tredje nivå
Fjerde nivå
Femte nivå</a:t>
            </a:r>
          </a:p>
        </p:txBody>
      </p:sp>
      <p:pic>
        <p:nvPicPr>
          <p:cNvPr id="8" name="Grafikk 7">
            <a:extLst>
              <a:ext uri="{FF2B5EF4-FFF2-40B4-BE49-F238E27FC236}">
                <a16:creationId xmlns:a16="http://schemas.microsoft.com/office/drawing/2014/main" id="{F825D620-6F42-614C-A198-3DA65C3DE5E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38199" y="6176963"/>
            <a:ext cx="2049967" cy="387661"/>
          </a:xfrm>
          <a:prstGeom prst="rect">
            <a:avLst/>
          </a:prstGeom>
        </p:spPr>
      </p:pic>
    </p:spTree>
    <p:extLst>
      <p:ext uri="{BB962C8B-B14F-4D97-AF65-F5344CB8AC3E}">
        <p14:creationId xmlns:p14="http://schemas.microsoft.com/office/powerpoint/2010/main" val="3312693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aphicFrame>
        <p:nvGraphicFramePr>
          <p:cNvPr id="8" name="Objekt 7" hidden="1">
            <a:extLst>
              <a:ext uri="{FF2B5EF4-FFF2-40B4-BE49-F238E27FC236}">
                <a16:creationId xmlns:a16="http://schemas.microsoft.com/office/drawing/2014/main" id="{EC3E6B57-2ACC-40F8-ADDE-86A68A81A0AE}"/>
              </a:ext>
            </a:extLst>
          </p:cNvPr>
          <p:cNvGraphicFramePr>
            <a:graphicFrameLocks noChangeAspect="1"/>
          </p:cNvGraphicFramePr>
          <p:nvPr userDrawn="1">
            <p:custDataLst>
              <p:tags r:id="rId28"/>
            </p:custDataLst>
            <p:extLst>
              <p:ext uri="{D42A27DB-BD31-4B8C-83A1-F6EECF244321}">
                <p14:modId xmlns:p14="http://schemas.microsoft.com/office/powerpoint/2010/main" val="162019468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29" imgW="415" imgH="416" progId="TCLayout.ActiveDocument.1">
                  <p:embed/>
                </p:oleObj>
              </mc:Choice>
              <mc:Fallback>
                <p:oleObj name="think-cell Slide" r:id="rId29" imgW="415" imgH="416" progId="TCLayout.ActiveDocument.1">
                  <p:embed/>
                  <p:pic>
                    <p:nvPicPr>
                      <p:cNvPr id="8" name="Objekt 7" hidden="1">
                        <a:extLst>
                          <a:ext uri="{FF2B5EF4-FFF2-40B4-BE49-F238E27FC236}">
                            <a16:creationId xmlns:a16="http://schemas.microsoft.com/office/drawing/2014/main" id="{EC3E6B57-2ACC-40F8-ADDE-86A68A81A0AE}"/>
                          </a:ext>
                        </a:extLst>
                      </p:cNvPr>
                      <p:cNvPicPr/>
                      <p:nvPr/>
                    </p:nvPicPr>
                    <p:blipFill>
                      <a:blip r:embed="rId30"/>
                      <a:stretch>
                        <a:fillRect/>
                      </a:stretch>
                    </p:blipFill>
                    <p:spPr>
                      <a:xfrm>
                        <a:off x="1588" y="1588"/>
                        <a:ext cx="1588" cy="1588"/>
                      </a:xfrm>
                      <a:prstGeom prst="rect">
                        <a:avLst/>
                      </a:prstGeom>
                    </p:spPr>
                  </p:pic>
                </p:oleObj>
              </mc:Fallback>
            </mc:AlternateContent>
          </a:graphicData>
        </a:graphic>
      </p:graphicFrame>
      <p:sp>
        <p:nvSpPr>
          <p:cNvPr id="2" name="Plassholder for tittel 1">
            <a:extLst>
              <a:ext uri="{FF2B5EF4-FFF2-40B4-BE49-F238E27FC236}">
                <a16:creationId xmlns:a16="http://schemas.microsoft.com/office/drawing/2014/main" id="{EC204AB6-BE0C-8E4D-AF9D-897D16A17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82AF1D35-A33E-E348-913E-EE5C3611A1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nb-NO"/>
              <a:t>Rediger tekststiler i malen
Andre nivå
Tredje nivå
Fjerde nivå
Femte nivå</a:t>
            </a:r>
          </a:p>
        </p:txBody>
      </p:sp>
      <p:sp>
        <p:nvSpPr>
          <p:cNvPr id="4" name="Plassholder for dato 3">
            <a:extLst>
              <a:ext uri="{FF2B5EF4-FFF2-40B4-BE49-F238E27FC236}">
                <a16:creationId xmlns:a16="http://schemas.microsoft.com/office/drawing/2014/main" id="{4D359C1B-13D6-624C-B261-B4E1A160D2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b-NO"/>
          </a:p>
        </p:txBody>
      </p:sp>
      <p:sp>
        <p:nvSpPr>
          <p:cNvPr id="5" name="Plassholder for bunntekst 4">
            <a:extLst>
              <a:ext uri="{FF2B5EF4-FFF2-40B4-BE49-F238E27FC236}">
                <a16:creationId xmlns:a16="http://schemas.microsoft.com/office/drawing/2014/main" id="{106B10DB-C1A9-DE48-B6ED-0D998EF104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47554C8C-7359-484E-BB36-8A55705C04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6C6AC-83E8-1246-8925-B1C00F1C6347}" type="slidenum">
              <a:rPr lang="nb-NO" smtClean="0"/>
              <a:t>‹#›</a:t>
            </a:fld>
            <a:endParaRPr lang="nb-NO"/>
          </a:p>
        </p:txBody>
      </p:sp>
    </p:spTree>
    <p:extLst>
      <p:ext uri="{BB962C8B-B14F-4D97-AF65-F5344CB8AC3E}">
        <p14:creationId xmlns:p14="http://schemas.microsoft.com/office/powerpoint/2010/main" val="759214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0.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0.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0.xml"/><Relationship Id="rId1" Type="http://schemas.openxmlformats.org/officeDocument/2006/relationships/tags" Target="../tags/tag13.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0.xml"/><Relationship Id="rId1" Type="http://schemas.openxmlformats.org/officeDocument/2006/relationships/tags" Target="../tags/tag14.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10.xml"/><Relationship Id="rId1" Type="http://schemas.openxmlformats.org/officeDocument/2006/relationships/tags" Target="../tags/tag15.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0.xml"/><Relationship Id="rId1" Type="http://schemas.openxmlformats.org/officeDocument/2006/relationships/tags" Target="../tags/tag3.xml"/><Relationship Id="rId4" Type="http://schemas.openxmlformats.org/officeDocument/2006/relationships/image" Target="../media/image1.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0.xml"/><Relationship Id="rId1" Type="http://schemas.openxmlformats.org/officeDocument/2006/relationships/tags" Target="../tags/tag16.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tags" Target="../tags/tag4.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0.xml"/><Relationship Id="rId1" Type="http://schemas.openxmlformats.org/officeDocument/2006/relationships/tags" Target="../tags/tag5.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ags" Target="../tags/tag6.x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0.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tags" Target="../tags/tag8.x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0.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0.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3FD3308-4530-4D56-9759-8DB34148E3C4}"/>
              </a:ext>
            </a:extLst>
          </p:cNvPr>
          <p:cNvSpPr>
            <a:spLocks noGrp="1"/>
          </p:cNvSpPr>
          <p:nvPr>
            <p:ph type="ctrTitle"/>
          </p:nvPr>
        </p:nvSpPr>
        <p:spPr/>
        <p:txBody>
          <a:bodyPr>
            <a:normAutofit/>
          </a:bodyPr>
          <a:lstStyle/>
          <a:p>
            <a:r>
              <a:rPr lang="nb-NO" sz="5400"/>
              <a:t>Interessentundersøkelsen</a:t>
            </a:r>
            <a:br>
              <a:rPr lang="nb-NO" sz="5400"/>
            </a:br>
            <a:r>
              <a:rPr lang="nb-NO" sz="3200"/>
              <a:t>«</a:t>
            </a:r>
            <a:r>
              <a:rPr lang="nb-NO" sz="2400"/>
              <a:t>Evalueringen av Nye Metoder»</a:t>
            </a:r>
            <a:endParaRPr lang="nb-NO" sz="5400"/>
          </a:p>
        </p:txBody>
      </p:sp>
      <p:sp>
        <p:nvSpPr>
          <p:cNvPr id="3" name="Undertittel 2">
            <a:extLst>
              <a:ext uri="{FF2B5EF4-FFF2-40B4-BE49-F238E27FC236}">
                <a16:creationId xmlns:a16="http://schemas.microsoft.com/office/drawing/2014/main" id="{2F5CD92C-1F2A-4CE5-A3B1-22DFD60C6646}"/>
              </a:ext>
            </a:extLst>
          </p:cNvPr>
          <p:cNvSpPr>
            <a:spLocks noGrp="1"/>
          </p:cNvSpPr>
          <p:nvPr>
            <p:ph type="subTitle" idx="1"/>
          </p:nvPr>
        </p:nvSpPr>
        <p:spPr/>
        <p:txBody>
          <a:bodyPr/>
          <a:lstStyle/>
          <a:p>
            <a:r>
              <a:rPr lang="nb-NO"/>
              <a:t>Innspill fra LMI</a:t>
            </a:r>
          </a:p>
          <a:p>
            <a:r>
              <a:rPr lang="nb-NO"/>
              <a:t>14.04.2021</a:t>
            </a:r>
            <a:endParaRPr lang="en-US"/>
          </a:p>
        </p:txBody>
      </p:sp>
    </p:spTree>
    <p:extLst>
      <p:ext uri="{BB962C8B-B14F-4D97-AF65-F5344CB8AC3E}">
        <p14:creationId xmlns:p14="http://schemas.microsoft.com/office/powerpoint/2010/main" val="2738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a:extLst>
              <a:ext uri="{FF2B5EF4-FFF2-40B4-BE49-F238E27FC236}">
                <a16:creationId xmlns:a16="http://schemas.microsoft.com/office/drawing/2014/main" id="{BE95FC4B-FA60-49FA-A19C-FF67C45470E1}"/>
              </a:ext>
            </a:extLst>
          </p:cNvPr>
          <p:cNvGraphicFramePr>
            <a:graphicFrameLocks noChangeAspect="1"/>
          </p:cNvGraphicFramePr>
          <p:nvPr>
            <p:custDataLst>
              <p:tags r:id="rId1"/>
            </p:custDataLst>
            <p:extLst>
              <p:ext uri="{D42A27DB-BD31-4B8C-83A1-F6EECF244321}">
                <p14:modId xmlns:p14="http://schemas.microsoft.com/office/powerpoint/2010/main" val="38707940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7" name="Objekt 6" hidden="1">
                        <a:extLst>
                          <a:ext uri="{FF2B5EF4-FFF2-40B4-BE49-F238E27FC236}">
                            <a16:creationId xmlns:a16="http://schemas.microsoft.com/office/drawing/2014/main" id="{BE95FC4B-FA60-49FA-A19C-FF67C45470E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A2123D25-F194-440F-8B85-4CA5409F54BD}"/>
              </a:ext>
            </a:extLst>
          </p:cNvPr>
          <p:cNvSpPr>
            <a:spLocks noGrp="1"/>
          </p:cNvSpPr>
          <p:nvPr>
            <p:ph type="title"/>
          </p:nvPr>
        </p:nvSpPr>
        <p:spPr>
          <a:xfrm>
            <a:off x="838200" y="515974"/>
            <a:ext cx="10515600" cy="1325563"/>
          </a:xfrm>
        </p:spPr>
        <p:txBody>
          <a:bodyPr vert="horz">
            <a:noAutofit/>
          </a:bodyPr>
          <a:lstStyle/>
          <a:p>
            <a:br>
              <a:rPr lang="nb-NO" sz="2800">
                <a:latin typeface="Calibri" panose="020F0502020204030204" pitchFamily="34" charset="0"/>
                <a:ea typeface="Calibri" panose="020F0502020204030204" pitchFamily="34" charset="0"/>
                <a:cs typeface="Times New Roman" panose="02020603050405020304" pitchFamily="18" charset="0"/>
              </a:rPr>
            </a:br>
            <a:br>
              <a:rPr lang="nb-NO" sz="2800">
                <a:latin typeface="Calibri" panose="020F0502020204030204" pitchFamily="34" charset="0"/>
                <a:ea typeface="Calibri" panose="020F0502020204030204" pitchFamily="34" charset="0"/>
                <a:cs typeface="Times New Roman" panose="02020603050405020304" pitchFamily="18" charset="0"/>
              </a:rPr>
            </a:br>
            <a:r>
              <a:rPr lang="nb-NO" sz="2800">
                <a:latin typeface="Calibri" panose="020F0502020204030204" pitchFamily="34" charset="0"/>
                <a:ea typeface="Calibri" panose="020F0502020204030204" pitchFamily="34" charset="0"/>
                <a:cs typeface="Times New Roman" panose="02020603050405020304" pitchFamily="18" charset="0"/>
              </a:rPr>
              <a:t>LMI peker på følgende </a:t>
            </a:r>
            <a:r>
              <a:rPr lang="nb-NO" sz="2800" b="1">
                <a:latin typeface="Calibri" panose="020F0502020204030204" pitchFamily="34" charset="0"/>
                <a:ea typeface="Calibri" panose="020F0502020204030204" pitchFamily="34" charset="0"/>
                <a:cs typeface="Times New Roman" panose="02020603050405020304" pitchFamily="18" charset="0"/>
              </a:rPr>
              <a:t>utfordringer</a:t>
            </a:r>
            <a:r>
              <a:rPr lang="nb-NO" sz="2800">
                <a:latin typeface="Calibri" panose="020F0502020204030204" pitchFamily="34" charset="0"/>
                <a:ea typeface="Calibri" panose="020F0502020204030204" pitchFamily="34" charset="0"/>
                <a:cs typeface="Times New Roman" panose="02020603050405020304" pitchFamily="18" charset="0"/>
              </a:rPr>
              <a:t> ved SLV sin rolle og utførelse av evalueringer i dag</a:t>
            </a:r>
            <a:br>
              <a:rPr lang="nb-NO" sz="2800" i="1">
                <a:effectLst/>
                <a:latin typeface="Calibri" panose="020F0502020204030204" pitchFamily="34" charset="0"/>
                <a:ea typeface="Calibri" panose="020F0502020204030204" pitchFamily="34" charset="0"/>
                <a:cs typeface="Times New Roman" panose="02020603050405020304" pitchFamily="18" charset="0"/>
              </a:rPr>
            </a:br>
            <a:br>
              <a:rPr lang="nb-NO" sz="2800">
                <a:effectLst/>
                <a:latin typeface="Calibri" panose="020F0502020204030204" pitchFamily="34" charset="0"/>
                <a:ea typeface="Calibri" panose="020F0502020204030204" pitchFamily="34" charset="0"/>
                <a:cs typeface="Times New Roman" panose="02020603050405020304" pitchFamily="18" charset="0"/>
              </a:rPr>
            </a:br>
            <a:endParaRPr lang="nb-NO" sz="2800"/>
          </a:p>
        </p:txBody>
      </p:sp>
      <p:sp>
        <p:nvSpPr>
          <p:cNvPr id="3" name="Plassholder for innhold 2">
            <a:extLst>
              <a:ext uri="{FF2B5EF4-FFF2-40B4-BE49-F238E27FC236}">
                <a16:creationId xmlns:a16="http://schemas.microsoft.com/office/drawing/2014/main" id="{3ABD753E-7AED-4179-8E59-08C93C9A8C74}"/>
              </a:ext>
            </a:extLst>
          </p:cNvPr>
          <p:cNvSpPr>
            <a:spLocks noGrp="1"/>
          </p:cNvSpPr>
          <p:nvPr>
            <p:ph idx="1"/>
          </p:nvPr>
        </p:nvSpPr>
        <p:spPr/>
        <p:txBody>
          <a:bodyPr vert="horz" lIns="91440" tIns="45720" rIns="91440" bIns="45720" rtlCol="0" anchor="t">
            <a:normAutofit/>
          </a:bodyPr>
          <a:lstStyle/>
          <a:p>
            <a:pPr marL="0" indent="0">
              <a:buNone/>
            </a:pPr>
            <a:r>
              <a:rPr lang="nb-NO" sz="1600">
                <a:effectLst/>
                <a:latin typeface="Calibri"/>
                <a:ea typeface="Calibri" panose="020F0502020204030204" pitchFamily="34" charset="0"/>
                <a:cs typeface="Arial"/>
              </a:rPr>
              <a:t>Leverer ikke objektive vurderinger:</a:t>
            </a:r>
          </a:p>
          <a:p>
            <a:r>
              <a:rPr lang="nb-NO" sz="1200">
                <a:solidFill>
                  <a:schemeClr val="tx1"/>
                </a:solidFill>
                <a:latin typeface="Calibri"/>
                <a:ea typeface="Calibri" panose="020F0502020204030204" pitchFamily="34" charset="0"/>
                <a:cs typeface="Arial"/>
              </a:rPr>
              <a:t>Dokumentasjonsgrunnlaget for framtidige behandlinger vil være basert på små pasientpopulasjoner, ofte ukontrollerte enarmede studier og surrogat endepunkter. Dette utfordrer evaluering av kostnadseffektivitet.</a:t>
            </a:r>
            <a:endParaRPr lang="nb-NO" sz="1200">
              <a:solidFill>
                <a:schemeClr val="tx1"/>
              </a:solidFill>
              <a:effectLst/>
              <a:latin typeface="Calibri"/>
              <a:ea typeface="Calibri" panose="020F0502020204030204" pitchFamily="34" charset="0"/>
              <a:cs typeface="Arial"/>
            </a:endParaRPr>
          </a:p>
          <a:p>
            <a:r>
              <a:rPr lang="nb-NO" sz="1200">
                <a:solidFill>
                  <a:schemeClr val="tx1"/>
                </a:solidFill>
                <a:effectLst/>
                <a:latin typeface="Calibri"/>
                <a:ea typeface="Calibri" panose="020F0502020204030204" pitchFamily="34" charset="0"/>
                <a:cs typeface="Arial"/>
              </a:rPr>
              <a:t>For nye innovative behandlinger med begrenset dokumentasjon velger SLV ofte å ikke gjøre noen vurdering fordi dataene er usikre. De fremhever usikkerhet og risiko ved innføring, men aldri konsekvenser ved avslag eller utsettelse av beslutning. Uten noen vurdering fra SLV har ikke Beslutningsforum noe annet valg enn å avslå innføring.</a:t>
            </a:r>
          </a:p>
          <a:p>
            <a:pPr marL="0" indent="0">
              <a:buNone/>
            </a:pPr>
            <a:r>
              <a:rPr lang="nb-NO" sz="1600">
                <a:latin typeface="Calibri"/>
                <a:ea typeface="Calibri" panose="020F0502020204030204" pitchFamily="34" charset="0"/>
                <a:cs typeface="Times New Roman"/>
              </a:rPr>
              <a:t>SLV bør være en tyngre faglig instans</a:t>
            </a:r>
          </a:p>
          <a:p>
            <a:r>
              <a:rPr lang="nb-NO" sz="1200">
                <a:solidFill>
                  <a:schemeClr val="tx1"/>
                </a:solidFill>
                <a:latin typeface="Calibri"/>
                <a:ea typeface="Calibri" panose="020F0502020204030204" pitchFamily="34" charset="0"/>
                <a:cs typeface="Times New Roman"/>
              </a:rPr>
              <a:t>Det siktes til tyngde som faglig sterk og uavhengig instans som fremskaffer et godt, objektivt beslutningsgrunnlag for allokering av samfunnets ressurser. </a:t>
            </a:r>
            <a:endParaRPr lang="nb-NO" sz="1200">
              <a:solidFill>
                <a:schemeClr val="tx1"/>
              </a:solidFill>
              <a:latin typeface="Calibri"/>
              <a:ea typeface="Calibri" panose="020F0502020204030204" pitchFamily="34" charset="0"/>
              <a:cs typeface="Times New Roman" panose="02020603050405020304" pitchFamily="18" charset="0"/>
            </a:endParaRPr>
          </a:p>
          <a:p>
            <a:r>
              <a:rPr lang="nb-NO" sz="1200">
                <a:solidFill>
                  <a:schemeClr val="tx1"/>
                </a:solidFill>
                <a:latin typeface="Calibri"/>
                <a:ea typeface="Calibri" panose="020F0502020204030204" pitchFamily="34" charset="0"/>
                <a:cs typeface="Times New Roman"/>
              </a:rPr>
              <a:t>Som tidligere nevnt oppleves det ofte at kostnadseffektivitetsvurderinger gjort av SLV overstyres ved anskaffelse gjennom at anskaffelsesform kun vektlegger legemiddelpris. </a:t>
            </a:r>
            <a:endParaRPr lang="nb-NO" sz="120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r>
              <a:rPr lang="nb-NO" sz="1200">
                <a:solidFill>
                  <a:schemeClr val="tx1"/>
                </a:solidFill>
                <a:latin typeface="Calibri"/>
                <a:ea typeface="Calibri" panose="020F0502020204030204" pitchFamily="34" charset="0"/>
                <a:cs typeface="Times New Roman"/>
              </a:rPr>
              <a:t>Tross usikkerhet i datagrunnlag bør SLV gjøre et faglig estimat etter beste evne. Vi ser noen ganger at NICE eller TLV gir sine «best </a:t>
            </a:r>
            <a:r>
              <a:rPr lang="nb-NO" sz="1200" err="1">
                <a:solidFill>
                  <a:schemeClr val="tx1"/>
                </a:solidFill>
                <a:latin typeface="Calibri"/>
                <a:ea typeface="Calibri" panose="020F0502020204030204" pitchFamily="34" charset="0"/>
                <a:cs typeface="Times New Roman"/>
              </a:rPr>
              <a:t>guess</a:t>
            </a:r>
            <a:r>
              <a:rPr lang="nb-NO" sz="1200">
                <a:solidFill>
                  <a:schemeClr val="tx1"/>
                </a:solidFill>
                <a:latin typeface="Calibri"/>
                <a:ea typeface="Calibri" panose="020F0502020204030204" pitchFamily="34" charset="0"/>
                <a:cs typeface="Times New Roman"/>
              </a:rPr>
              <a:t>» mens SLV avstår fra å komme med estimat og anbefalinger.</a:t>
            </a:r>
          </a:p>
          <a:p>
            <a:r>
              <a:rPr lang="nb-NO" sz="1200">
                <a:solidFill>
                  <a:schemeClr val="tx1"/>
                </a:solidFill>
                <a:latin typeface="Calibri"/>
                <a:ea typeface="Calibri" panose="020F0502020204030204" pitchFamily="34" charset="0"/>
                <a:cs typeface="Times New Roman"/>
              </a:rPr>
              <a:t>SLV sine metodevurderingsrapporter utgjør et viktig beslutningsgrunnlag og bør derfor være risikonøytrale. Rapporten skal informere beslutningstager om hvorvidt prioritering av en behandling kan anses som effektiv allokering av samfunnets ressurser. Ofte oppleves det snarere som at SLV velger konservative/</a:t>
            </a:r>
            <a:r>
              <a:rPr lang="nb-NO" sz="1200" err="1">
                <a:solidFill>
                  <a:schemeClr val="tx1"/>
                </a:solidFill>
                <a:latin typeface="Calibri"/>
                <a:ea typeface="Calibri" panose="020F0502020204030204" pitchFamily="34" charset="0"/>
                <a:cs typeface="Times New Roman"/>
              </a:rPr>
              <a:t>risikoaverse</a:t>
            </a:r>
            <a:r>
              <a:rPr lang="nb-NO" sz="1200">
                <a:solidFill>
                  <a:schemeClr val="tx1"/>
                </a:solidFill>
                <a:latin typeface="Calibri"/>
                <a:ea typeface="Calibri" panose="020F0502020204030204" pitchFamily="34" charset="0"/>
                <a:cs typeface="Times New Roman"/>
              </a:rPr>
              <a:t> estimater. </a:t>
            </a:r>
            <a:endParaRPr lang="nb-NO" sz="1200">
              <a:solidFill>
                <a:schemeClr val="tx1"/>
              </a:solidFill>
              <a:latin typeface="Calibri"/>
              <a:ea typeface="Calibri" panose="020F0502020204030204" pitchFamily="34" charset="0"/>
              <a:cs typeface="Times New Roman" panose="02020603050405020304" pitchFamily="18" charset="0"/>
            </a:endParaRPr>
          </a:p>
          <a:p>
            <a:r>
              <a:rPr lang="nb-NO" sz="1200">
                <a:solidFill>
                  <a:schemeClr val="tx1"/>
                </a:solidFill>
                <a:latin typeface="Calibri"/>
                <a:ea typeface="Calibri" panose="020F0502020204030204" pitchFamily="34" charset="0"/>
                <a:cs typeface="Times New Roman"/>
              </a:rPr>
              <a:t>Mer bruk av midlertidige anbefalinger betinget av reevalueringer ved definerte tidspunkt når mer data er tilgjengelig. </a:t>
            </a:r>
            <a:endParaRPr lang="nb-NO" sz="1200">
              <a:solidFill>
                <a:schemeClr val="tx1"/>
              </a:solidFill>
              <a:latin typeface="Barlow-Light"/>
              <a:ea typeface="Calibri" panose="020F0502020204030204" pitchFamily="34" charset="0"/>
              <a:cs typeface="Times New Roman"/>
            </a:endParaRPr>
          </a:p>
          <a:p>
            <a:endParaRPr lang="nb-NO" sz="1400">
              <a:solidFill>
                <a:schemeClr val="tx1"/>
              </a:solidFill>
              <a:latin typeface="Calibri" panose="020F0502020204030204" pitchFamily="34" charset="0"/>
              <a:ea typeface="Calibri" panose="020F0502020204030204" pitchFamily="34" charset="0"/>
              <a:cs typeface="Arial" panose="020B0604020202020204" pitchFamily="34" charset="0"/>
            </a:endParaRPr>
          </a:p>
        </p:txBody>
      </p:sp>
      <p:sp>
        <p:nvSpPr>
          <p:cNvPr id="5" name="TekstSylinder 4">
            <a:extLst>
              <a:ext uri="{FF2B5EF4-FFF2-40B4-BE49-F238E27FC236}">
                <a16:creationId xmlns:a16="http://schemas.microsoft.com/office/drawing/2014/main" id="{4EB5A6EF-B6ED-448C-8ED2-B080695E5F14}"/>
              </a:ext>
            </a:extLst>
          </p:cNvPr>
          <p:cNvSpPr txBox="1"/>
          <p:nvPr/>
        </p:nvSpPr>
        <p:spPr>
          <a:xfrm>
            <a:off x="9318171" y="208197"/>
            <a:ext cx="2873829"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&amp; samhandling</a:t>
            </a:r>
          </a:p>
        </p:txBody>
      </p:sp>
    </p:spTree>
    <p:extLst>
      <p:ext uri="{BB962C8B-B14F-4D97-AF65-F5344CB8AC3E}">
        <p14:creationId xmlns:p14="http://schemas.microsoft.com/office/powerpoint/2010/main" val="107608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C2643278-DA69-4CA8-AFCA-C8A51539973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C2643278-DA69-4CA8-AFCA-C8A51539973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DA30AD8B-79C4-41DC-A80F-ED2F6E25321E}"/>
              </a:ext>
            </a:extLst>
          </p:cNvPr>
          <p:cNvSpPr>
            <a:spLocks noGrp="1"/>
          </p:cNvSpPr>
          <p:nvPr>
            <p:ph type="title"/>
          </p:nvPr>
        </p:nvSpPr>
        <p:spPr/>
        <p:txBody>
          <a:bodyPr vert="horz">
            <a:normAutofit/>
          </a:bodyPr>
          <a:lstStyle/>
          <a:p>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 for objektive vurderinger  </a:t>
            </a:r>
            <a:endParaRPr lang="en-US" sz="2800"/>
          </a:p>
        </p:txBody>
      </p:sp>
      <p:sp>
        <p:nvSpPr>
          <p:cNvPr id="3" name="Plassholder for innhold 2">
            <a:extLst>
              <a:ext uri="{FF2B5EF4-FFF2-40B4-BE49-F238E27FC236}">
                <a16:creationId xmlns:a16="http://schemas.microsoft.com/office/drawing/2014/main" id="{0BFDAE20-5A5E-4F45-BBD7-0D84BC336806}"/>
              </a:ext>
            </a:extLst>
          </p:cNvPr>
          <p:cNvSpPr>
            <a:spLocks noGrp="1"/>
          </p:cNvSpPr>
          <p:nvPr>
            <p:ph idx="1"/>
          </p:nvPr>
        </p:nvSpPr>
        <p:spPr>
          <a:xfrm>
            <a:off x="838200" y="1502239"/>
            <a:ext cx="10515600" cy="4351338"/>
          </a:xfrm>
        </p:spPr>
        <p:txBody>
          <a:bodyPr vert="horz" lIns="91440" tIns="45720" rIns="91440" bIns="45720" rtlCol="0" anchor="t">
            <a:normAutofit/>
          </a:bodyPr>
          <a:lstStyle/>
          <a:p>
            <a:pPr marL="0" indent="0">
              <a:buNone/>
            </a:pPr>
            <a:r>
              <a:rPr lang="nb-NO" sz="1600">
                <a:latin typeface="Calibri"/>
                <a:cs typeface="Calibri"/>
              </a:rPr>
              <a:t>LMI foreslår bruk av forventningsverdier som vil gi bedre informerte beslutningsgrunnlag som reflekterer usikkerhet i estimater men fortsatt er risikonøytrale. </a:t>
            </a:r>
          </a:p>
          <a:p>
            <a:r>
              <a:rPr lang="nb-NO" sz="1200">
                <a:solidFill>
                  <a:schemeClr val="tx1"/>
                </a:solidFill>
                <a:latin typeface="Calibri"/>
                <a:cs typeface="Arial"/>
              </a:rPr>
              <a:t>Dette vil også vært i tråd med praksis for økonomisk analyse i andre samfunnssektorer</a:t>
            </a:r>
          </a:p>
          <a:p>
            <a:pPr marL="0" indent="0">
              <a:buNone/>
            </a:pPr>
            <a:endParaRPr lang="nb-NO" sz="1600">
              <a:latin typeface="Calibri"/>
              <a:cs typeface="Calibri"/>
            </a:endParaRPr>
          </a:p>
          <a:p>
            <a:endParaRPr lang="nb-NO" sz="1400"/>
          </a:p>
        </p:txBody>
      </p:sp>
    </p:spTree>
    <p:extLst>
      <p:ext uri="{BB962C8B-B14F-4D97-AF65-F5344CB8AC3E}">
        <p14:creationId xmlns:p14="http://schemas.microsoft.com/office/powerpoint/2010/main" val="623295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A0D506-D81C-4BEA-94BD-ED834CC857DE}"/>
              </a:ext>
            </a:extLst>
          </p:cNvPr>
          <p:cNvSpPr>
            <a:spLocks noGrp="1"/>
          </p:cNvSpPr>
          <p:nvPr>
            <p:ph type="title"/>
          </p:nvPr>
        </p:nvSpPr>
        <p:spPr>
          <a:xfrm>
            <a:off x="838200" y="365126"/>
            <a:ext cx="10515600" cy="977292"/>
          </a:xfrm>
        </p:spPr>
        <p:txBody>
          <a:bodyPr>
            <a:noAutofit/>
          </a:bodyPr>
          <a:lstStyle/>
          <a:p>
            <a:r>
              <a:rPr lang="nb-NO" sz="2800"/>
              <a:t>Forslag til løsninger for effektivisering av metodeløp</a:t>
            </a:r>
            <a:endParaRPr lang="en-US" sz="2800"/>
          </a:p>
        </p:txBody>
      </p:sp>
      <p:sp>
        <p:nvSpPr>
          <p:cNvPr id="3" name="Plassholder for innhold 2">
            <a:extLst>
              <a:ext uri="{FF2B5EF4-FFF2-40B4-BE49-F238E27FC236}">
                <a16:creationId xmlns:a16="http://schemas.microsoft.com/office/drawing/2014/main" id="{6EB8B158-F7E7-454C-A72B-85BC252B4619}"/>
              </a:ext>
            </a:extLst>
          </p:cNvPr>
          <p:cNvSpPr>
            <a:spLocks noGrp="1"/>
          </p:cNvSpPr>
          <p:nvPr>
            <p:ph idx="1"/>
          </p:nvPr>
        </p:nvSpPr>
        <p:spPr>
          <a:xfrm>
            <a:off x="838200" y="1475430"/>
            <a:ext cx="10515600" cy="4351338"/>
          </a:xfrm>
        </p:spPr>
        <p:txBody>
          <a:bodyPr vert="horz" lIns="91440" tIns="45720" rIns="91440" bIns="45720" rtlCol="0" anchor="t">
            <a:normAutofit lnSpcReduction="10000"/>
          </a:bodyPr>
          <a:lstStyle/>
          <a:p>
            <a:pPr marL="0" indent="0">
              <a:buNone/>
            </a:pPr>
            <a:r>
              <a:rPr lang="nb-NO" sz="1600">
                <a:latin typeface="Calibri" panose="020F0502020204030204" pitchFamily="34" charset="0"/>
                <a:cs typeface="Calibri" panose="020F0502020204030204" pitchFamily="34" charset="0"/>
              </a:rPr>
              <a:t>Effektivisering av metodeløp:</a:t>
            </a:r>
          </a:p>
          <a:p>
            <a:r>
              <a:rPr lang="nb-NO" sz="1400">
                <a:solidFill>
                  <a:schemeClr val="tx1"/>
                </a:solidFill>
                <a:latin typeface="Calibri" panose="020F0502020204030204" pitchFamily="34" charset="0"/>
                <a:cs typeface="Calibri" panose="020F0502020204030204" pitchFamily="34" charset="0"/>
              </a:rPr>
              <a:t>For behandlinger der det er enighet om at produkt skal rett inn i anbud kan evalueringsprosess hos SLV utgå (løp A). Trenger ikke SLV for å vurdere sikkerhet og effekt da dette er utført gjennom regulatorisk godkjennelse </a:t>
            </a:r>
          </a:p>
          <a:p>
            <a:r>
              <a:rPr lang="nb-NO" sz="1400">
                <a:solidFill>
                  <a:schemeClr val="tx1"/>
                </a:solidFill>
                <a:latin typeface="Calibri" panose="020F0502020204030204" pitchFamily="34" charset="0"/>
                <a:cs typeface="Calibri" panose="020F0502020204030204" pitchFamily="34" charset="0"/>
              </a:rPr>
              <a:t>For behandlinger der det ikke kan beregnes kostnadseffektivitet etter regulatorisk godkjennelse grunnet begrenset dokumentasjon bør en ta i bruk midlertidig innføring med betinget refusjon. Dette vil kunne redusere unødvendig ressursbruk og tid i et forsøk på evaluering og beregning av kost-nytte ved innføringstidspunkt, men flytte evaluering til en har tilstrekkelig med dokumentasjon til å kunne gjøre beregning.  </a:t>
            </a:r>
          </a:p>
          <a:p>
            <a:endParaRPr lang="nb-NO" sz="1600">
              <a:solidFill>
                <a:srgbClr val="2E303C"/>
              </a:solidFill>
            </a:endParaRPr>
          </a:p>
          <a:p>
            <a:pPr marL="0" indent="0">
              <a:buNone/>
            </a:pPr>
            <a:r>
              <a:rPr lang="nb-NO" sz="1600">
                <a:latin typeface="Calibri" panose="020F0502020204030204" pitchFamily="34" charset="0"/>
                <a:cs typeface="Calibri" panose="020F0502020204030204" pitchFamily="34" charset="0"/>
              </a:rPr>
              <a:t>Tidslinjer - klokkestopp</a:t>
            </a:r>
            <a:endParaRPr lang="nb-NO" sz="1800">
              <a:latin typeface="Calibri" panose="020F0502020204030204" pitchFamily="34" charset="0"/>
              <a:cs typeface="Calibri" panose="020F0502020204030204" pitchFamily="34" charset="0"/>
            </a:endParaRPr>
          </a:p>
          <a:p>
            <a:pPr marL="0" lvl="1" indent="457200">
              <a:lnSpc>
                <a:spcPct val="110000"/>
              </a:lnSpc>
            </a:pPr>
            <a:r>
              <a:rPr lang="nb-NO" sz="1400">
                <a:latin typeface="Calibri" panose="020F0502020204030204" pitchFamily="34" charset="0"/>
                <a:cs typeface="Calibri" panose="020F0502020204030204" pitchFamily="34" charset="0"/>
              </a:rPr>
              <a:t>Fastsatt tid for første runde med spørsmål, samt definert tidsfrist for tilbakemelding fra industri</a:t>
            </a:r>
          </a:p>
          <a:p>
            <a:pPr marL="0" lvl="1" indent="457200">
              <a:lnSpc>
                <a:spcPct val="110000"/>
              </a:lnSpc>
            </a:pPr>
            <a:r>
              <a:rPr lang="nb-NO" sz="1400">
                <a:latin typeface="Calibri" panose="020F0502020204030204" pitchFamily="34" charset="0"/>
                <a:cs typeface="Calibri" panose="020F0502020204030204" pitchFamily="34" charset="0"/>
              </a:rPr>
              <a:t>Vil gi firma bedre mulighet til å planlegge/prioritere respons</a:t>
            </a:r>
          </a:p>
          <a:p>
            <a:pPr marL="0" lvl="1" indent="457200">
              <a:lnSpc>
                <a:spcPct val="110000"/>
              </a:lnSpc>
            </a:pPr>
            <a:r>
              <a:rPr lang="nb-NO" sz="1400">
                <a:latin typeface="Calibri" panose="020F0502020204030204" pitchFamily="34" charset="0"/>
                <a:cs typeface="Calibri" panose="020F0502020204030204" pitchFamily="34" charset="0"/>
              </a:rPr>
              <a:t>SLV kan dedikere tid frem til dette med definert «pusterom» etter</a:t>
            </a:r>
          </a:p>
          <a:p>
            <a:pPr marL="0" lvl="1" indent="457200">
              <a:lnSpc>
                <a:spcPct val="110000"/>
              </a:lnSpc>
            </a:pPr>
            <a:r>
              <a:rPr lang="nb-NO" sz="1400">
                <a:latin typeface="Calibri" panose="020F0502020204030204" pitchFamily="34" charset="0"/>
                <a:cs typeface="Calibri" panose="020F0502020204030204" pitchFamily="34" charset="0"/>
              </a:rPr>
              <a:t>Kan avvikes etter behov/avtale, men retningsgivende i majoriteten av saker</a:t>
            </a:r>
          </a:p>
          <a:p>
            <a:pPr marL="0" indent="0">
              <a:buNone/>
            </a:pPr>
            <a:r>
              <a:rPr lang="nb-NO" sz="1600">
                <a:latin typeface="Calibri" panose="020F0502020204030204" pitchFamily="34" charset="0"/>
                <a:cs typeface="Calibri" panose="020F0502020204030204" pitchFamily="34" charset="0"/>
              </a:rPr>
              <a:t>Tidslinjer – differensiert saksbehandlingstid for ulike løp</a:t>
            </a:r>
          </a:p>
          <a:p>
            <a:pPr marL="0" lvl="1" indent="457200">
              <a:lnSpc>
                <a:spcPct val="110000"/>
              </a:lnSpc>
            </a:pPr>
            <a:r>
              <a:rPr lang="nb-NO" sz="1400">
                <a:latin typeface="Calibri" panose="020F0502020204030204" pitchFamily="34" charset="0"/>
                <a:cs typeface="Calibri" panose="020F0502020204030204" pitchFamily="34" charset="0"/>
              </a:rPr>
              <a:t>Signifikant kortere saksbehandlingstid for forenklede løp et attraktivt insentiv for å velge dette  </a:t>
            </a:r>
          </a:p>
          <a:p>
            <a:pPr marL="0" lvl="1" indent="457200">
              <a:lnSpc>
                <a:spcPct val="110000"/>
              </a:lnSpc>
            </a:pPr>
            <a:r>
              <a:rPr lang="nb-NO" sz="1400">
                <a:latin typeface="Calibri"/>
                <a:cs typeface="Calibri"/>
              </a:rPr>
              <a:t>Tidligere forslag: (Løp A 0-30d), Løp B: 90d, Løp C 180, Løp D: 90</a:t>
            </a:r>
          </a:p>
          <a:p>
            <a:pPr marL="0" indent="0">
              <a:buNone/>
            </a:pPr>
            <a:endParaRPr lang="nb-NO"/>
          </a:p>
        </p:txBody>
      </p:sp>
    </p:spTree>
    <p:extLst>
      <p:ext uri="{BB962C8B-B14F-4D97-AF65-F5344CB8AC3E}">
        <p14:creationId xmlns:p14="http://schemas.microsoft.com/office/powerpoint/2010/main" val="375912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9A4AB598-A792-453A-B946-A451532BEF9B}"/>
              </a:ext>
            </a:extLst>
          </p:cNvPr>
          <p:cNvGraphicFramePr>
            <a:graphicFrameLocks noChangeAspect="1"/>
          </p:cNvGraphicFramePr>
          <p:nvPr>
            <p:custDataLst>
              <p:tags r:id="rId1"/>
            </p:custDataLst>
            <p:extLst>
              <p:ext uri="{D42A27DB-BD31-4B8C-83A1-F6EECF244321}">
                <p14:modId xmlns:p14="http://schemas.microsoft.com/office/powerpoint/2010/main" val="17073188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9A4AB598-A792-453A-B946-A451532BEF9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E215C100-3A5C-4928-84CC-19EABE30763F}"/>
              </a:ext>
            </a:extLst>
          </p:cNvPr>
          <p:cNvSpPr>
            <a:spLocks noGrp="1"/>
          </p:cNvSpPr>
          <p:nvPr>
            <p:ph type="title"/>
          </p:nvPr>
        </p:nvSpPr>
        <p:spPr/>
        <p:txBody>
          <a:bodyPr vert="horz">
            <a:noAutofit/>
          </a:bodyPr>
          <a:lstStyle/>
          <a:p>
            <a:r>
              <a:rPr lang="nb-NO" sz="2400">
                <a:latin typeface="Calibri" panose="020F0502020204030204" pitchFamily="34" charset="0"/>
                <a:cs typeface="Calibri" panose="020F0502020204030204" pitchFamily="34" charset="0"/>
              </a:rPr>
              <a:t>Forslag til løsninger for effektivisering av løp C (kost- nytte vurderinger)</a:t>
            </a:r>
          </a:p>
        </p:txBody>
      </p:sp>
      <p:sp>
        <p:nvSpPr>
          <p:cNvPr id="3" name="Plassholder for innhold 2">
            <a:extLst>
              <a:ext uri="{FF2B5EF4-FFF2-40B4-BE49-F238E27FC236}">
                <a16:creationId xmlns:a16="http://schemas.microsoft.com/office/drawing/2014/main" id="{EF857750-0589-4C63-B601-12DB41BFFC64}"/>
              </a:ext>
            </a:extLst>
          </p:cNvPr>
          <p:cNvSpPr>
            <a:spLocks noGrp="1"/>
          </p:cNvSpPr>
          <p:nvPr>
            <p:ph idx="1"/>
          </p:nvPr>
        </p:nvSpPr>
        <p:spPr>
          <a:xfrm>
            <a:off x="838200" y="1550020"/>
            <a:ext cx="10515600" cy="4626943"/>
          </a:xfrm>
        </p:spPr>
        <p:txBody>
          <a:bodyPr/>
          <a:lstStyle/>
          <a:p>
            <a:pPr marL="0" indent="0">
              <a:buNone/>
            </a:pPr>
            <a:r>
              <a:rPr lang="nb-NO" sz="1600">
                <a:latin typeface="Calibri"/>
                <a:cs typeface="Calibri"/>
              </a:rPr>
              <a:t>SLV må akseptere og ha forståelse for at innovative legemidler kommer med begrenset dokumentasjon og høyere usikkerhet. </a:t>
            </a:r>
          </a:p>
          <a:p>
            <a:pPr marL="0" indent="0">
              <a:buNone/>
            </a:pPr>
            <a:r>
              <a:rPr lang="nb-NO" sz="1600">
                <a:latin typeface="Calibri"/>
                <a:cs typeface="Calibri"/>
              </a:rPr>
              <a:t>LMI foreslår tydelig prosess for håndtering av usikre data ved å innføre kriterier for gradert aksept av usikkerhet, der det ansees rimelig med stor usikkerhet i data på gitt tidspunkt </a:t>
            </a:r>
            <a:endParaRPr lang="en-US" sz="1600">
              <a:ea typeface="+mn-lt"/>
              <a:cs typeface="+mn-lt"/>
            </a:endParaRPr>
          </a:p>
          <a:p>
            <a:pPr lvl="1"/>
            <a:r>
              <a:rPr lang="nb-NO" sz="1400">
                <a:latin typeface="Calibri"/>
                <a:cs typeface="Calibri"/>
              </a:rPr>
              <a:t>Små pasientpopulasjoner</a:t>
            </a:r>
            <a:endParaRPr lang="en-US" sz="1400">
              <a:ea typeface="+mn-lt"/>
              <a:cs typeface="+mn-lt"/>
            </a:endParaRPr>
          </a:p>
          <a:p>
            <a:pPr lvl="1"/>
            <a:r>
              <a:rPr lang="nb-NO" sz="1400">
                <a:latin typeface="Calibri"/>
                <a:cs typeface="Calibri"/>
              </a:rPr>
              <a:t>Etiske utfordringer forbundet med opprettelse av komparatorarm</a:t>
            </a:r>
            <a:endParaRPr lang="en-US" sz="1400">
              <a:ea typeface="+mn-lt"/>
              <a:cs typeface="+mn-lt"/>
            </a:endParaRPr>
          </a:p>
          <a:p>
            <a:pPr lvl="1"/>
            <a:r>
              <a:rPr lang="nb-NO" sz="1400">
                <a:latin typeface="Calibri"/>
                <a:cs typeface="Calibri"/>
              </a:rPr>
              <a:t>Relativt sannsynlig med opp mot langvarig effekt</a:t>
            </a:r>
            <a:endParaRPr lang="nb-NO" sz="1400">
              <a:ea typeface="+mn-lt"/>
              <a:cs typeface="+mn-lt"/>
            </a:endParaRPr>
          </a:p>
          <a:p>
            <a:pPr marL="0" indent="0">
              <a:buNone/>
            </a:pPr>
            <a:r>
              <a:rPr lang="nb-NO" sz="1600">
                <a:latin typeface="Calibri"/>
                <a:cs typeface="Calibri"/>
              </a:rPr>
              <a:t>LMI foreslår bruk av revurderingsavtaler / midlertidig innføring med innhenting av RWD for reanalyse som forslag til løsning( se slide 21 for mer informasjon om alternative avtaler). </a:t>
            </a:r>
          </a:p>
          <a:p>
            <a:pPr marL="0" indent="0">
              <a:buNone/>
            </a:pPr>
            <a:r>
              <a:rPr lang="nb-NO" sz="1600">
                <a:latin typeface="Calibri"/>
                <a:cs typeface="Calibri"/>
              </a:rPr>
              <a:t>Betinget godkjenning med krav om oppdatert analyse ved definert tidsrom for datautlesning → raskere initial vurdering, noe mer tid til revurdering</a:t>
            </a:r>
          </a:p>
          <a:p>
            <a:pPr lvl="1"/>
            <a:r>
              <a:rPr lang="nb-NO" sz="1400">
                <a:latin typeface="Calibri"/>
                <a:cs typeface="Calibri"/>
              </a:rPr>
              <a:t>Ved usikkerhet om spesifikt endepunkt, gradert betaling/tilbakebetaling basert på klart definerte mål. </a:t>
            </a:r>
            <a:endParaRPr lang="nb-NO" sz="1400">
              <a:latin typeface="Calibri" panose="020F0502020204030204" pitchFamily="34" charset="0"/>
              <a:cs typeface="Calibri" panose="020F0502020204030204" pitchFamily="34" charset="0"/>
            </a:endParaRPr>
          </a:p>
          <a:p>
            <a:pPr lvl="2"/>
            <a:r>
              <a:rPr lang="nb-NO" sz="1400">
                <a:latin typeface="Calibri"/>
                <a:cs typeface="Calibri"/>
              </a:rPr>
              <a:t>For eksempel 12 mnd. Overlevelse 100-80%, 79-60%, &lt;60%</a:t>
            </a:r>
          </a:p>
          <a:p>
            <a:pPr lvl="1"/>
            <a:r>
              <a:rPr lang="nb-NO" sz="1400">
                <a:latin typeface="Calibri"/>
                <a:cs typeface="Calibri"/>
              </a:rPr>
              <a:t>Milesteinsutbetalinger for engangsbehandlinger med potensiell lang effekt</a:t>
            </a:r>
            <a:endParaRPr lang="nb-NO" sz="1000"/>
          </a:p>
          <a:p>
            <a:pPr marL="0" indent="0">
              <a:buNone/>
            </a:pPr>
            <a:endParaRPr lang="nb-NO"/>
          </a:p>
        </p:txBody>
      </p:sp>
    </p:spTree>
    <p:extLst>
      <p:ext uri="{BB962C8B-B14F-4D97-AF65-F5344CB8AC3E}">
        <p14:creationId xmlns:p14="http://schemas.microsoft.com/office/powerpoint/2010/main" val="116094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BCE0A9-0643-41F1-BA7D-D1A32F38212C}"/>
              </a:ext>
            </a:extLst>
          </p:cNvPr>
          <p:cNvSpPr txBox="1">
            <a:spLocks/>
          </p:cNvSpPr>
          <p:nvPr/>
        </p:nvSpPr>
        <p:spPr>
          <a:xfrm>
            <a:off x="838200" y="305882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b-NO" sz="4000" b="0" i="0" u="none" strike="noStrike" kern="1200" cap="none" spc="0" normalizeH="0" baseline="0" noProof="0">
                <a:ln>
                  <a:noFill/>
                </a:ln>
                <a:solidFill>
                  <a:srgbClr val="F2E8DE"/>
                </a:solidFill>
                <a:effectLst/>
                <a:uLnTx/>
                <a:uFillTx/>
                <a:latin typeface="Calibri" panose="020F0502020204030204" pitchFamily="34" charset="0"/>
                <a:ea typeface="Calibri" panose="020F0502020204030204" pitchFamily="34" charset="0"/>
                <a:cs typeface="Times New Roman" panose="02020603050405020304" pitchFamily="18" charset="0"/>
              </a:rPr>
              <a:t>Medvirkning og involvering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nb-NO" sz="4400" b="0" i="0" u="none" strike="noStrike" kern="1200" cap="none" spc="0" normalizeH="0" baseline="0" noProof="0">
                <a:ln>
                  <a:noFill/>
                </a:ln>
                <a:solidFill>
                  <a:srgbClr val="F2E8DE"/>
                </a:solidFill>
                <a:effectLst/>
                <a:uLnTx/>
                <a:uFillTx/>
                <a:latin typeface="Canela-Regular"/>
                <a:ea typeface="+mj-lt"/>
                <a:cs typeface="+mj-lt"/>
              </a:rPr>
              <a:t> </a:t>
            </a:r>
            <a:endParaRPr kumimoji="0" lang="en-US" sz="5400" b="0" i="0" u="none" strike="noStrike" kern="1200" cap="none" spc="0" normalizeH="0" baseline="0" noProof="0">
              <a:ln>
                <a:noFill/>
              </a:ln>
              <a:solidFill>
                <a:srgbClr val="F2E8DE"/>
              </a:solidFill>
              <a:effectLst/>
              <a:uLnTx/>
              <a:uFillTx/>
              <a:latin typeface="Canela-Regular"/>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nb-NO" sz="4000" b="0" i="0" u="none" strike="noStrike" kern="1200" cap="none" spc="0" normalizeH="0" baseline="0" noProof="0">
              <a:ln>
                <a:noFill/>
              </a:ln>
              <a:solidFill>
                <a:srgbClr val="F2E8DE"/>
              </a:solidFill>
              <a:effectLst/>
              <a:uLnTx/>
              <a:uFillTx/>
              <a:latin typeface="Canela-Regular"/>
              <a:ea typeface="+mj-ea"/>
              <a:cs typeface="+mj-cs"/>
            </a:endParaRPr>
          </a:p>
        </p:txBody>
      </p:sp>
    </p:spTree>
    <p:extLst>
      <p:ext uri="{BB962C8B-B14F-4D97-AF65-F5344CB8AC3E}">
        <p14:creationId xmlns:p14="http://schemas.microsoft.com/office/powerpoint/2010/main" val="3722491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2DC8837D-22CC-4D2F-B377-3D561BBB5348}"/>
              </a:ext>
            </a:extLst>
          </p:cNvPr>
          <p:cNvGraphicFramePr>
            <a:graphicFrameLocks noChangeAspect="1"/>
          </p:cNvGraphicFramePr>
          <p:nvPr>
            <p:custDataLst>
              <p:tags r:id="rId1"/>
            </p:custDataLst>
            <p:extLst>
              <p:ext uri="{D42A27DB-BD31-4B8C-83A1-F6EECF244321}">
                <p14:modId xmlns:p14="http://schemas.microsoft.com/office/powerpoint/2010/main" val="105254887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6" name="Objekt 5" hidden="1">
                        <a:extLst>
                          <a:ext uri="{FF2B5EF4-FFF2-40B4-BE49-F238E27FC236}">
                            <a16:creationId xmlns:a16="http://schemas.microsoft.com/office/drawing/2014/main" id="{2DC8837D-22CC-4D2F-B377-3D561BBB534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81253802-0049-4EE7-AA0C-30DAFFDD90B4}"/>
              </a:ext>
            </a:extLst>
          </p:cNvPr>
          <p:cNvSpPr>
            <a:spLocks noGrp="1"/>
          </p:cNvSpPr>
          <p:nvPr>
            <p:ph type="title"/>
          </p:nvPr>
        </p:nvSpPr>
        <p:spPr/>
        <p:txBody>
          <a:bodyPr vert="horz">
            <a:normAutofit/>
          </a:bodyPr>
          <a:lstStyle/>
          <a:p>
            <a:r>
              <a:rPr lang="nb-NO" sz="2800">
                <a:latin typeface="Calibri" panose="020F0502020204030204" pitchFamily="34" charset="0"/>
                <a:cs typeface="Calibri" panose="020F0502020204030204" pitchFamily="34" charset="0"/>
              </a:rPr>
              <a:t>Følgende spørsmål er stilt fra </a:t>
            </a:r>
            <a:r>
              <a:rPr lang="nb-NO" sz="2800" err="1">
                <a:latin typeface="Calibri" panose="020F0502020204030204" pitchFamily="34" charset="0"/>
                <a:cs typeface="Calibri" panose="020F0502020204030204" pitchFamily="34" charset="0"/>
              </a:rPr>
              <a:t>Proba</a:t>
            </a:r>
            <a:r>
              <a:rPr lang="nb-NO" sz="2800">
                <a:latin typeface="Calibri" panose="020F0502020204030204" pitchFamily="34" charset="0"/>
                <a:cs typeface="Calibri" panose="020F0502020204030204" pitchFamily="34" charset="0"/>
              </a:rPr>
              <a:t> under temaene medvirkning og involvering</a:t>
            </a:r>
          </a:p>
        </p:txBody>
      </p:sp>
      <p:sp>
        <p:nvSpPr>
          <p:cNvPr id="3" name="Plassholder for innhold 2">
            <a:extLst>
              <a:ext uri="{FF2B5EF4-FFF2-40B4-BE49-F238E27FC236}">
                <a16:creationId xmlns:a16="http://schemas.microsoft.com/office/drawing/2014/main" id="{FC9E6BAC-004A-4BBA-9E0C-50A04C2632C0}"/>
              </a:ext>
            </a:extLst>
          </p:cNvPr>
          <p:cNvSpPr>
            <a:spLocks noGrp="1"/>
          </p:cNvSpPr>
          <p:nvPr>
            <p:ph idx="1"/>
          </p:nvPr>
        </p:nvSpPr>
        <p:spPr/>
        <p:txBody>
          <a:bodyPr/>
          <a:lstStyle/>
          <a:p>
            <a:pPr marL="342900" indent="-342900">
              <a:buFont typeface="+mj-lt"/>
              <a:buAutoNum type="arabicPeriod"/>
            </a:pPr>
            <a:r>
              <a:rPr lang="nb-NO"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Økt klinikerinvolvering i vurdering av nye behandlingssystemer er et innspill fra dere. På hvilken måte kan klinikerinvolveringen økes?</a:t>
            </a:r>
            <a:r>
              <a:rPr lang="nb-NO"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8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På hvilken måte kan leverandører inkluderes i produktstrategien?</a:t>
            </a:r>
          </a:p>
          <a:p>
            <a:pPr marL="0" indent="0">
              <a:buNone/>
            </a:pPr>
            <a:endParaRPr lang="nb-NO" sz="180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kstSylinder 3">
            <a:extLst>
              <a:ext uri="{FF2B5EF4-FFF2-40B4-BE49-F238E27FC236}">
                <a16:creationId xmlns:a16="http://schemas.microsoft.com/office/drawing/2014/main" id="{559734FD-902A-4532-BE2A-26F322390665}"/>
              </a:ext>
            </a:extLst>
          </p:cNvPr>
          <p:cNvSpPr txBox="1"/>
          <p:nvPr/>
        </p:nvSpPr>
        <p:spPr>
          <a:xfrm>
            <a:off x="9318171" y="208197"/>
            <a:ext cx="2873829"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Medvirkning og involvering</a:t>
            </a:r>
          </a:p>
        </p:txBody>
      </p:sp>
    </p:spTree>
    <p:extLst>
      <p:ext uri="{BB962C8B-B14F-4D97-AF65-F5344CB8AC3E}">
        <p14:creationId xmlns:p14="http://schemas.microsoft.com/office/powerpoint/2010/main" val="3691407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A4743CB4-08B3-432B-93AA-9120F3925BAC}"/>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A4743CB4-08B3-432B-93AA-9120F3925BA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E08E2178-4D59-40E1-B1BF-873A7C218447}"/>
              </a:ext>
            </a:extLst>
          </p:cNvPr>
          <p:cNvSpPr>
            <a:spLocks noGrp="1"/>
          </p:cNvSpPr>
          <p:nvPr>
            <p:ph type="title"/>
          </p:nvPr>
        </p:nvSpPr>
        <p:spPr>
          <a:xfrm>
            <a:off x="838200" y="174942"/>
            <a:ext cx="10515600" cy="1325563"/>
          </a:xfrm>
        </p:spPr>
        <p:txBody>
          <a:bodyPr vert="horz">
            <a:normAutofit/>
          </a:bodyPr>
          <a:lstStyle/>
          <a:p>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a:t>
            </a:r>
            <a:r>
              <a:rPr lang="nb-NO" sz="2800">
                <a:latin typeface="Calibri" panose="020F0502020204030204" pitchFamily="34" charset="0"/>
                <a:cs typeface="Calibri" panose="020F0502020204030204" pitchFamily="34" charset="0"/>
              </a:rPr>
              <a:t> på medvirkning og involvering</a:t>
            </a:r>
          </a:p>
        </p:txBody>
      </p:sp>
      <p:sp>
        <p:nvSpPr>
          <p:cNvPr id="3" name="Plassholder for innhold 2">
            <a:extLst>
              <a:ext uri="{FF2B5EF4-FFF2-40B4-BE49-F238E27FC236}">
                <a16:creationId xmlns:a16="http://schemas.microsoft.com/office/drawing/2014/main" id="{F5B7DC59-29B4-4FBB-B7FA-F1C3062BA58D}"/>
              </a:ext>
            </a:extLst>
          </p:cNvPr>
          <p:cNvSpPr>
            <a:spLocks noGrp="1"/>
          </p:cNvSpPr>
          <p:nvPr>
            <p:ph idx="1"/>
          </p:nvPr>
        </p:nvSpPr>
        <p:spPr>
          <a:xfrm>
            <a:off x="838200" y="1500505"/>
            <a:ext cx="10515600" cy="4351338"/>
          </a:xfrm>
        </p:spPr>
        <p:txBody>
          <a:bodyPr vert="horz" lIns="91440" tIns="45720" rIns="91440" bIns="45720" rtlCol="0" anchor="t">
            <a:normAutofit lnSpcReduction="10000"/>
          </a:bodyPr>
          <a:lstStyle/>
          <a:p>
            <a:pPr marL="0" lvl="0" indent="0">
              <a:buNone/>
            </a:pPr>
            <a:r>
              <a:rPr lang="nb-NO" sz="1600">
                <a:effectLst/>
                <a:latin typeface="Calibri" panose="020F0502020204030204" pitchFamily="34" charset="0"/>
                <a:ea typeface="Calibri" panose="020F0502020204030204" pitchFamily="34" charset="0"/>
                <a:cs typeface="Times New Roman" panose="02020603050405020304" pitchFamily="18" charset="0"/>
              </a:rPr>
              <a:t>Klinikerne må få en tydeligere rolle i systemet for Nye Metoder</a:t>
            </a:r>
          </a:p>
          <a:p>
            <a:pPr lvl="1"/>
            <a:r>
              <a:rPr lang="nb-NO" sz="1400">
                <a:effectLst/>
                <a:latin typeface="Calibri" panose="020F0502020204030204" pitchFamily="34" charset="0"/>
                <a:ea typeface="Calibri" panose="020F0502020204030204" pitchFamily="34" charset="0"/>
              </a:rPr>
              <a:t>Økt klinikermedvirkning er viktig, både ved bestilling av metodeløp, evaluering av metodevurdering og anbefalinger til implementering</a:t>
            </a:r>
          </a:p>
          <a:p>
            <a:pPr lvl="1"/>
            <a:r>
              <a:rPr lang="nb-NO" sz="1400">
                <a:effectLst/>
                <a:latin typeface="Calibri" panose="020F0502020204030204" pitchFamily="34" charset="0"/>
                <a:ea typeface="Calibri" panose="020F0502020204030204" pitchFamily="34" charset="0"/>
              </a:rPr>
              <a:t>Klinikerne som involveres bør representere de fremste fagekspertene og bør utnevnes av fagmiljøet/legeforeningen. </a:t>
            </a:r>
            <a:endParaRPr lang="nb-NO" sz="1400">
              <a:effectLst/>
              <a:latin typeface="Calibri" panose="020F0502020204030204" pitchFamily="34" charset="0"/>
              <a:ea typeface="Calibri" panose="020F0502020204030204" pitchFamily="34" charset="0"/>
              <a:cs typeface="Times New Roman" panose="02020603050405020304" pitchFamily="18" charset="0"/>
            </a:endParaRPr>
          </a:p>
          <a:p>
            <a:pPr lvl="1"/>
            <a:r>
              <a:rPr lang="nb-NO" sz="1400">
                <a:latin typeface="Calibri" panose="020F0502020204030204" pitchFamily="34" charset="0"/>
                <a:ea typeface="Calibri" panose="020F0502020204030204" pitchFamily="34" charset="0"/>
                <a:cs typeface="Arial" panose="020B0604020202020204" pitchFamily="34" charset="0"/>
              </a:rPr>
              <a:t>Ved klinikermedvirkning i de helseøkonomiske evalueringene er det v</a:t>
            </a:r>
            <a:r>
              <a:rPr lang="nb-NO" sz="1400">
                <a:effectLst/>
                <a:latin typeface="Calibri" panose="020F0502020204030204" pitchFamily="34" charset="0"/>
                <a:ea typeface="Calibri" panose="020F0502020204030204" pitchFamily="34" charset="0"/>
                <a:cs typeface="Arial" panose="020B0604020202020204" pitchFamily="34" charset="0"/>
              </a:rPr>
              <a:t>iktig at klinikerne får innsikt i hvordan innspillene fra dem skal brukes (det store bildet).</a:t>
            </a:r>
          </a:p>
          <a:p>
            <a:pPr lvl="1"/>
            <a:r>
              <a:rPr lang="nb-NO" sz="1400">
                <a:latin typeface="Calibri" panose="020F0502020204030204" pitchFamily="34" charset="0"/>
                <a:ea typeface="Calibri" panose="020F0502020204030204" pitchFamily="34" charset="0"/>
                <a:cs typeface="Arial" panose="020B0604020202020204" pitchFamily="34" charset="0"/>
              </a:rPr>
              <a:t>Alle innspill </a:t>
            </a:r>
            <a:r>
              <a:rPr lang="nb-NO" sz="1400">
                <a:effectLst/>
                <a:latin typeface="Calibri" panose="020F0502020204030204" pitchFamily="34" charset="0"/>
                <a:ea typeface="Calibri" panose="020F0502020204030204" pitchFamily="34" charset="0"/>
                <a:cs typeface="Arial" panose="020B0604020202020204" pitchFamily="34" charset="0"/>
              </a:rPr>
              <a:t> fra klinikere bør synliggjøres (inkludert innspill som ikke hensyntas fra SLV)</a:t>
            </a:r>
          </a:p>
          <a:p>
            <a:pPr lvl="1"/>
            <a:r>
              <a:rPr lang="nb-NO" sz="1400">
                <a:latin typeface="Calibri" panose="020F0502020204030204" pitchFamily="34" charset="0"/>
                <a:ea typeface="Calibri" panose="020F0502020204030204" pitchFamily="34" charset="0"/>
                <a:cs typeface="Times New Roman" panose="02020603050405020304" pitchFamily="18" charset="0"/>
              </a:rPr>
              <a:t>Leverandør bør få innsikt i spørsmålsformuleringen fra SLV og klinikernes respons. </a:t>
            </a:r>
          </a:p>
          <a:p>
            <a:pPr lvl="1"/>
            <a:r>
              <a:rPr lang="nb-NO" sz="1400">
                <a:effectLst/>
                <a:latin typeface="Calibri" panose="020F0502020204030204" pitchFamily="34" charset="0"/>
                <a:ea typeface="Times New Roman" panose="02020603050405020304" pitchFamily="18" charset="0"/>
                <a:cs typeface="Times New Roman" panose="02020603050405020304" pitchFamily="18" charset="0"/>
              </a:rPr>
              <a:t>LMI foreslår at klinikere/fageksperter</a:t>
            </a:r>
            <a:r>
              <a:rPr lang="nb-NO" sz="1400">
                <a:effectLst/>
                <a:latin typeface="Calibri" panose="020F0502020204030204" pitchFamily="34" charset="0"/>
                <a:ea typeface="Times New Roman" panose="02020603050405020304" pitchFamily="18" charset="0"/>
              </a:rPr>
              <a:t> </a:t>
            </a:r>
            <a:r>
              <a:rPr lang="nb-NO" sz="1400">
                <a:effectLst/>
                <a:latin typeface="Calibri" panose="020F0502020204030204" pitchFamily="34" charset="0"/>
                <a:ea typeface="Times New Roman" panose="02020603050405020304" pitchFamily="18" charset="0"/>
                <a:cs typeface="Times New Roman" panose="02020603050405020304" pitchFamily="18" charset="0"/>
              </a:rPr>
              <a:t>bør </a:t>
            </a:r>
            <a:r>
              <a:rPr lang="nb-NO" sz="1400">
                <a:latin typeface="Calibri" panose="020F0502020204030204" pitchFamily="34" charset="0"/>
                <a:ea typeface="Times New Roman" panose="02020603050405020304" pitchFamily="18" charset="0"/>
                <a:cs typeface="Times New Roman" panose="02020603050405020304" pitchFamily="18" charset="0"/>
              </a:rPr>
              <a:t>gi</a:t>
            </a:r>
            <a:r>
              <a:rPr lang="nb-NO" sz="1400">
                <a:effectLst/>
                <a:latin typeface="Calibri" panose="020F0502020204030204" pitchFamily="34" charset="0"/>
                <a:ea typeface="Times New Roman" panose="02020603050405020304" pitchFamily="18" charset="0"/>
              </a:rPr>
              <a:t> sine vurderinger/anbefalinger </a:t>
            </a:r>
            <a:r>
              <a:rPr lang="nb-NO" sz="1400">
                <a:effectLst/>
                <a:latin typeface="Calibri" panose="020F0502020204030204" pitchFamily="34" charset="0"/>
                <a:ea typeface="Times New Roman" panose="02020603050405020304" pitchFamily="18" charset="0"/>
                <a:cs typeface="Times New Roman" panose="02020603050405020304" pitchFamily="18" charset="0"/>
              </a:rPr>
              <a:t>som skal inngå sammen med metodevurderingsrapport og prisnotat som grunnlag for beslutning. </a:t>
            </a:r>
          </a:p>
          <a:p>
            <a:pPr marL="457200" lvl="1" indent="0">
              <a:buNone/>
            </a:pPr>
            <a:endParaRPr lang="nb-NO" sz="14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0" lvl="1" indent="0">
              <a:buNone/>
            </a:pPr>
            <a:r>
              <a:rPr lang="nb-NO" sz="1600">
                <a:solidFill>
                  <a:schemeClr val="bg1"/>
                </a:solidFill>
                <a:latin typeface="Calibri" panose="020F0502020204030204" pitchFamily="34" charset="0"/>
                <a:ea typeface="Calibri" panose="020F0502020204030204" pitchFamily="34" charset="0"/>
                <a:cs typeface="Times New Roman" panose="02020603050405020304" pitchFamily="18" charset="0"/>
              </a:rPr>
              <a:t>Pasientmedvirkning er viktig at ivaretas gjennom hele systemet for Nye Metoder (se til NICE for pasienthåndtering utføres) </a:t>
            </a:r>
            <a:endParaRPr lang="nb-NO" sz="1400">
              <a:solidFill>
                <a:schemeClr val="bg1"/>
              </a:solidFill>
              <a:latin typeface="Calibri"/>
              <a:ea typeface="Calibri" panose="020F0502020204030204" pitchFamily="34" charset="0"/>
              <a:cs typeface="Times New Roman"/>
            </a:endParaRPr>
          </a:p>
          <a:p>
            <a:pPr marL="0" lvl="0" indent="0">
              <a:buNone/>
            </a:pPr>
            <a:r>
              <a:rPr lang="nb-NO" sz="1600">
                <a:effectLst/>
                <a:latin typeface="Calibri" panose="020F0502020204030204" pitchFamily="34" charset="0"/>
                <a:ea typeface="Calibri" panose="020F0502020204030204" pitchFamily="34" charset="0"/>
                <a:cs typeface="Times New Roman" panose="02020603050405020304" pitchFamily="18" charset="0"/>
              </a:rPr>
              <a:t>Produktstrategi</a:t>
            </a:r>
          </a:p>
          <a:p>
            <a:pPr marL="629920" lvl="0" indent="-182245"/>
            <a:r>
              <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LMI mener det er viktig med en tidligere dialog mellom SLV, LIS og leverandør for å diskutere metodeløp og evt. alternative finansielle løsninger. Dette vil være spesielt viktig for nye behandlinger som har nye utfordringer (f.eks. begrenset dokumentasjon, behandlinger for sykdommer der behov for ny behandling er stort og det ikke finnes alternativer, </a:t>
            </a:r>
            <a:r>
              <a:rPr lang="nb-NO" sz="140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etc</a:t>
            </a:r>
            <a:r>
              <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LMI tenker derfor at produktstrategien kan være en måte å starte den tidlige dialogen sammen.</a:t>
            </a:r>
          </a:p>
          <a:p>
            <a:pPr marL="629920" lvl="0" indent="-182245"/>
            <a:r>
              <a:rPr lang="nb-NO" sz="1400">
                <a:solidFill>
                  <a:schemeClr val="tx1"/>
                </a:solidFill>
                <a:latin typeface="Calibri" panose="020F0502020204030204" pitchFamily="34" charset="0"/>
                <a:ea typeface="Calibri" panose="020F0502020204030204" pitchFamily="34" charset="0"/>
                <a:cs typeface="Times New Roman" panose="02020603050405020304" pitchFamily="18" charset="0"/>
              </a:rPr>
              <a:t>Inkludert i utarbeidelsen av produksstrategien</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a:p>
        </p:txBody>
      </p:sp>
      <p:sp>
        <p:nvSpPr>
          <p:cNvPr id="6" name="TekstSylinder 5">
            <a:extLst>
              <a:ext uri="{FF2B5EF4-FFF2-40B4-BE49-F238E27FC236}">
                <a16:creationId xmlns:a16="http://schemas.microsoft.com/office/drawing/2014/main" id="{180FE3F0-8A15-43EA-9B23-17D27B2BC554}"/>
              </a:ext>
            </a:extLst>
          </p:cNvPr>
          <p:cNvSpPr txBox="1"/>
          <p:nvPr/>
        </p:nvSpPr>
        <p:spPr>
          <a:xfrm>
            <a:off x="9318171" y="208197"/>
            <a:ext cx="2873829"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Medvirkning og involvering</a:t>
            </a:r>
          </a:p>
        </p:txBody>
      </p:sp>
    </p:spTree>
    <p:extLst>
      <p:ext uri="{BB962C8B-B14F-4D97-AF65-F5344CB8AC3E}">
        <p14:creationId xmlns:p14="http://schemas.microsoft.com/office/powerpoint/2010/main" val="1146403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BCE0A9-0643-41F1-BA7D-D1A32F38212C}"/>
              </a:ext>
            </a:extLst>
          </p:cNvPr>
          <p:cNvSpPr txBox="1">
            <a:spLocks/>
          </p:cNvSpPr>
          <p:nvPr/>
        </p:nvSpPr>
        <p:spPr>
          <a:xfrm>
            <a:off x="838200" y="3060133"/>
            <a:ext cx="10515600" cy="1325563"/>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b-NO" sz="4000" b="0" i="0" u="none" strike="noStrike" kern="1200" cap="none" spc="0" normalizeH="0" baseline="0" noProof="0">
                <a:ln>
                  <a:noFill/>
                </a:ln>
                <a:solidFill>
                  <a:srgbClr val="F2E8DE"/>
                </a:solidFill>
                <a:effectLst/>
                <a:uLnTx/>
                <a:uFillTx/>
                <a:latin typeface="Calibri" panose="020F0502020204030204" pitchFamily="34" charset="0"/>
                <a:ea typeface="Calibri" panose="020F0502020204030204" pitchFamily="34" charset="0"/>
                <a:cs typeface="Times New Roman" panose="02020603050405020304" pitchFamily="18" charset="0"/>
              </a:rPr>
              <a:t>Saksbehandlings- og beslutningsprosesser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nb-NO" sz="5400" b="0" i="0" u="none" strike="noStrike" kern="1200" cap="none" spc="0" normalizeH="0" baseline="0" noProof="0">
                <a:ln>
                  <a:noFill/>
                </a:ln>
                <a:solidFill>
                  <a:srgbClr val="F2E8DE"/>
                </a:solidFill>
                <a:effectLst/>
                <a:uLnTx/>
                <a:uFillTx/>
                <a:latin typeface="Canela-Regular"/>
                <a:ea typeface="+mj-lt"/>
                <a:cs typeface="+mj-lt"/>
              </a:rPr>
              <a:t> </a:t>
            </a:r>
            <a:endParaRPr kumimoji="0" lang="en-US" sz="6600" b="0" i="0" u="none" strike="noStrike" kern="1200" cap="none" spc="0" normalizeH="0" baseline="0" noProof="0">
              <a:ln>
                <a:noFill/>
              </a:ln>
              <a:solidFill>
                <a:srgbClr val="F2E8DE"/>
              </a:solidFill>
              <a:effectLst/>
              <a:uLnTx/>
              <a:uFillTx/>
              <a:latin typeface="Canela-Regular"/>
              <a:ea typeface="+mj-ea"/>
              <a:cs typeface="+mj-cs"/>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nb-NO" sz="4800" b="0" i="0" u="none" strike="noStrike" kern="1200" cap="none" spc="0" normalizeH="0" baseline="0" noProof="0">
              <a:ln>
                <a:noFill/>
              </a:ln>
              <a:solidFill>
                <a:srgbClr val="F2E8DE"/>
              </a:solidFill>
              <a:effectLst/>
              <a:uLnTx/>
              <a:uFillTx/>
              <a:latin typeface="Canela-Regular"/>
              <a:ea typeface="+mj-ea"/>
              <a:cs typeface="+mj-cs"/>
            </a:endParaRPr>
          </a:p>
        </p:txBody>
      </p:sp>
    </p:spTree>
    <p:extLst>
      <p:ext uri="{BB962C8B-B14F-4D97-AF65-F5344CB8AC3E}">
        <p14:creationId xmlns:p14="http://schemas.microsoft.com/office/powerpoint/2010/main" val="852076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CF6699-73FB-4CAA-B036-8BC35E8ACFE7}"/>
              </a:ext>
            </a:extLst>
          </p:cNvPr>
          <p:cNvSpPr>
            <a:spLocks noGrp="1"/>
          </p:cNvSpPr>
          <p:nvPr>
            <p:ph type="title"/>
          </p:nvPr>
        </p:nvSpPr>
        <p:spPr/>
        <p:txBody>
          <a:bodyPr>
            <a:normAutofit/>
          </a:bodyPr>
          <a:lstStyle/>
          <a:p>
            <a:r>
              <a:rPr lang="nb-NO" sz="2400">
                <a:latin typeface="Calibri" panose="020F0502020204030204" pitchFamily="34" charset="0"/>
                <a:cs typeface="Calibri" panose="020F0502020204030204" pitchFamily="34" charset="0"/>
              </a:rPr>
              <a:t>Følgende spørsmål er stilt fra </a:t>
            </a:r>
            <a:r>
              <a:rPr lang="nb-NO" sz="2400" err="1">
                <a:latin typeface="Calibri" panose="020F0502020204030204" pitchFamily="34" charset="0"/>
                <a:cs typeface="Calibri" panose="020F0502020204030204" pitchFamily="34" charset="0"/>
              </a:rPr>
              <a:t>Proba</a:t>
            </a:r>
            <a:r>
              <a:rPr lang="nb-NO" sz="2400">
                <a:latin typeface="Calibri" panose="020F0502020204030204" pitchFamily="34" charset="0"/>
                <a:cs typeface="Calibri" panose="020F0502020204030204" pitchFamily="34" charset="0"/>
              </a:rPr>
              <a:t> under tema saksbehandlings- og beslutningsprosesser</a:t>
            </a:r>
            <a:endParaRPr lang="nb-NO" sz="2400"/>
          </a:p>
        </p:txBody>
      </p:sp>
      <p:sp>
        <p:nvSpPr>
          <p:cNvPr id="3" name="Plassholder for innhold 2">
            <a:extLst>
              <a:ext uri="{FF2B5EF4-FFF2-40B4-BE49-F238E27FC236}">
                <a16:creationId xmlns:a16="http://schemas.microsoft.com/office/drawing/2014/main" id="{3CBECFD9-31C1-4F64-845F-F7BA28CE675F}"/>
              </a:ext>
            </a:extLst>
          </p:cNvPr>
          <p:cNvSpPr>
            <a:spLocks noGrp="1"/>
          </p:cNvSpPr>
          <p:nvPr>
            <p:ph idx="1"/>
          </p:nvPr>
        </p:nvSpPr>
        <p:spPr/>
        <p:txBody>
          <a:bodyPr/>
          <a:lstStyle/>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etterlyser bedre etterprøvbarhet i beslutningsprosessen. Hvordan kan den bli bedre?</a:t>
            </a: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mener Nye metoder bør legge bedre til rette for innføring av nye persontilpassede legemidler/sjeldne sykdommer. Kan dere utdype hvordan dette kan gjøres?</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foreslår midlertidige finansieringsløsninger for nye behandlinger med begrenset dokumentasjon. Hvordan kan slike løsninger se ut?</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presiserer hvor viktig implementering er i Nye metoder. Hvordan kan den bli bedre?</a:t>
            </a: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trekker i en punktliste frem flere komplekse utfordringer knyttet til håndtering av persontilpassede- og avanserte terapier. Kan dere utdype disse punktene?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endParaRPr lang="nb-NO"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sz="1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a:p>
        </p:txBody>
      </p:sp>
      <p:sp>
        <p:nvSpPr>
          <p:cNvPr id="4" name="TekstSylinder 3">
            <a:extLst>
              <a:ext uri="{FF2B5EF4-FFF2-40B4-BE49-F238E27FC236}">
                <a16:creationId xmlns:a16="http://schemas.microsoft.com/office/drawing/2014/main" id="{D49E4DC7-0455-43AB-844E-E16ED20C4620}"/>
              </a:ext>
            </a:extLst>
          </p:cNvPr>
          <p:cNvSpPr txBox="1"/>
          <p:nvPr/>
        </p:nvSpPr>
        <p:spPr>
          <a:xfrm>
            <a:off x="8828315" y="208197"/>
            <a:ext cx="3363686"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Saksbehandling- og beslutningsprosesser</a:t>
            </a:r>
          </a:p>
        </p:txBody>
      </p:sp>
    </p:spTree>
    <p:extLst>
      <p:ext uri="{BB962C8B-B14F-4D97-AF65-F5344CB8AC3E}">
        <p14:creationId xmlns:p14="http://schemas.microsoft.com/office/powerpoint/2010/main" val="306944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B0E2F1-83B7-4664-880F-518C183B036D}"/>
              </a:ext>
            </a:extLst>
          </p:cNvPr>
          <p:cNvSpPr>
            <a:spLocks noGrp="1"/>
          </p:cNvSpPr>
          <p:nvPr>
            <p:ph type="title"/>
          </p:nvPr>
        </p:nvSpPr>
        <p:spPr/>
        <p:txBody>
          <a:bodyPr>
            <a:noAutofit/>
          </a:bodyPr>
          <a:lstStyle/>
          <a:p>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a:t>
            </a:r>
            <a:br>
              <a:rPr lang="nb-NO" sz="2800" b="1">
                <a:latin typeface="Calibri" panose="020F0502020204030204" pitchFamily="34" charset="0"/>
                <a:cs typeface="Calibri" panose="020F0502020204030204" pitchFamily="34" charset="0"/>
              </a:rPr>
            </a:br>
            <a:r>
              <a:rPr lang="nb-NO" sz="2800" b="1">
                <a:latin typeface="Calibri" panose="020F0502020204030204" pitchFamily="34" charset="0"/>
                <a:cs typeface="Calibri" panose="020F0502020204030204" pitchFamily="34" charset="0"/>
              </a:rPr>
              <a:t>- </a:t>
            </a:r>
            <a:r>
              <a:rPr lang="nb-NO" sz="2800">
                <a:latin typeface="Calibri" panose="020F0502020204030204" pitchFamily="34" charset="0"/>
                <a:cs typeface="Calibri" panose="020F0502020204030204" pitchFamily="34" charset="0"/>
              </a:rPr>
              <a:t>Etterprøvbarhet i beslutningsprosesser</a:t>
            </a:r>
          </a:p>
        </p:txBody>
      </p:sp>
      <p:sp>
        <p:nvSpPr>
          <p:cNvPr id="3" name="Plassholder for innhold 2">
            <a:extLst>
              <a:ext uri="{FF2B5EF4-FFF2-40B4-BE49-F238E27FC236}">
                <a16:creationId xmlns:a16="http://schemas.microsoft.com/office/drawing/2014/main" id="{8133FDC0-0122-46D1-943D-5B90C40CCCE9}"/>
              </a:ext>
            </a:extLst>
          </p:cNvPr>
          <p:cNvSpPr>
            <a:spLocks noGrp="1"/>
          </p:cNvSpPr>
          <p:nvPr>
            <p:ph idx="1"/>
          </p:nvPr>
        </p:nvSpPr>
        <p:spPr>
          <a:xfrm>
            <a:off x="838200" y="1690688"/>
            <a:ext cx="10515600" cy="4351338"/>
          </a:xfrm>
        </p:spPr>
        <p:txBody>
          <a:bodyPr vert="horz" lIns="91440" tIns="45720" rIns="91440" bIns="45720" rtlCol="0" anchor="t">
            <a:normAutofit/>
          </a:bodyPr>
          <a:lstStyle/>
          <a:p>
            <a:pPr marL="0" indent="0">
              <a:buNone/>
            </a:pPr>
            <a:r>
              <a:rPr lang="nb-NO" sz="1600">
                <a:effectLst/>
                <a:latin typeface="Calibri"/>
                <a:ea typeface="Calibri" panose="020F0502020204030204" pitchFamily="34" charset="0"/>
                <a:cs typeface="Arial"/>
              </a:rPr>
              <a:t>Se tidligere forslag om </a:t>
            </a:r>
            <a:r>
              <a:rPr lang="nb-NO" sz="1600">
                <a:effectLst/>
                <a:latin typeface="Calibri"/>
                <a:ea typeface="Calibri" panose="020F0502020204030204" pitchFamily="34" charset="0"/>
                <a:cs typeface="Times New Roman"/>
              </a:rPr>
              <a:t>o</a:t>
            </a:r>
            <a:r>
              <a:rPr lang="nb-NO" sz="1600">
                <a:latin typeface="Calibri"/>
                <a:ea typeface="Calibri" panose="020F0502020204030204" pitchFamily="34" charset="0"/>
                <a:cs typeface="Times New Roman"/>
              </a:rPr>
              <a:t>pprettelse av </a:t>
            </a:r>
            <a:r>
              <a:rPr lang="nb-NO" sz="1600">
                <a:effectLst/>
                <a:latin typeface="Calibri"/>
                <a:ea typeface="Calibri" panose="020F0502020204030204" pitchFamily="34" charset="0"/>
                <a:cs typeface="Times New Roman"/>
              </a:rPr>
              <a:t>organ som </a:t>
            </a:r>
            <a:r>
              <a:rPr lang="nb-NO" sz="1600">
                <a:latin typeface="Calibri"/>
                <a:ea typeface="Calibri" panose="020F0502020204030204" pitchFamily="34" charset="0"/>
                <a:cs typeface="Times New Roman"/>
              </a:rPr>
              <a:t>årlig evaluere utviklingen i Nye Metode på slide 7. Dette vil kunne delvis kunne ivareta etterprøvbarhet og ankemulighet. Vil også medføre at alle aktører gjør seg mer flid med arbeidet. </a:t>
            </a:r>
            <a:endParaRPr lang="nb-NO" sz="16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nb-NO" sz="1600">
                <a:effectLst/>
                <a:latin typeface="Calibri" panose="020F0502020204030204" pitchFamily="34" charset="0"/>
                <a:ea typeface="Calibri" panose="020F0502020204030204" pitchFamily="34" charset="0"/>
                <a:cs typeface="Arial" panose="020B0604020202020204" pitchFamily="34" charset="0"/>
              </a:rPr>
              <a:t>Innstilling til beslutning bør offentliggjøres i forkant av møtet i Beslutningsforum:</a:t>
            </a:r>
          </a:p>
          <a:p>
            <a:r>
              <a:rPr lang="nb-NO" sz="1400">
                <a:solidFill>
                  <a:schemeClr val="tx1"/>
                </a:solidFill>
                <a:effectLst/>
                <a:latin typeface="Calibri" panose="020F0502020204030204" pitchFamily="34" charset="0"/>
                <a:ea typeface="Calibri" panose="020F0502020204030204" pitchFamily="34" charset="0"/>
                <a:cs typeface="Arial" panose="020B0604020202020204" pitchFamily="34" charset="0"/>
              </a:rPr>
              <a:t>Dvs. at </a:t>
            </a:r>
            <a:r>
              <a:rPr lang="nb-NO" sz="1400">
                <a:solidFill>
                  <a:schemeClr val="tx1"/>
                </a:solidFill>
                <a:effectLst/>
                <a:latin typeface="Calibri" panose="020F0502020204030204" pitchFamily="34" charset="0"/>
                <a:ea typeface="Calibri" panose="020F0502020204030204" pitchFamily="34" charset="0"/>
                <a:cs typeface="Calibri" panose="020F0502020204030204" pitchFamily="34" charset="0"/>
              </a:rPr>
              <a:t>Innkalling og saksdokumenter legges ut på Nye metoders hjemmeside samtidig som de sendes til Beslutningsforums medlemmer.</a:t>
            </a:r>
          </a:p>
          <a:p>
            <a:r>
              <a:rPr lang="nb-NO" sz="1400">
                <a:solidFill>
                  <a:schemeClr val="tx1"/>
                </a:solidFill>
                <a:effectLst/>
                <a:latin typeface="Calibri" panose="020F0502020204030204" pitchFamily="34" charset="0"/>
                <a:ea typeface="Calibri" panose="020F0502020204030204" pitchFamily="34" charset="0"/>
                <a:cs typeface="Calibri" panose="020F0502020204030204" pitchFamily="34" charset="0"/>
              </a:rPr>
              <a:t>Spesielt i mangel av en ankemulighet, er det viktig at offentligheten får innsyn i begrunnelsene og underlaget for beslutning. </a:t>
            </a:r>
          </a:p>
          <a:p>
            <a:r>
              <a:rPr lang="nb-NO" sz="1400">
                <a:solidFill>
                  <a:schemeClr val="tx1"/>
                </a:solidFill>
                <a:effectLst/>
                <a:latin typeface="Calibri" panose="020F0502020204030204" pitchFamily="34" charset="0"/>
                <a:ea typeface="Calibri" panose="020F0502020204030204" pitchFamily="34" charset="0"/>
                <a:cs typeface="Calibri" panose="020F0502020204030204" pitchFamily="34" charset="0"/>
              </a:rPr>
              <a:t>Eventuelle feil og mangler vil da kunne rettes opp innen beslutningen. </a:t>
            </a:r>
            <a:endParaRPr lang="nb-NO" sz="14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nb-NO" sz="140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5" name="TekstSylinder 4">
            <a:extLst>
              <a:ext uri="{FF2B5EF4-FFF2-40B4-BE49-F238E27FC236}">
                <a16:creationId xmlns:a16="http://schemas.microsoft.com/office/drawing/2014/main" id="{3D3F9A96-FD5F-49CF-8EDF-61AFC5C22092}"/>
              </a:ext>
            </a:extLst>
          </p:cNvPr>
          <p:cNvSpPr txBox="1"/>
          <p:nvPr/>
        </p:nvSpPr>
        <p:spPr>
          <a:xfrm>
            <a:off x="8828315" y="208197"/>
            <a:ext cx="3363686"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Saksbehandling- og beslutningsprosesser</a:t>
            </a:r>
          </a:p>
        </p:txBody>
      </p:sp>
    </p:spTree>
    <p:extLst>
      <p:ext uri="{BB962C8B-B14F-4D97-AF65-F5344CB8AC3E}">
        <p14:creationId xmlns:p14="http://schemas.microsoft.com/office/powerpoint/2010/main" val="3760643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7AA68EED-BB91-4A2F-971E-AA377A41921B}"/>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4" name="Objekt 3" hidden="1">
                        <a:extLst>
                          <a:ext uri="{FF2B5EF4-FFF2-40B4-BE49-F238E27FC236}">
                            <a16:creationId xmlns:a16="http://schemas.microsoft.com/office/drawing/2014/main" id="{7AA68EED-BB91-4A2F-971E-AA377A41921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FEBCF9D7-CE97-421F-A1DF-35359138A865}"/>
              </a:ext>
            </a:extLst>
          </p:cNvPr>
          <p:cNvSpPr>
            <a:spLocks noGrp="1"/>
          </p:cNvSpPr>
          <p:nvPr>
            <p:ph type="title"/>
          </p:nvPr>
        </p:nvSpPr>
        <p:spPr>
          <a:xfrm>
            <a:off x="838200" y="418288"/>
            <a:ext cx="10515600" cy="1325563"/>
          </a:xfrm>
        </p:spPr>
        <p:txBody>
          <a:bodyPr vert="horz">
            <a:normAutofit/>
          </a:bodyPr>
          <a:lstStyle/>
          <a:p>
            <a:r>
              <a:rPr lang="nb-NO" sz="2800">
                <a:latin typeface="Calibri" panose="020F0502020204030204" pitchFamily="34" charset="0"/>
                <a:cs typeface="Calibri" panose="020F0502020204030204" pitchFamily="34" charset="0"/>
              </a:rPr>
              <a:t>I forberedelsene til intervjuet med </a:t>
            </a:r>
            <a:r>
              <a:rPr lang="nb-NO" sz="2800" err="1">
                <a:latin typeface="Calibri" panose="020F0502020204030204" pitchFamily="34" charset="0"/>
                <a:cs typeface="Calibri" panose="020F0502020204030204" pitchFamily="34" charset="0"/>
              </a:rPr>
              <a:t>Proba</a:t>
            </a:r>
            <a:r>
              <a:rPr lang="nb-NO" sz="2800">
                <a:latin typeface="Calibri" panose="020F0502020204030204" pitchFamily="34" charset="0"/>
                <a:cs typeface="Calibri" panose="020F0502020204030204" pitchFamily="34" charset="0"/>
              </a:rPr>
              <a:t> har LMI utarbeidet svar og forslag til konkrete løsninger som kan leses i denne presentasjonen</a:t>
            </a:r>
          </a:p>
        </p:txBody>
      </p:sp>
      <p:sp>
        <p:nvSpPr>
          <p:cNvPr id="3" name="Plassholder for innhold 2">
            <a:extLst>
              <a:ext uri="{FF2B5EF4-FFF2-40B4-BE49-F238E27FC236}">
                <a16:creationId xmlns:a16="http://schemas.microsoft.com/office/drawing/2014/main" id="{4F8E6C8A-3C20-4802-8EC2-715CE1F28F33}"/>
              </a:ext>
            </a:extLst>
          </p:cNvPr>
          <p:cNvSpPr>
            <a:spLocks noGrp="1"/>
          </p:cNvSpPr>
          <p:nvPr>
            <p:ph idx="1"/>
          </p:nvPr>
        </p:nvSpPr>
        <p:spPr>
          <a:xfrm>
            <a:off x="838200" y="1825625"/>
            <a:ext cx="5191125" cy="4351338"/>
          </a:xfrm>
        </p:spPr>
        <p:txBody>
          <a:bodyPr>
            <a:normAutofit/>
          </a:bodyPr>
          <a:lstStyle/>
          <a:p>
            <a:pPr marL="0" indent="0">
              <a:buNone/>
            </a:pPr>
            <a:r>
              <a:rPr lang="nb-NO" sz="2000" b="1">
                <a:latin typeface="Calibri" panose="020F0502020204030204" pitchFamily="34" charset="0"/>
                <a:cs typeface="Calibri" panose="020F0502020204030204" pitchFamily="34" charset="0"/>
              </a:rPr>
              <a:t>Bakgrunn</a:t>
            </a:r>
          </a:p>
          <a:p>
            <a:pPr marL="0" indent="0">
              <a:buNone/>
            </a:pPr>
            <a:r>
              <a:rPr lang="nb-NO" sz="1400">
                <a:solidFill>
                  <a:schemeClr val="tx1"/>
                </a:solidFill>
                <a:latin typeface="Calibri" panose="020F0502020204030204" pitchFamily="34" charset="0"/>
                <a:cs typeface="Calibri" panose="020F0502020204030204" pitchFamily="34" charset="0"/>
              </a:rPr>
              <a:t>I forbindelse med evalueringen for Nye metoder i spesialisthelsetjenesten inviterer </a:t>
            </a:r>
            <a:r>
              <a:rPr lang="nb-NO" sz="1400" err="1">
                <a:solidFill>
                  <a:schemeClr val="tx1"/>
                </a:solidFill>
                <a:latin typeface="Calibri" panose="020F0502020204030204" pitchFamily="34" charset="0"/>
                <a:cs typeface="Calibri" panose="020F0502020204030204" pitchFamily="34" charset="0"/>
              </a:rPr>
              <a:t>Proba</a:t>
            </a:r>
            <a:r>
              <a:rPr lang="nb-NO" sz="1400">
                <a:solidFill>
                  <a:schemeClr val="tx1"/>
                </a:solidFill>
                <a:latin typeface="Calibri" panose="020F0502020204030204" pitchFamily="34" charset="0"/>
                <a:cs typeface="Calibri" panose="020F0502020204030204" pitchFamily="34" charset="0"/>
              </a:rPr>
              <a:t> LMI til et intervju. Intervjuet inngår i interessentundersøkelsen i prosjektet.</a:t>
            </a:r>
          </a:p>
          <a:p>
            <a:pPr marL="0" indent="0">
              <a:buNone/>
            </a:pPr>
            <a:r>
              <a:rPr lang="nb-NO" sz="1400">
                <a:solidFill>
                  <a:schemeClr val="tx1"/>
                </a:solidFill>
                <a:latin typeface="Calibri" panose="020F0502020204030204" pitchFamily="34" charset="0"/>
                <a:cs typeface="Calibri" panose="020F0502020204030204" pitchFamily="34" charset="0"/>
              </a:rPr>
              <a:t>LMI har tidligere levert skriftlige innspill til evalueringsarbeidet. Disse innspillene vil være tema for intervjuet og LMI har muligheten til å utdype disse. </a:t>
            </a:r>
          </a:p>
          <a:p>
            <a:pPr marL="0" indent="0">
              <a:buNone/>
            </a:pPr>
            <a:r>
              <a:rPr lang="nb-NO" sz="1400">
                <a:solidFill>
                  <a:schemeClr val="tx1"/>
                </a:solidFill>
                <a:latin typeface="Calibri" panose="020F0502020204030204" pitchFamily="34" charset="0"/>
                <a:cs typeface="Calibri" panose="020F0502020204030204" pitchFamily="34" charset="0"/>
              </a:rPr>
              <a:t>LMI har mottatt intervjuguide fra </a:t>
            </a:r>
            <a:r>
              <a:rPr lang="nb-NO" sz="1400" err="1">
                <a:solidFill>
                  <a:schemeClr val="tx1"/>
                </a:solidFill>
                <a:latin typeface="Calibri" panose="020F0502020204030204" pitchFamily="34" charset="0"/>
                <a:cs typeface="Calibri" panose="020F0502020204030204" pitchFamily="34" charset="0"/>
              </a:rPr>
              <a:t>Proba</a:t>
            </a:r>
            <a:r>
              <a:rPr lang="nb-NO" sz="1400">
                <a:solidFill>
                  <a:schemeClr val="tx1"/>
                </a:solidFill>
                <a:latin typeface="Calibri" panose="020F0502020204030204" pitchFamily="34" charset="0"/>
                <a:cs typeface="Calibri" panose="020F0502020204030204" pitchFamily="34" charset="0"/>
              </a:rPr>
              <a:t> og har strukturert svarene i denne presentasjonen. </a:t>
            </a:r>
          </a:p>
          <a:p>
            <a:pPr marL="0" indent="0">
              <a:buNone/>
            </a:pPr>
            <a:r>
              <a:rPr lang="nb-NO" sz="1400">
                <a:solidFill>
                  <a:schemeClr val="tx1"/>
                </a:solidFill>
                <a:latin typeface="Calibri" panose="020F0502020204030204" pitchFamily="34" charset="0"/>
                <a:cs typeface="Calibri" panose="020F0502020204030204" pitchFamily="34" charset="0"/>
              </a:rPr>
              <a:t>I forkant av møtet har LMI sent et 2-siders notat som bakgrunn for en del av besvarelsen. Det var også vedlagt en Excel-fil med 24 eksempler fra faktiske metodevurderinger for å underbygge problemstillingene som løftes frem.</a:t>
            </a:r>
          </a:p>
          <a:p>
            <a:pPr marL="0" indent="0">
              <a:buNone/>
            </a:pPr>
            <a:endParaRPr lang="nb-NO" sz="1600">
              <a:latin typeface="Calibri" panose="020F0502020204030204" pitchFamily="34" charset="0"/>
              <a:cs typeface="Calibri" panose="020F0502020204030204" pitchFamily="34" charset="0"/>
            </a:endParaRPr>
          </a:p>
          <a:p>
            <a:pPr marL="0" indent="0">
              <a:buNone/>
            </a:pPr>
            <a:endParaRPr lang="nb-NO" sz="1600">
              <a:latin typeface="Calibri" panose="020F0502020204030204" pitchFamily="34" charset="0"/>
              <a:cs typeface="Calibri" panose="020F0502020204030204" pitchFamily="34" charset="0"/>
            </a:endParaRPr>
          </a:p>
          <a:p>
            <a:pPr marL="0" indent="0">
              <a:buNone/>
            </a:pPr>
            <a:r>
              <a:rPr lang="nb-NO" sz="2000">
                <a:latin typeface="Calibri" panose="020F0502020204030204" pitchFamily="34" charset="0"/>
                <a:cs typeface="Calibri" panose="020F0502020204030204" pitchFamily="34" charset="0"/>
              </a:rPr>
              <a:t> </a:t>
            </a:r>
          </a:p>
        </p:txBody>
      </p:sp>
      <p:sp>
        <p:nvSpPr>
          <p:cNvPr id="17" name="Plassholder for innhold 2">
            <a:extLst>
              <a:ext uri="{FF2B5EF4-FFF2-40B4-BE49-F238E27FC236}">
                <a16:creationId xmlns:a16="http://schemas.microsoft.com/office/drawing/2014/main" id="{F847F304-F797-43F8-8368-FAE08EFCF1FA}"/>
              </a:ext>
            </a:extLst>
          </p:cNvPr>
          <p:cNvSpPr txBox="1">
            <a:spLocks/>
          </p:cNvSpPr>
          <p:nvPr/>
        </p:nvSpPr>
        <p:spPr>
          <a:xfrm>
            <a:off x="6267450" y="1825625"/>
            <a:ext cx="5191125"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2000" b="1" i="0" u="none" strike="noStrike" kern="1200" cap="none" spc="0" normalizeH="0" baseline="0" noProof="0">
                <a:ln>
                  <a:noFill/>
                </a:ln>
                <a:solidFill>
                  <a:srgbClr val="F2E8DE"/>
                </a:solidFill>
                <a:effectLst/>
                <a:uLnTx/>
                <a:uFillTx/>
                <a:latin typeface="Calibri"/>
                <a:ea typeface="+mn-ea"/>
                <a:cs typeface="Calibri"/>
              </a:rPr>
              <a:t>Oppbygning og struktur </a:t>
            </a:r>
            <a:endParaRPr kumimoji="0" lang="nb-NO" sz="2000" b="1" i="0" u="none" strike="noStrike" kern="1200" cap="none" spc="0" normalizeH="0" baseline="0" noProof="0">
              <a:ln>
                <a:noFill/>
              </a:ln>
              <a:solidFill>
                <a:srgbClr val="F2E8DE"/>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1400" b="0" i="0" u="none" strike="noStrike" kern="1200" cap="none" spc="0" normalizeH="0" baseline="0" noProof="0">
                <a:ln>
                  <a:noFill/>
                </a:ln>
                <a:solidFill>
                  <a:schemeClr val="tx1"/>
                </a:solidFill>
                <a:effectLst/>
                <a:uLnTx/>
                <a:uFillTx/>
                <a:latin typeface="Calibri"/>
                <a:ea typeface="+mn-ea"/>
                <a:cs typeface="Calibri"/>
              </a:rPr>
              <a:t>Presentasjonen er delt inn i evalueringsteamene gitt av </a:t>
            </a:r>
            <a:r>
              <a:rPr kumimoji="0" lang="nb-NO" sz="1400" b="0" i="0" u="none" strike="noStrike" kern="1200" cap="none" spc="0" normalizeH="0" baseline="0" noProof="0" err="1">
                <a:ln>
                  <a:noFill/>
                </a:ln>
                <a:solidFill>
                  <a:schemeClr val="tx1"/>
                </a:solidFill>
                <a:effectLst/>
                <a:uLnTx/>
                <a:uFillTx/>
                <a:latin typeface="Calibri"/>
                <a:ea typeface="+mn-ea"/>
                <a:cs typeface="Calibri"/>
              </a:rPr>
              <a:t>Proba</a:t>
            </a:r>
            <a:r>
              <a:rPr kumimoji="0" lang="nb-NO" sz="1400" b="0" i="0" u="none" strike="noStrike" kern="1200" cap="none" spc="0" normalizeH="0" baseline="0" noProof="0">
                <a:ln>
                  <a:noFill/>
                </a:ln>
                <a:solidFill>
                  <a:schemeClr val="tx1"/>
                </a:solidFill>
                <a:effectLst/>
                <a:uLnTx/>
                <a:uFillTx/>
                <a:latin typeface="Calibri"/>
                <a:ea typeface="+mn-ea"/>
                <a:cs typeface="Calibri"/>
              </a:rPr>
              <a:t>. Spørsmålene fra intervjuguiden er lagt inn under de respektive evalueringsteamene. </a:t>
            </a:r>
            <a:endParaRPr kumimoji="0" lang="nb-NO" sz="14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14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b-NO" sz="1400" b="0" i="0" u="none" strike="noStrike" kern="1200" cap="none" spc="0" normalizeH="0" baseline="0" noProof="0">
                <a:ln>
                  <a:noFill/>
                </a:ln>
                <a:solidFill>
                  <a:schemeClr val="tx1"/>
                </a:solidFill>
                <a:effectLst/>
                <a:uLnTx/>
                <a:uFillTx/>
                <a:latin typeface="Calibri"/>
                <a:ea typeface="+mn-ea"/>
                <a:cs typeface="Calibri"/>
              </a:rPr>
              <a:t>Evalueringsteamene som er vektlagt i intervjuet er: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b-NO" sz="1400" b="1" i="0" u="none" strike="noStrike" kern="1200" cap="none" spc="0" normalizeH="0" baseline="0" noProof="0">
                <a:ln>
                  <a:noFill/>
                </a:ln>
                <a:solidFill>
                  <a:schemeClr val="tx1"/>
                </a:solidFill>
                <a:effectLst/>
                <a:uLnTx/>
                <a:uFillTx/>
                <a:latin typeface="Calibri"/>
                <a:ea typeface="+mn-ea"/>
                <a:cs typeface="Calibri"/>
              </a:rPr>
              <a:t>Organisering, dialog og samhandling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b-NO" sz="1400" b="1" i="0" u="none" strike="noStrike" kern="1200" cap="none" spc="0" normalizeH="0" baseline="0" noProof="0">
                <a:ln>
                  <a:noFill/>
                </a:ln>
                <a:solidFill>
                  <a:schemeClr val="tx1"/>
                </a:solidFill>
                <a:effectLst/>
                <a:uLnTx/>
                <a:uFillTx/>
                <a:latin typeface="Calibri"/>
                <a:ea typeface="+mn-ea"/>
                <a:cs typeface="Calibri"/>
              </a:rPr>
              <a:t>Medvirkning og involvering</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b-NO" sz="1400" b="0" i="0" u="none" strike="noStrike" kern="1200" cap="none" spc="0" normalizeH="0" baseline="0" noProof="0">
                <a:ln>
                  <a:noFill/>
                </a:ln>
                <a:solidFill>
                  <a:schemeClr val="tx1"/>
                </a:solidFill>
                <a:effectLst/>
                <a:uLnTx/>
                <a:uFillTx/>
                <a:latin typeface="Calibri"/>
                <a:ea typeface="+mn-ea"/>
                <a:cs typeface="Calibri"/>
              </a:rPr>
              <a:t>Saksbehandlings- og beslutningsprosesser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160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2000" b="0" i="0" u="none" strike="noStrike" kern="1200" cap="none" spc="0" normalizeH="0" baseline="0" noProof="0">
              <a:ln>
                <a:noFill/>
              </a:ln>
              <a:solidFill>
                <a:srgbClr val="F2E8DE"/>
              </a:solidFill>
              <a:effectLst/>
              <a:uLnTx/>
              <a:uFillTx/>
              <a:latin typeface="Calibri" panose="020F0502020204030204" pitchFamily="34" charset="0"/>
              <a:ea typeface="+mn-ea"/>
              <a:cs typeface="Calibri" panose="020F0502020204030204" pitchFamily="34" charset="0"/>
            </a:endParaRPr>
          </a:p>
        </p:txBody>
      </p:sp>
      <p:cxnSp>
        <p:nvCxnSpPr>
          <p:cNvPr id="19" name="Rett linje 18">
            <a:extLst>
              <a:ext uri="{FF2B5EF4-FFF2-40B4-BE49-F238E27FC236}">
                <a16:creationId xmlns:a16="http://schemas.microsoft.com/office/drawing/2014/main" id="{FE585183-E995-465B-8B38-DAF475009E8D}"/>
              </a:ext>
            </a:extLst>
          </p:cNvPr>
          <p:cNvCxnSpPr/>
          <p:nvPr/>
        </p:nvCxnSpPr>
        <p:spPr>
          <a:xfrm>
            <a:off x="6096000" y="1552575"/>
            <a:ext cx="0" cy="453390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9470972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B0E2F1-83B7-4664-880F-518C183B036D}"/>
              </a:ext>
            </a:extLst>
          </p:cNvPr>
          <p:cNvSpPr>
            <a:spLocks noGrp="1"/>
          </p:cNvSpPr>
          <p:nvPr>
            <p:ph type="title"/>
          </p:nvPr>
        </p:nvSpPr>
        <p:spPr/>
        <p:txBody>
          <a:bodyPr>
            <a:noAutofit/>
          </a:bodyPr>
          <a:lstStyle/>
          <a:p>
            <a:r>
              <a:rPr lang="nb-NO" sz="2400">
                <a:latin typeface="Calibri" panose="020F0502020204030204" pitchFamily="34" charset="0"/>
                <a:cs typeface="Calibri" panose="020F0502020204030204" pitchFamily="34" charset="0"/>
              </a:rPr>
              <a:t>Forslag til </a:t>
            </a:r>
            <a:r>
              <a:rPr lang="nb-NO" sz="2400" b="1">
                <a:latin typeface="Calibri" panose="020F0502020204030204" pitchFamily="34" charset="0"/>
                <a:cs typeface="Calibri" panose="020F0502020204030204" pitchFamily="34" charset="0"/>
              </a:rPr>
              <a:t>løsninger</a:t>
            </a:r>
            <a:br>
              <a:rPr lang="nb-NO" sz="2400">
                <a:latin typeface="Calibri" panose="020F0502020204030204" pitchFamily="34" charset="0"/>
                <a:cs typeface="Calibri" panose="020F0502020204030204" pitchFamily="34" charset="0"/>
              </a:rPr>
            </a:br>
            <a:r>
              <a:rPr lang="nb-NO" sz="2400">
                <a:latin typeface="Calibri" panose="020F0502020204030204" pitchFamily="34" charset="0"/>
                <a:cs typeface="Calibri" panose="020F0502020204030204" pitchFamily="34" charset="0"/>
              </a:rPr>
              <a:t>- Legge til rette for innføringer av persontilpasset medisin/sjeldne sykdommer</a:t>
            </a:r>
          </a:p>
        </p:txBody>
      </p:sp>
      <p:sp>
        <p:nvSpPr>
          <p:cNvPr id="3" name="Plassholder for innhold 2">
            <a:extLst>
              <a:ext uri="{FF2B5EF4-FFF2-40B4-BE49-F238E27FC236}">
                <a16:creationId xmlns:a16="http://schemas.microsoft.com/office/drawing/2014/main" id="{8133FDC0-0122-46D1-943D-5B90C40CCCE9}"/>
              </a:ext>
            </a:extLst>
          </p:cNvPr>
          <p:cNvSpPr>
            <a:spLocks noGrp="1"/>
          </p:cNvSpPr>
          <p:nvPr>
            <p:ph idx="1"/>
          </p:nvPr>
        </p:nvSpPr>
        <p:spPr>
          <a:xfrm>
            <a:off x="838200" y="1545771"/>
            <a:ext cx="10515600" cy="4496255"/>
          </a:xfrm>
        </p:spPr>
        <p:txBody>
          <a:bodyPr>
            <a:normAutofit fontScale="92500" lnSpcReduction="20000"/>
          </a:bodyPr>
          <a:lstStyle/>
          <a:p>
            <a:pPr marL="0" lvl="0" indent="0">
              <a:buNone/>
            </a:pPr>
            <a:r>
              <a:rPr lang="nb-NO" sz="1500">
                <a:effectLst/>
                <a:latin typeface="Calibri" panose="020F0502020204030204" pitchFamily="34" charset="0"/>
                <a:ea typeface="Calibri" panose="020F0502020204030204" pitchFamily="34" charset="0"/>
                <a:cs typeface="Calibri" panose="020F0502020204030204" pitchFamily="34" charset="0"/>
              </a:rPr>
              <a:t>Tidlig dialog og samhandling (se svar løsninger organisering, dialog og samhandling)</a:t>
            </a:r>
          </a:p>
          <a:p>
            <a:pPr marL="0" indent="0">
              <a:buNone/>
            </a:pPr>
            <a:r>
              <a:rPr lang="nb-NO" sz="150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Usikkerheten må</a:t>
            </a:r>
            <a:r>
              <a:rPr lang="nb-NO" sz="1500">
                <a:solidFill>
                  <a:schemeClr val="bg1"/>
                </a:solidFill>
                <a:latin typeface="Calibri" panose="020F0502020204030204" pitchFamily="34" charset="0"/>
                <a:ea typeface="Calibri" panose="020F0502020204030204" pitchFamily="34" charset="0"/>
                <a:cs typeface="Times New Roman" panose="02020603050405020304" pitchFamily="18" charset="0"/>
              </a:rPr>
              <a:t> fra start og ikke kun når metodevurdering foreligger </a:t>
            </a:r>
          </a:p>
          <a:p>
            <a:pPr lvl="1" fontAlgn="base">
              <a:lnSpc>
                <a:spcPct val="100000"/>
              </a:lnSpc>
            </a:pPr>
            <a:r>
              <a:rPr lang="nb-NO" sz="1300">
                <a:solidFill>
                  <a:srgbClr val="2E303C"/>
                </a:solidFill>
                <a:latin typeface="Calibri" panose="020F0502020204030204" pitchFamily="34" charset="0"/>
                <a:cs typeface="Calibri" panose="020F0502020204030204" pitchFamily="34" charset="0"/>
              </a:rPr>
              <a:t>Ved høy usikkerhet – behov for komplementering av data fra andre kilder enn kliniske studier – eks. RWE </a:t>
            </a:r>
          </a:p>
          <a:p>
            <a:pPr lvl="2" fontAlgn="base">
              <a:lnSpc>
                <a:spcPct val="100000"/>
              </a:lnSpc>
            </a:pPr>
            <a:r>
              <a:rPr lang="nb-NO" sz="1200">
                <a:solidFill>
                  <a:srgbClr val="2E303C"/>
                </a:solidFill>
                <a:latin typeface="Calibri" panose="020F0502020204030204" pitchFamily="34" charset="0"/>
                <a:cs typeface="Calibri" panose="020F0502020204030204" pitchFamily="34" charset="0"/>
              </a:rPr>
              <a:t>Bruk av helsedata i helseøkonomiske vurderinger for å redusere usikkerhet</a:t>
            </a:r>
            <a:endParaRPr lang="nb-NO" sz="1500">
              <a:effectLst/>
              <a:latin typeface="Calibri" panose="020F0502020204030204" pitchFamily="34" charset="0"/>
              <a:ea typeface="Calibri" panose="020F0502020204030204" pitchFamily="34" charset="0"/>
              <a:cs typeface="Calibri" panose="020F0502020204030204" pitchFamily="34" charset="0"/>
            </a:endParaRPr>
          </a:p>
          <a:p>
            <a:pPr marL="0" lvl="0" indent="0">
              <a:buNone/>
            </a:pPr>
            <a:r>
              <a:rPr lang="nb-NO" sz="1500">
                <a:solidFill>
                  <a:srgbClr val="F2E8DE"/>
                </a:solidFill>
                <a:effectLst/>
                <a:latin typeface="Calibri" panose="020F0502020204030204" pitchFamily="34" charset="0"/>
                <a:ea typeface="Times New Roman" panose="02020603050405020304" pitchFamily="18" charset="0"/>
                <a:cs typeface="Calibri" panose="020F0502020204030204" pitchFamily="34" charset="0"/>
              </a:rPr>
              <a:t>Definere kriterier for når større usikkerhet er akseptabelt og det ikke </a:t>
            </a:r>
            <a:r>
              <a:rPr lang="nb-NO" sz="1500">
                <a:solidFill>
                  <a:srgbClr val="F2E8DE"/>
                </a:solidFill>
                <a:latin typeface="Calibri" panose="020F0502020204030204" pitchFamily="34" charset="0"/>
                <a:ea typeface="Times New Roman" panose="02020603050405020304" pitchFamily="18" charset="0"/>
                <a:cs typeface="Calibri" panose="020F0502020204030204" pitchFamily="34" charset="0"/>
              </a:rPr>
              <a:t>er mulig å</a:t>
            </a:r>
            <a:r>
              <a:rPr lang="nb-NO" sz="1500">
                <a:solidFill>
                  <a:srgbClr val="F2E8DE"/>
                </a:solidFill>
                <a:effectLst/>
                <a:latin typeface="Calibri" panose="020F0502020204030204" pitchFamily="34" charset="0"/>
                <a:ea typeface="Times New Roman" panose="02020603050405020304" pitchFamily="18" charset="0"/>
                <a:cs typeface="Calibri" panose="020F0502020204030204" pitchFamily="34" charset="0"/>
              </a:rPr>
              <a:t> beregne relativ effekt/kostnytte ved innføringstidspunkt, f.eks. i tilfeller hvor det ansees rimelig med stor usikkerhet i data på gitt tidspunkt</a:t>
            </a:r>
            <a:r>
              <a:rPr lang="nb-NO" sz="1500">
                <a:effectLst/>
                <a:latin typeface="Calibri" panose="020F0502020204030204" pitchFamily="34" charset="0"/>
                <a:ea typeface="Times New Roman" panose="02020603050405020304" pitchFamily="18" charset="0"/>
                <a:cs typeface="Calibri" panose="020F0502020204030204" pitchFamily="34" charset="0"/>
              </a:rPr>
              <a:t>​</a:t>
            </a:r>
          </a:p>
          <a:p>
            <a:pPr lvl="1" fontAlgn="base"/>
            <a:r>
              <a:rPr lang="nb-NO" sz="1300">
                <a:solidFill>
                  <a:srgbClr val="2E303C"/>
                </a:solidFill>
                <a:effectLst/>
                <a:latin typeface="Calibri" panose="020F0502020204030204" pitchFamily="34" charset="0"/>
                <a:ea typeface="Times New Roman" panose="02020603050405020304" pitchFamily="18" charset="0"/>
                <a:cs typeface="Calibri" panose="020F0502020204030204" pitchFamily="34" charset="0"/>
              </a:rPr>
              <a:t>Legemidler som har </a:t>
            </a:r>
            <a:r>
              <a:rPr lang="nb-NO" sz="1300">
                <a:solidFill>
                  <a:srgbClr val="2E303C"/>
                </a:solidFill>
                <a:latin typeface="Calibri" panose="020F0502020204030204" pitchFamily="34" charset="0"/>
                <a:ea typeface="Times New Roman" panose="02020603050405020304" pitchFamily="18" charset="0"/>
                <a:cs typeface="Calibri" panose="020F0502020204030204" pitchFamily="34" charset="0"/>
              </a:rPr>
              <a:t>fått regulatorisk godkjennelse </a:t>
            </a:r>
            <a:r>
              <a:rPr lang="nb-NO" sz="1300">
                <a:solidFill>
                  <a:srgbClr val="2E303C"/>
                </a:solidFill>
                <a:effectLst/>
                <a:latin typeface="Calibri" panose="020F0502020204030204" pitchFamily="34" charset="0"/>
                <a:ea typeface="Times New Roman" panose="02020603050405020304" pitchFamily="18" charset="0"/>
                <a:cs typeface="Calibri" panose="020F0502020204030204" pitchFamily="34" charset="0"/>
              </a:rPr>
              <a:t>med begrenset dokumentasjon</a:t>
            </a:r>
            <a:endParaRPr lang="nb-NO" sz="1300">
              <a:solidFill>
                <a:srgbClr val="2E303C"/>
              </a:solidFill>
              <a:latin typeface="Calibri" panose="020F0502020204030204" pitchFamily="34" charset="0"/>
              <a:ea typeface="Times New Roman" panose="02020603050405020304" pitchFamily="18" charset="0"/>
              <a:cs typeface="Calibri" panose="020F0502020204030204" pitchFamily="34" charset="0"/>
            </a:endParaRPr>
          </a:p>
          <a:p>
            <a:pPr lvl="1" fontAlgn="base"/>
            <a:r>
              <a:rPr lang="nb-NO" sz="1300">
                <a:solidFill>
                  <a:srgbClr val="2E303C"/>
                </a:solidFill>
                <a:effectLst/>
                <a:latin typeface="Calibri" panose="020F0502020204030204" pitchFamily="34" charset="0"/>
                <a:ea typeface="Times New Roman" panose="02020603050405020304" pitchFamily="18" charset="0"/>
                <a:cs typeface="Calibri" panose="020F0502020204030204" pitchFamily="34" charset="0"/>
              </a:rPr>
              <a:t>Små pasientpopulasjoner</a:t>
            </a:r>
            <a:r>
              <a:rPr lang="en-US" sz="1300">
                <a:effectLst/>
                <a:latin typeface="Calibri" panose="020F0502020204030204" pitchFamily="34" charset="0"/>
                <a:ea typeface="Times New Roman" panose="02020603050405020304" pitchFamily="18" charset="0"/>
                <a:cs typeface="Calibri" panose="020F0502020204030204" pitchFamily="34" charset="0"/>
              </a:rPr>
              <a:t>​</a:t>
            </a:r>
            <a:endParaRPr lang="nb-NO" sz="1300">
              <a:effectLst/>
              <a:latin typeface="Calibri" panose="020F0502020204030204" pitchFamily="34" charset="0"/>
              <a:ea typeface="Times New Roman" panose="02020603050405020304" pitchFamily="18" charset="0"/>
              <a:cs typeface="Calibri" panose="020F0502020204030204" pitchFamily="34" charset="0"/>
            </a:endParaRPr>
          </a:p>
          <a:p>
            <a:pPr lvl="1" fontAlgn="base"/>
            <a:r>
              <a:rPr lang="nb-NO" sz="1300">
                <a:effectLst/>
                <a:latin typeface="Calibri" panose="020F0502020204030204" pitchFamily="34" charset="0"/>
                <a:ea typeface="Times New Roman" panose="02020603050405020304" pitchFamily="18" charset="0"/>
                <a:cs typeface="Calibri" panose="020F0502020204030204" pitchFamily="34" charset="0"/>
              </a:rPr>
              <a:t>Medisinsk behov hvor alternativ behandling er manglende</a:t>
            </a:r>
          </a:p>
          <a:p>
            <a:pPr lvl="1" fontAlgn="base"/>
            <a:r>
              <a:rPr lang="nb-NO" sz="1300">
                <a:solidFill>
                  <a:srgbClr val="2E303C"/>
                </a:solidFill>
                <a:effectLst/>
                <a:latin typeface="Calibri" panose="020F0502020204030204" pitchFamily="34" charset="0"/>
                <a:ea typeface="Times New Roman" panose="02020603050405020304" pitchFamily="18" charset="0"/>
                <a:cs typeface="Calibri" panose="020F0502020204030204" pitchFamily="34" charset="0"/>
              </a:rPr>
              <a:t>Etiske utfordringer forbundet med opprettelse av komparatorarm</a:t>
            </a:r>
            <a:r>
              <a:rPr lang="nb-NO" sz="1300">
                <a:effectLst/>
                <a:latin typeface="Calibri" panose="020F0502020204030204" pitchFamily="34" charset="0"/>
                <a:ea typeface="Times New Roman" panose="02020603050405020304" pitchFamily="18" charset="0"/>
                <a:cs typeface="Calibri" panose="020F0502020204030204" pitchFamily="34" charset="0"/>
              </a:rPr>
              <a:t>​</a:t>
            </a:r>
          </a:p>
          <a:p>
            <a:pPr lvl="1" fontAlgn="base"/>
            <a:r>
              <a:rPr lang="nb-NO" sz="1300">
                <a:solidFill>
                  <a:srgbClr val="2E303C"/>
                </a:solidFill>
                <a:effectLst/>
                <a:latin typeface="Calibri" panose="020F0502020204030204" pitchFamily="34" charset="0"/>
                <a:ea typeface="Times New Roman" panose="02020603050405020304" pitchFamily="18" charset="0"/>
                <a:cs typeface="Calibri" panose="020F0502020204030204" pitchFamily="34" charset="0"/>
              </a:rPr>
              <a:t>Kort behandlingsforløp med potensielt livslang effekt</a:t>
            </a:r>
            <a:r>
              <a:rPr lang="nb-NO" sz="1300">
                <a:effectLst/>
                <a:latin typeface="Calibri" panose="020F0502020204030204" pitchFamily="34" charset="0"/>
                <a:ea typeface="Times New Roman" panose="02020603050405020304" pitchFamily="18" charset="0"/>
                <a:cs typeface="Calibri" panose="020F0502020204030204" pitchFamily="34" charset="0"/>
              </a:rPr>
              <a:t>​</a:t>
            </a:r>
            <a:endParaRPr lang="nb-NO" sz="1500">
              <a:solidFill>
                <a:srgbClr val="F2E8DE"/>
              </a:solidFill>
              <a:latin typeface="Calibri" panose="020F0502020204030204" pitchFamily="34" charset="0"/>
              <a:ea typeface="Times New Roman" panose="02020603050405020304" pitchFamily="18" charset="0"/>
              <a:cs typeface="Times New Roman" panose="02020603050405020304" pitchFamily="18" charset="0"/>
            </a:endParaRPr>
          </a:p>
          <a:p>
            <a:pPr marL="0" indent="0" fontAlgn="base">
              <a:buNone/>
            </a:pPr>
            <a:r>
              <a:rPr lang="nb-NO" sz="1500">
                <a:solidFill>
                  <a:srgbClr val="F2E8DE"/>
                </a:solidFill>
                <a:latin typeface="Calibri" panose="020F0502020204030204" pitchFamily="34" charset="0"/>
                <a:cs typeface="Times New Roman" panose="02020603050405020304" pitchFamily="18" charset="0"/>
              </a:rPr>
              <a:t>Økt bruk av helsedata/RWE-data</a:t>
            </a:r>
          </a:p>
          <a:p>
            <a:pPr lvl="1" fontAlgn="base"/>
            <a:r>
              <a:rPr lang="nb-NO" sz="1300">
                <a:solidFill>
                  <a:srgbClr val="2E303C"/>
                </a:solidFill>
                <a:latin typeface="Calibri" panose="020F0502020204030204" pitchFamily="34" charset="0"/>
                <a:cs typeface="Calibri" panose="020F0502020204030204" pitchFamily="34" charset="0"/>
              </a:rPr>
              <a:t>Ny indikasjon eller nytt legemiddel: helsedata bidra til mer korrekte estimater på populasjonsstørrelse basert på norske data. I dag estimeres dette på relativt usikre prevalens tall. </a:t>
            </a:r>
          </a:p>
          <a:p>
            <a:pPr lvl="1" fontAlgn="base"/>
            <a:r>
              <a:rPr lang="nb-NO" sz="1300">
                <a:solidFill>
                  <a:srgbClr val="2E303C"/>
                </a:solidFill>
                <a:latin typeface="Calibri" panose="020F0502020204030204" pitchFamily="34" charset="0"/>
                <a:cs typeface="Calibri" panose="020F0502020204030204" pitchFamily="34" charset="0"/>
              </a:rPr>
              <a:t>Helsedata vil kunne gi estimater på forventet salgsvolum – en faktor som ofte påvirker usikkerheten i budsjettkonsekvensanalyser. I slike tilfeller kan gode helsedata bidra til å redusere usikkerhet om man skal etablere alternative prisavtaler som f.eks. pris/volum eller indikasjonsspesifikke rabatter. </a:t>
            </a:r>
          </a:p>
          <a:p>
            <a:pPr lvl="1" fontAlgn="base">
              <a:spcAft>
                <a:spcPts val="925"/>
              </a:spcAft>
            </a:pPr>
            <a:r>
              <a:rPr lang="nb-NO" sz="1300">
                <a:solidFill>
                  <a:srgbClr val="2E303C"/>
                </a:solidFill>
                <a:latin typeface="Calibri" panose="020F0502020204030204" pitchFamily="34" charset="0"/>
                <a:cs typeface="Calibri" panose="020F0502020204030204" pitchFamily="34" charset="0"/>
              </a:rPr>
              <a:t>Ofte er det helseøkonomiske resultatet mest sensitivt for enkelte variabler i analysen. Dersom man på et tidlig tidspunkt kan enes om hvilke variabler dette er og om det er mulig å innhente helsedata for disse variablene etter at et legemiddel er tatt i bruk, vil man kunne etablere en resultatbasert avtale. </a:t>
            </a:r>
          </a:p>
          <a:p>
            <a:pPr lvl="1" fontAlgn="base"/>
            <a:r>
              <a:rPr lang="nb-NO" sz="1300">
                <a:solidFill>
                  <a:srgbClr val="2E303C"/>
                </a:solidFill>
                <a:latin typeface="Calibri" panose="020F0502020204030204" pitchFamily="34" charset="0"/>
                <a:cs typeface="Calibri" panose="020F0502020204030204" pitchFamily="34" charset="0"/>
              </a:rPr>
              <a:t>Det må vurderes på et tidlig tidspunkt om helsedata som kan belyse viktige variable kan innhentes gjennom etablerte registre eller gjennom prospektiv registrering i klinisk praksis. Ved prospektiv registrering av helsedata finnes i dag nyttige og brukervennlige systemer tilgjengelig i Norge. </a:t>
            </a:r>
          </a:p>
          <a:p>
            <a:pPr marL="0" lvl="1" indent="0" fontAlgn="base">
              <a:spcBef>
                <a:spcPts val="1000"/>
              </a:spcBef>
              <a:buNone/>
            </a:pPr>
            <a:r>
              <a:rPr lang="nb-NO" sz="1500">
                <a:solidFill>
                  <a:srgbClr val="F2E8DE"/>
                </a:solidFill>
                <a:latin typeface="Calibri" panose="020F0502020204030204" pitchFamily="34" charset="0"/>
                <a:cs typeface="Times New Roman" panose="02020603050405020304" pitchFamily="18" charset="0"/>
              </a:rPr>
              <a:t>Det må gjøres vurderinger av alternative finansieringsløsninger ved innføringer av persontilpasset medisin/sjeldent/ATMP (se slide 18 for forslag til løsninger)</a:t>
            </a:r>
          </a:p>
          <a:p>
            <a:pPr lvl="1" fontAlgn="base"/>
            <a:endParaRPr lang="nb-NO" sz="1300">
              <a:solidFill>
                <a:srgbClr val="2E303C"/>
              </a:solidFill>
              <a:latin typeface="Calibri" panose="020F0502020204030204" pitchFamily="34" charset="0"/>
              <a:cs typeface="Calibri" panose="020F0502020204030204" pitchFamily="34" charset="0"/>
            </a:endParaRPr>
          </a:p>
        </p:txBody>
      </p:sp>
      <p:sp>
        <p:nvSpPr>
          <p:cNvPr id="4" name="TekstSylinder 3">
            <a:extLst>
              <a:ext uri="{FF2B5EF4-FFF2-40B4-BE49-F238E27FC236}">
                <a16:creationId xmlns:a16="http://schemas.microsoft.com/office/drawing/2014/main" id="{18DD28D2-CA60-43BA-BB07-F3898FB00BB7}"/>
              </a:ext>
            </a:extLst>
          </p:cNvPr>
          <p:cNvSpPr txBox="1"/>
          <p:nvPr/>
        </p:nvSpPr>
        <p:spPr>
          <a:xfrm>
            <a:off x="8828315" y="219083"/>
            <a:ext cx="3363686" cy="307777"/>
          </a:xfrm>
          <a:prstGeom prst="rect">
            <a:avLst/>
          </a:prstGeom>
          <a:solidFill>
            <a:schemeClr val="bg1"/>
          </a:solidFill>
        </p:spPr>
        <p:txBody>
          <a:bodyPr wrap="square" rtlCol="0">
            <a:spAutoFit/>
          </a:bodyPr>
          <a:lstStyle/>
          <a:p>
            <a:r>
              <a:rPr lang="nb-NO" sz="1400"/>
              <a:t>Saksbehandling- og beslutningsprosesser</a:t>
            </a:r>
          </a:p>
        </p:txBody>
      </p:sp>
    </p:spTree>
    <p:extLst>
      <p:ext uri="{BB962C8B-B14F-4D97-AF65-F5344CB8AC3E}">
        <p14:creationId xmlns:p14="http://schemas.microsoft.com/office/powerpoint/2010/main" val="2051790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4C1852-A1EC-4247-A1CD-995F0D6B72E9}"/>
              </a:ext>
            </a:extLst>
          </p:cNvPr>
          <p:cNvSpPr>
            <a:spLocks noGrp="1"/>
          </p:cNvSpPr>
          <p:nvPr>
            <p:ph type="title"/>
          </p:nvPr>
        </p:nvSpPr>
        <p:spPr/>
        <p:txBody>
          <a:bodyPr>
            <a:noAutofit/>
          </a:bodyPr>
          <a:lstStyle/>
          <a:p>
            <a:r>
              <a:rPr lang="nb-NO" sz="2400">
                <a:latin typeface="Calibri" panose="020F0502020204030204" pitchFamily="34" charset="0"/>
                <a:cs typeface="Calibri" panose="020F0502020204030204" pitchFamily="34" charset="0"/>
              </a:rPr>
              <a:t>Forslag til </a:t>
            </a:r>
            <a:r>
              <a:rPr lang="nb-NO" sz="2400" b="1">
                <a:latin typeface="Calibri" panose="020F0502020204030204" pitchFamily="34" charset="0"/>
                <a:cs typeface="Calibri" panose="020F0502020204030204" pitchFamily="34" charset="0"/>
              </a:rPr>
              <a:t>løsninger </a:t>
            </a:r>
            <a:r>
              <a:rPr lang="nb-NO" sz="2400">
                <a:latin typeface="Calibri" panose="020F0502020204030204" pitchFamily="34" charset="0"/>
                <a:cs typeface="Calibri" panose="020F0502020204030204" pitchFamily="34" charset="0"/>
              </a:rPr>
              <a:t>for </a:t>
            </a:r>
            <a:r>
              <a:rPr lang="nb-NO" sz="2400">
                <a:latin typeface="Calibri" panose="020F0502020204030204" pitchFamily="34" charset="0"/>
                <a:cs typeface="Times New Roman" panose="02020603050405020304" pitchFamily="18" charset="0"/>
              </a:rPr>
              <a:t>m</a:t>
            </a:r>
            <a:r>
              <a:rPr lang="nb-NO" sz="2400">
                <a:effectLst/>
                <a:latin typeface="Calibri" panose="020F0502020204030204" pitchFamily="34" charset="0"/>
                <a:ea typeface="Calibri" panose="020F0502020204030204" pitchFamily="34" charset="0"/>
                <a:cs typeface="Times New Roman" panose="02020603050405020304" pitchFamily="18" charset="0"/>
              </a:rPr>
              <a:t>idlertidige finansiering for nye behandlinger med begrenset dokumentasjon</a:t>
            </a:r>
            <a:endParaRPr lang="nb-NO" sz="2400">
              <a:latin typeface="Calibri" panose="020F0502020204030204" pitchFamily="34" charset="0"/>
              <a:cs typeface="Calibri" panose="020F0502020204030204" pitchFamily="34" charset="0"/>
            </a:endParaRPr>
          </a:p>
        </p:txBody>
      </p:sp>
      <p:sp>
        <p:nvSpPr>
          <p:cNvPr id="3" name="Plassholder for innhold 2">
            <a:extLst>
              <a:ext uri="{FF2B5EF4-FFF2-40B4-BE49-F238E27FC236}">
                <a16:creationId xmlns:a16="http://schemas.microsoft.com/office/drawing/2014/main" id="{7111E157-D314-47D9-AF47-DA26F2E9EBD2}"/>
              </a:ext>
            </a:extLst>
          </p:cNvPr>
          <p:cNvSpPr>
            <a:spLocks noGrp="1"/>
          </p:cNvSpPr>
          <p:nvPr>
            <p:ph idx="1"/>
          </p:nvPr>
        </p:nvSpPr>
        <p:spPr>
          <a:xfrm>
            <a:off x="838200" y="1516952"/>
            <a:ext cx="10515600" cy="4351338"/>
          </a:xfrm>
        </p:spPr>
        <p:txBody>
          <a:bodyPr>
            <a:normAutofit lnSpcReduction="10000"/>
          </a:bodyPr>
          <a:lstStyle/>
          <a:p>
            <a:pPr marL="0" lvl="0" indent="0">
              <a:buNone/>
            </a:pPr>
            <a:r>
              <a:rPr lang="nb-NO" sz="1400">
                <a:effectLst/>
                <a:latin typeface="Calibri" panose="020F0502020204030204" pitchFamily="34" charset="0"/>
                <a:ea typeface="Calibri" panose="020F0502020204030204" pitchFamily="34" charset="0"/>
                <a:cs typeface="Times New Roman" panose="02020603050405020304" pitchFamily="18" charset="0"/>
              </a:rPr>
              <a:t>Resultatbasert prising (</a:t>
            </a:r>
            <a:r>
              <a:rPr lang="nb-NO" sz="1400" i="1" err="1">
                <a:effectLst/>
                <a:latin typeface="Calibri" panose="020F0502020204030204" pitchFamily="34" charset="0"/>
                <a:ea typeface="Calibri" panose="020F0502020204030204" pitchFamily="34" charset="0"/>
                <a:cs typeface="Times New Roman" panose="02020603050405020304" pitchFamily="18" charset="0"/>
              </a:rPr>
              <a:t>Pay</a:t>
            </a:r>
            <a:r>
              <a:rPr lang="nb-NO" sz="1400" i="1">
                <a:effectLst/>
                <a:latin typeface="Calibri" panose="020F0502020204030204" pitchFamily="34" charset="0"/>
                <a:ea typeface="Calibri" panose="020F0502020204030204" pitchFamily="34" charset="0"/>
                <a:cs typeface="Times New Roman" panose="02020603050405020304" pitchFamily="18" charset="0"/>
              </a:rPr>
              <a:t> for </a:t>
            </a:r>
            <a:r>
              <a:rPr lang="nb-NO" sz="1400" i="1" err="1">
                <a:effectLst/>
                <a:latin typeface="Calibri" panose="020F0502020204030204" pitchFamily="34" charset="0"/>
                <a:ea typeface="Calibri" panose="020F0502020204030204" pitchFamily="34" charset="0"/>
                <a:cs typeface="Times New Roman" panose="02020603050405020304" pitchFamily="18" charset="0"/>
              </a:rPr>
              <a:t>Performance</a:t>
            </a:r>
            <a:r>
              <a:rPr lang="nb-NO" sz="14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buNone/>
            </a:pPr>
            <a:r>
              <a:rPr lang="nb-NO" sz="1200">
                <a:solidFill>
                  <a:schemeClr val="tx1"/>
                </a:solidFill>
                <a:latin typeface="Calibri" panose="020F0502020204030204" pitchFamily="34" charset="0"/>
                <a:ea typeface="Calibri" panose="020F0502020204030204" pitchFamily="34" charset="0"/>
                <a:cs typeface="Times New Roman" panose="02020603050405020304" pitchFamily="18" charset="0"/>
              </a:rPr>
              <a:t>M</a:t>
            </a:r>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yndigheter og leverandør gjennom avtale, enes om at myndighetene betaler for den faktiske helsegevinsten oppnådd med behandlingen. Hva som defineres som oppnådd helsegevinst vil avgjøres av avtalen. Forhold som respons, varighet av respons, progresjonsfri overlevelse, behandlingslengde osv. kan typisk være resultater man vektlegger i en slik avtale.</a:t>
            </a:r>
          </a:p>
          <a:p>
            <a:pPr marL="0" lvl="0" indent="0">
              <a:buNone/>
            </a:pPr>
            <a:r>
              <a:rPr lang="nb-NO" sz="1400">
                <a:effectLst/>
                <a:latin typeface="Calibri" panose="020F0502020204030204" pitchFamily="34" charset="0"/>
                <a:ea typeface="Calibri" panose="020F0502020204030204" pitchFamily="34" charset="0"/>
                <a:cs typeface="Times New Roman" panose="02020603050405020304" pitchFamily="18" charset="0"/>
              </a:rPr>
              <a:t>Betinget refusjon (</a:t>
            </a:r>
            <a:r>
              <a:rPr lang="nb-NO" sz="1400" i="1" err="1">
                <a:effectLst/>
                <a:latin typeface="Calibri" panose="020F0502020204030204" pitchFamily="34" charset="0"/>
                <a:ea typeface="Calibri" panose="020F0502020204030204" pitchFamily="34" charset="0"/>
                <a:cs typeface="Times New Roman" panose="02020603050405020304" pitchFamily="18" charset="0"/>
              </a:rPr>
              <a:t>Coverage</a:t>
            </a:r>
            <a:r>
              <a:rPr lang="nb-NO" sz="1400" i="1">
                <a:effectLst/>
                <a:latin typeface="Calibri" panose="020F0502020204030204" pitchFamily="34" charset="0"/>
                <a:ea typeface="Calibri" panose="020F0502020204030204" pitchFamily="34" charset="0"/>
                <a:cs typeface="Times New Roman" panose="02020603050405020304" pitchFamily="18" charset="0"/>
              </a:rPr>
              <a:t> </a:t>
            </a:r>
            <a:r>
              <a:rPr lang="nb-NO" sz="1400" i="1" err="1">
                <a:effectLst/>
                <a:latin typeface="Calibri" panose="020F0502020204030204" pitchFamily="34" charset="0"/>
                <a:ea typeface="Calibri" panose="020F0502020204030204" pitchFamily="34" charset="0"/>
                <a:cs typeface="Times New Roman" panose="02020603050405020304" pitchFamily="18" charset="0"/>
              </a:rPr>
              <a:t>with</a:t>
            </a:r>
            <a:r>
              <a:rPr lang="nb-NO" sz="1400" i="1">
                <a:effectLst/>
                <a:latin typeface="Calibri" panose="020F0502020204030204" pitchFamily="34" charset="0"/>
                <a:ea typeface="Calibri" panose="020F0502020204030204" pitchFamily="34" charset="0"/>
                <a:cs typeface="Times New Roman" panose="02020603050405020304" pitchFamily="18" charset="0"/>
              </a:rPr>
              <a:t> </a:t>
            </a:r>
            <a:r>
              <a:rPr lang="nb-NO" sz="1400" i="1" err="1">
                <a:effectLst/>
                <a:latin typeface="Calibri" panose="020F0502020204030204" pitchFamily="34" charset="0"/>
                <a:ea typeface="Calibri" panose="020F0502020204030204" pitchFamily="34" charset="0"/>
                <a:cs typeface="Times New Roman" panose="02020603050405020304" pitchFamily="18" charset="0"/>
              </a:rPr>
              <a:t>evidence</a:t>
            </a:r>
            <a:r>
              <a:rPr lang="nb-NO" sz="1400" i="1">
                <a:effectLst/>
                <a:latin typeface="Calibri" panose="020F0502020204030204" pitchFamily="34" charset="0"/>
                <a:ea typeface="Calibri" panose="020F0502020204030204" pitchFamily="34" charset="0"/>
                <a:cs typeface="Times New Roman" panose="02020603050405020304" pitchFamily="18" charset="0"/>
              </a:rPr>
              <a:t> </a:t>
            </a:r>
            <a:r>
              <a:rPr lang="nb-NO" sz="1400" i="1" err="1">
                <a:effectLst/>
                <a:latin typeface="Calibri" panose="020F0502020204030204" pitchFamily="34" charset="0"/>
                <a:ea typeface="Calibri" panose="020F0502020204030204" pitchFamily="34" charset="0"/>
                <a:cs typeface="Times New Roman" panose="02020603050405020304" pitchFamily="18" charset="0"/>
              </a:rPr>
              <a:t>development</a:t>
            </a:r>
            <a:r>
              <a:rPr lang="nb-NO" sz="1400">
                <a:effectLst/>
                <a:latin typeface="Calibri" panose="020F0502020204030204" pitchFamily="34" charset="0"/>
                <a:ea typeface="Calibri" panose="020F0502020204030204" pitchFamily="34" charset="0"/>
                <a:cs typeface="Times New Roman" panose="02020603050405020304" pitchFamily="18" charset="0"/>
              </a:rPr>
              <a:t>): </a:t>
            </a:r>
          </a:p>
          <a:p>
            <a:pPr marL="0" lvl="0" indent="0">
              <a:buNone/>
            </a:pPr>
            <a:r>
              <a:rPr lang="nb-NO" sz="1200">
                <a:solidFill>
                  <a:schemeClr val="tx1"/>
                </a:solidFill>
                <a:latin typeface="Calibri" panose="020F0502020204030204" pitchFamily="34" charset="0"/>
                <a:ea typeface="Calibri" panose="020F0502020204030204" pitchFamily="34" charset="0"/>
                <a:cs typeface="Times New Roman" panose="02020603050405020304" pitchFamily="18" charset="0"/>
              </a:rPr>
              <a:t>O</a:t>
            </a:r>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ffentlig finansiering innvilges, men betinges av at ny dokumentasjon fremskaffes på et senere tidspunkt. Denne typen avtale kan kalles betinget refusjon. Utgangspunktet for en avtale om betinget refusjon er en forventning om at legemiddelet gir en bestemt helsegevinst basert på dokumentasjonen man har på innføringspunktet. Dersom det skulle vise seg, med ny oppdatert dokumentasjon, at helsegevinsten avviker fra det man forventet på innføringstidspunktet, vil en avtale om betinget refusjon diktere at det må en prisendring til for å justere for endret helsegevinst.</a:t>
            </a:r>
          </a:p>
          <a:p>
            <a:pPr marL="0" indent="0">
              <a:buNone/>
            </a:pPr>
            <a:r>
              <a:rPr lang="nb-NO" sz="1400">
                <a:effectLst/>
                <a:latin typeface="Calibri" panose="020F0502020204030204" pitchFamily="34" charset="0"/>
                <a:ea typeface="Calibri" panose="020F0502020204030204" pitchFamily="34" charset="0"/>
                <a:cs typeface="Arial" panose="020B0604020202020204" pitchFamily="34" charset="0"/>
              </a:rPr>
              <a:t>Gevinster ved resultatbasert prising og betinget refusjon:</a:t>
            </a:r>
          </a:p>
          <a:p>
            <a:pPr lvl="0"/>
            <a:r>
              <a:rPr lang="nb-NO" sz="1200">
                <a:solidFill>
                  <a:schemeClr val="tx1"/>
                </a:solidFill>
                <a:latin typeface="Calibri" panose="020F0502020204030204" pitchFamily="34" charset="0"/>
                <a:ea typeface="Calibri" panose="020F0502020204030204" pitchFamily="34" charset="0"/>
                <a:cs typeface="Times New Roman" panose="02020603050405020304" pitchFamily="18" charset="0"/>
              </a:rPr>
              <a:t>M</a:t>
            </a:r>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yndighetene sikrer kostnadseffektiv bruk av et legemiddel ved at de kun betaler for den helsegevinsten legemiddelet gir. </a:t>
            </a:r>
          </a:p>
          <a:p>
            <a:pPr lvl="0"/>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pasientene vil løsningene gi tilgang til ny behandling. </a:t>
            </a:r>
          </a:p>
          <a:p>
            <a:pPr lvl="0"/>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klinikere vil det kunne gi en bredere verktøykasse med flere behandlingsvalg. </a:t>
            </a:r>
          </a:p>
          <a:p>
            <a:pPr lvl="0"/>
            <a:r>
              <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 betalere vil løsningene være bærekraftige, siden man kun betaler for pasienter som har dokumentert nytte av behandlingen.</a:t>
            </a:r>
          </a:p>
          <a:p>
            <a:pPr marL="0" indent="0">
              <a:buNone/>
            </a:pPr>
            <a:r>
              <a:rPr lang="nb-NO" sz="1400">
                <a:effectLst/>
                <a:latin typeface="Calibri" panose="020F0502020204030204" pitchFamily="34" charset="0"/>
                <a:ea typeface="Times New Roman" panose="02020603050405020304" pitchFamily="18" charset="0"/>
              </a:rPr>
              <a:t>Det bør dedikeres ressurser for administrasjon og oppfølging av lokal registrering av midlertidige innføringer og effektbaserte betalingsmodeller. Tilstrebe «mindre oppoverbakke» for Sykehusinnkjøp og klinikere</a:t>
            </a:r>
            <a:endParaRPr lang="nb-NO" sz="1400">
              <a:effectLst/>
              <a:latin typeface="Calibri" panose="020F0502020204030204" pitchFamily="34" charset="0"/>
              <a:ea typeface="Times New Roman" panose="02020603050405020304" pitchFamily="18" charset="0"/>
              <a:cs typeface="Calibri" panose="020F0502020204030204" pitchFamily="34" charset="0"/>
            </a:endParaRPr>
          </a:p>
          <a:p>
            <a:pPr marL="0" lvl="0" indent="0">
              <a:buNone/>
            </a:pPr>
            <a:r>
              <a:rPr lang="nb-NO" sz="1400">
                <a:effectLst/>
                <a:latin typeface="Calibri" panose="020F0502020204030204" pitchFamily="34" charset="0"/>
                <a:ea typeface="Times New Roman" panose="02020603050405020304" pitchFamily="18" charset="0"/>
              </a:rPr>
              <a:t>Vurdering om endelig implementering bør fattes på bakgrunn av innspill fra behandlende klinikere og oppdatert vurdering fra Statens Legemiddelverk basert på ny data (herunder loka RWE-data innhentet i den midlertidige implementeringsperioden)</a:t>
            </a:r>
            <a:endParaRPr lang="nb-NO" sz="1400">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lvl="0" indent="0">
              <a:buNone/>
            </a:pPr>
            <a:endParaRPr lang="nb-NO" sz="12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kstSylinder 3">
            <a:extLst>
              <a:ext uri="{FF2B5EF4-FFF2-40B4-BE49-F238E27FC236}">
                <a16:creationId xmlns:a16="http://schemas.microsoft.com/office/drawing/2014/main" id="{994A186C-670B-41CC-A085-418729FC4DCC}"/>
              </a:ext>
            </a:extLst>
          </p:cNvPr>
          <p:cNvSpPr txBox="1"/>
          <p:nvPr/>
        </p:nvSpPr>
        <p:spPr>
          <a:xfrm>
            <a:off x="8828315" y="208197"/>
            <a:ext cx="3363686" cy="307777"/>
          </a:xfrm>
          <a:prstGeom prst="rect">
            <a:avLst/>
          </a:prstGeom>
          <a:solidFill>
            <a:schemeClr val="bg1"/>
          </a:solidFill>
        </p:spPr>
        <p:txBody>
          <a:bodyPr wrap="square" rtlCol="0">
            <a:spAutoFit/>
          </a:bodyPr>
          <a:lstStyle/>
          <a:p>
            <a:r>
              <a:rPr lang="nb-NO" sz="1400"/>
              <a:t>Saksbehandling- og beslutningsprosesser</a:t>
            </a:r>
          </a:p>
        </p:txBody>
      </p:sp>
    </p:spTree>
    <p:extLst>
      <p:ext uri="{BB962C8B-B14F-4D97-AF65-F5344CB8AC3E}">
        <p14:creationId xmlns:p14="http://schemas.microsoft.com/office/powerpoint/2010/main" val="2218789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B0E2F1-83B7-4664-880F-518C183B036D}"/>
              </a:ext>
            </a:extLst>
          </p:cNvPr>
          <p:cNvSpPr>
            <a:spLocks noGrp="1"/>
          </p:cNvSpPr>
          <p:nvPr>
            <p:ph type="title"/>
          </p:nvPr>
        </p:nvSpPr>
        <p:spPr/>
        <p:txBody>
          <a:bodyPr>
            <a:noAutofit/>
          </a:bodyPr>
          <a:lstStyle/>
          <a:p>
            <a:r>
              <a:rPr lang="nb-NO" sz="2400">
                <a:latin typeface="Calibri" panose="020F0502020204030204" pitchFamily="34" charset="0"/>
                <a:cs typeface="Calibri" panose="020F0502020204030204" pitchFamily="34" charset="0"/>
              </a:rPr>
              <a:t>Forslag til </a:t>
            </a:r>
            <a:r>
              <a:rPr lang="nb-NO" sz="2400" b="1">
                <a:latin typeface="Calibri" panose="020F0502020204030204" pitchFamily="34" charset="0"/>
                <a:cs typeface="Calibri" panose="020F0502020204030204" pitchFamily="34" charset="0"/>
              </a:rPr>
              <a:t>løsninger </a:t>
            </a:r>
            <a:r>
              <a:rPr lang="nb-NO" sz="2400">
                <a:latin typeface="Calibri" panose="020F0502020204030204" pitchFamily="34" charset="0"/>
                <a:cs typeface="Calibri" panose="020F0502020204030204" pitchFamily="34" charset="0"/>
              </a:rPr>
              <a:t>for implementering </a:t>
            </a:r>
          </a:p>
        </p:txBody>
      </p:sp>
      <p:sp>
        <p:nvSpPr>
          <p:cNvPr id="3" name="Plassholder for innhold 2">
            <a:extLst>
              <a:ext uri="{FF2B5EF4-FFF2-40B4-BE49-F238E27FC236}">
                <a16:creationId xmlns:a16="http://schemas.microsoft.com/office/drawing/2014/main" id="{8133FDC0-0122-46D1-943D-5B90C40CCCE9}"/>
              </a:ext>
            </a:extLst>
          </p:cNvPr>
          <p:cNvSpPr>
            <a:spLocks noGrp="1"/>
          </p:cNvSpPr>
          <p:nvPr>
            <p:ph idx="1"/>
          </p:nvPr>
        </p:nvSpPr>
        <p:spPr>
          <a:xfrm>
            <a:off x="838200" y="1690688"/>
            <a:ext cx="10515600" cy="4351338"/>
          </a:xfrm>
        </p:spPr>
        <p:txBody>
          <a:bodyPr/>
          <a:lstStyle/>
          <a:p>
            <a:r>
              <a:rPr lang="nb-NO" sz="1400">
                <a:latin typeface="Calibri" panose="020F0502020204030204" pitchFamily="34" charset="0"/>
                <a:ea typeface="Calibri" panose="020F0502020204030204" pitchFamily="34" charset="0"/>
                <a:cs typeface="Arial" panose="020B0604020202020204" pitchFamily="34" charset="0"/>
              </a:rPr>
              <a:t>I</a:t>
            </a:r>
            <a:r>
              <a:rPr lang="nb-NO" sz="1400">
                <a:effectLst/>
                <a:latin typeface="Calibri" panose="020F0502020204030204" pitchFamily="34" charset="0"/>
                <a:ea typeface="Calibri" panose="020F0502020204030204" pitchFamily="34" charset="0"/>
                <a:cs typeface="Arial" panose="020B0604020202020204" pitchFamily="34" charset="0"/>
              </a:rPr>
              <a:t>mplementering i tråd med evalueringen av legemidler (ref. innsendt notat i forkant av møte)</a:t>
            </a:r>
          </a:p>
          <a:p>
            <a:r>
              <a:rPr lang="nb-NO" sz="1400">
                <a:effectLst/>
                <a:latin typeface="Calibri" panose="020F0502020204030204" pitchFamily="34" charset="0"/>
                <a:ea typeface="Calibri" panose="020F0502020204030204" pitchFamily="34" charset="0"/>
                <a:cs typeface="Times New Roman" panose="02020603050405020304" pitchFamily="18" charset="0"/>
              </a:rPr>
              <a:t>Viktig å kunne følge legemiddels bruk i klinisk praksis – eks. gjennom registre eller andre digitale løsninger </a:t>
            </a:r>
          </a:p>
          <a:p>
            <a:pPr lvl="1"/>
            <a:r>
              <a:rPr lang="nb-NO" sz="1200">
                <a:effectLst/>
                <a:latin typeface="Calibri" panose="020F0502020204030204" pitchFamily="34" charset="0"/>
                <a:ea typeface="Calibri" panose="020F0502020204030204" pitchFamily="34" charset="0"/>
                <a:cs typeface="Times New Roman" panose="02020603050405020304" pitchFamily="18" charset="0"/>
              </a:rPr>
              <a:t>mulighet for bla midlertidig innføring (eks. INSPIRE – ett viktig prosjekt for å fremskaffe informasjon om medikamentell kreftbehandling)</a:t>
            </a:r>
          </a:p>
          <a:p>
            <a:endParaRPr lang="nb-NO" sz="140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TekstSylinder 3">
            <a:extLst>
              <a:ext uri="{FF2B5EF4-FFF2-40B4-BE49-F238E27FC236}">
                <a16:creationId xmlns:a16="http://schemas.microsoft.com/office/drawing/2014/main" id="{73A3F141-00AF-4D95-8AFB-C39EF321AF32}"/>
              </a:ext>
            </a:extLst>
          </p:cNvPr>
          <p:cNvSpPr txBox="1"/>
          <p:nvPr/>
        </p:nvSpPr>
        <p:spPr>
          <a:xfrm>
            <a:off x="8828315" y="208197"/>
            <a:ext cx="3363686" cy="307777"/>
          </a:xfrm>
          <a:prstGeom prst="rect">
            <a:avLst/>
          </a:prstGeom>
          <a:solidFill>
            <a:schemeClr val="bg1"/>
          </a:solidFill>
        </p:spPr>
        <p:txBody>
          <a:bodyPr wrap="square" rtlCol="0">
            <a:spAutoFit/>
          </a:bodyPr>
          <a:lstStyle/>
          <a:p>
            <a:r>
              <a:rPr lang="nb-NO" sz="1400"/>
              <a:t>Saksbehandling- og beslutningsprosesser</a:t>
            </a:r>
          </a:p>
        </p:txBody>
      </p:sp>
    </p:spTree>
    <p:extLst>
      <p:ext uri="{BB962C8B-B14F-4D97-AF65-F5344CB8AC3E}">
        <p14:creationId xmlns:p14="http://schemas.microsoft.com/office/powerpoint/2010/main" val="26151349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B0E2F1-83B7-4664-880F-518C183B036D}"/>
              </a:ext>
            </a:extLst>
          </p:cNvPr>
          <p:cNvSpPr>
            <a:spLocks noGrp="1"/>
          </p:cNvSpPr>
          <p:nvPr>
            <p:ph type="title"/>
          </p:nvPr>
        </p:nvSpPr>
        <p:spPr/>
        <p:txBody>
          <a:bodyPr>
            <a:noAutofit/>
          </a:bodyPr>
          <a:lstStyle/>
          <a:p>
            <a:r>
              <a:rPr lang="nb-NO" sz="2400" err="1">
                <a:latin typeface="Calibri" panose="020F0502020204030204" pitchFamily="34" charset="0"/>
                <a:cs typeface="Calibri" panose="020F0502020204030204" pitchFamily="34" charset="0"/>
              </a:rPr>
              <a:t>Proba</a:t>
            </a:r>
            <a:r>
              <a:rPr lang="nb-NO" sz="2400">
                <a:latin typeface="Calibri" panose="020F0502020204030204" pitchFamily="34" charset="0"/>
                <a:cs typeface="Calibri" panose="020F0502020204030204" pitchFamily="34" charset="0"/>
              </a:rPr>
              <a:t> ønsker at LMI skal utdype utfordringen knyttet «Faglig likeverdighet»</a:t>
            </a:r>
          </a:p>
        </p:txBody>
      </p:sp>
      <p:sp>
        <p:nvSpPr>
          <p:cNvPr id="3" name="Plassholder for innhold 2">
            <a:extLst>
              <a:ext uri="{FF2B5EF4-FFF2-40B4-BE49-F238E27FC236}">
                <a16:creationId xmlns:a16="http://schemas.microsoft.com/office/drawing/2014/main" id="{8133FDC0-0122-46D1-943D-5B90C40CCCE9}"/>
              </a:ext>
            </a:extLst>
          </p:cNvPr>
          <p:cNvSpPr>
            <a:spLocks noGrp="1"/>
          </p:cNvSpPr>
          <p:nvPr>
            <p:ph idx="1"/>
          </p:nvPr>
        </p:nvSpPr>
        <p:spPr>
          <a:xfrm>
            <a:off x="838200" y="1690688"/>
            <a:ext cx="10515600" cy="4351338"/>
          </a:xfrm>
        </p:spPr>
        <p:txBody>
          <a:bodyPr>
            <a:normAutofit/>
          </a:bodyPr>
          <a:lstStyle/>
          <a:p>
            <a:pPr marL="0" indent="0">
              <a:buNone/>
            </a:pPr>
            <a:r>
              <a:rPr lang="nb-NO" sz="1600">
                <a:latin typeface="Calibri" panose="020F0502020204030204" pitchFamily="34" charset="0"/>
                <a:cs typeface="Calibri" panose="020F0502020204030204" pitchFamily="34" charset="0"/>
              </a:rPr>
              <a:t>Begrepet «faglig likeverdige legemidler» blir i økende grad benyttet som grunnlag for prioriteringer og offentlig finansiering av legemidler på sykehus og Folketrygden.</a:t>
            </a:r>
          </a:p>
          <a:p>
            <a:pPr marL="0" indent="0">
              <a:buNone/>
            </a:pPr>
            <a:r>
              <a:rPr lang="nb-NO" sz="1600">
                <a:latin typeface="Calibri" panose="020F0502020204030204" pitchFamily="34" charset="0"/>
                <a:cs typeface="Calibri" panose="020F0502020204030204" pitchFamily="34" charset="0"/>
              </a:rPr>
              <a:t>Beslutningsprosessen om et legemiddel defineres som Faglig likeverdig i systemet for Nye Metoder er uforutsigbar og dårlig begrunnet</a:t>
            </a:r>
          </a:p>
          <a:p>
            <a:r>
              <a:rPr lang="nb-NO" sz="1400">
                <a:solidFill>
                  <a:schemeClr val="tx1"/>
                </a:solidFill>
                <a:latin typeface="Calibri" panose="020F0502020204030204" pitchFamily="34" charset="0"/>
              </a:rPr>
              <a:t>Det er uklart når og hvem som tar beslutningen (LIS, spesialistgruppen, SLV, </a:t>
            </a:r>
            <a:r>
              <a:rPr lang="nb-NO" sz="1400" err="1">
                <a:solidFill>
                  <a:schemeClr val="tx1"/>
                </a:solidFill>
                <a:latin typeface="Calibri" panose="020F0502020204030204" pitchFamily="34" charset="0"/>
              </a:rPr>
              <a:t>Bestillerforum</a:t>
            </a:r>
            <a:r>
              <a:rPr lang="nb-NO" sz="1400">
                <a:solidFill>
                  <a:schemeClr val="tx1"/>
                </a:solidFill>
                <a:latin typeface="Calibri" panose="020F0502020204030204" pitchFamily="34" charset="0"/>
              </a:rPr>
              <a:t>), samt at grunnlag for vurderingen ikke er begrunnet skriftlig som blir tilgjengeliggjort. I enkelte tilfeller defineres et nytt produkt som faglig likeverdig med et eller flere allerede etablerte produkter  før det nye produktet er regulatorisk godkjent, i andre tilfeller gjøres det nye vurderinger for allerede etablerte produkter i forkant av nye anbudsperioder.</a:t>
            </a:r>
          </a:p>
          <a:p>
            <a:r>
              <a:rPr lang="nb-NO" sz="140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Ingen klagemulighet over saksbehandlingsfeil, da saksgangen ikke er offentlig</a:t>
            </a:r>
            <a:endParaRPr lang="nb-NO" sz="1400">
              <a:solidFill>
                <a:schemeClr val="tx1"/>
              </a:solidFill>
              <a:latin typeface="Calibri" panose="020F0502020204030204" pitchFamily="34" charset="0"/>
              <a:cs typeface="Calibri" panose="020F0502020204030204" pitchFamily="34" charset="0"/>
            </a:endParaRPr>
          </a:p>
          <a:p>
            <a:pPr marL="0" indent="0">
              <a:buNone/>
            </a:pPr>
            <a:r>
              <a:rPr lang="nb-NO" sz="1600">
                <a:latin typeface="Calibri" panose="020F0502020204030204" pitchFamily="34" charset="0"/>
                <a:cs typeface="Calibri" panose="020F0502020204030204" pitchFamily="34" charset="0"/>
              </a:rPr>
              <a:t>Verdien av et nytt legemiddel blir ikke hensyntatt for «faglige likeverdige» legemidler og det er ensidig fokus på lavest mulig pris</a:t>
            </a:r>
          </a:p>
          <a:p>
            <a:r>
              <a:rPr lang="nb-NO" sz="1400">
                <a:solidFill>
                  <a:schemeClr val="tx1"/>
                </a:solidFill>
                <a:latin typeface="Calibri" panose="020F0502020204030204" pitchFamily="34" charset="0"/>
              </a:rPr>
              <a:t>Helsegevinsten i nye innovasjoner blir vurdert, og tatt hensyn til i metodevurderingene når legemidlene vurderes innført i helsetjenesten. Disse helhetlige vurderingene settes ofte til side når legemidler konkurranseutsettes i anbud. I anbudene rangeres legemidlene gjennomgående på grunnlag av behandlingskostnader alene, mens grunnlaget for vurderinger av øvrige og potensielt vesentlige forhold knyttet til de enkelte legemidlene ikke blir belyst og heller ikke kommunisert.</a:t>
            </a:r>
          </a:p>
          <a:p>
            <a:pPr marL="0" indent="0">
              <a:buNone/>
            </a:pPr>
            <a:endParaRPr lang="nb-NO" sz="1800">
              <a:effectLst/>
              <a:latin typeface="Calibri" panose="020F0502020204030204" pitchFamily="34" charset="0"/>
              <a:ea typeface="Calibri" panose="020F0502020204030204" pitchFamily="34" charset="0"/>
            </a:endParaRPr>
          </a:p>
          <a:p>
            <a:pPr marL="0" indent="0">
              <a:buNone/>
            </a:pPr>
            <a:endParaRPr lang="nb-NO" sz="140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TekstSylinder 3">
            <a:extLst>
              <a:ext uri="{FF2B5EF4-FFF2-40B4-BE49-F238E27FC236}">
                <a16:creationId xmlns:a16="http://schemas.microsoft.com/office/drawing/2014/main" id="{73A3F141-00AF-4D95-8AFB-C39EF321AF32}"/>
              </a:ext>
            </a:extLst>
          </p:cNvPr>
          <p:cNvSpPr txBox="1"/>
          <p:nvPr/>
        </p:nvSpPr>
        <p:spPr>
          <a:xfrm>
            <a:off x="8828315" y="208197"/>
            <a:ext cx="3363686" cy="307777"/>
          </a:xfrm>
          <a:prstGeom prst="rect">
            <a:avLst/>
          </a:prstGeom>
          <a:solidFill>
            <a:schemeClr val="bg1"/>
          </a:solidFill>
        </p:spPr>
        <p:txBody>
          <a:bodyPr wrap="square" rtlCol="0">
            <a:spAutoFit/>
          </a:bodyPr>
          <a:lstStyle/>
          <a:p>
            <a:r>
              <a:rPr lang="nb-NO" sz="1400"/>
              <a:t>Saksbehandling- og beslutningsprosesser</a:t>
            </a:r>
          </a:p>
        </p:txBody>
      </p:sp>
    </p:spTree>
    <p:extLst>
      <p:ext uri="{BB962C8B-B14F-4D97-AF65-F5344CB8AC3E}">
        <p14:creationId xmlns:p14="http://schemas.microsoft.com/office/powerpoint/2010/main" val="3781165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DB0E2F1-83B7-4664-880F-518C183B036D}"/>
              </a:ext>
            </a:extLst>
          </p:cNvPr>
          <p:cNvSpPr>
            <a:spLocks noGrp="1"/>
          </p:cNvSpPr>
          <p:nvPr>
            <p:ph type="title"/>
          </p:nvPr>
        </p:nvSpPr>
        <p:spPr/>
        <p:txBody>
          <a:bodyPr>
            <a:noAutofit/>
          </a:bodyPr>
          <a:lstStyle/>
          <a:p>
            <a:r>
              <a:rPr lang="nb-NO" sz="2400" err="1">
                <a:latin typeface="Calibri" panose="020F0502020204030204" pitchFamily="34" charset="0"/>
                <a:cs typeface="Calibri" panose="020F0502020204030204" pitchFamily="34" charset="0"/>
              </a:rPr>
              <a:t>Proba</a:t>
            </a:r>
            <a:r>
              <a:rPr lang="nb-NO" sz="2400">
                <a:latin typeface="Calibri" panose="020F0502020204030204" pitchFamily="34" charset="0"/>
                <a:cs typeface="Calibri" panose="020F0502020204030204" pitchFamily="34" charset="0"/>
              </a:rPr>
              <a:t> ønsker at LMI skal utdype utfordringen knyttet til kombinasjonsbehandlinger </a:t>
            </a:r>
          </a:p>
        </p:txBody>
      </p:sp>
      <p:sp>
        <p:nvSpPr>
          <p:cNvPr id="3" name="Plassholder for innhold 2">
            <a:extLst>
              <a:ext uri="{FF2B5EF4-FFF2-40B4-BE49-F238E27FC236}">
                <a16:creationId xmlns:a16="http://schemas.microsoft.com/office/drawing/2014/main" id="{8133FDC0-0122-46D1-943D-5B90C40CCCE9}"/>
              </a:ext>
            </a:extLst>
          </p:cNvPr>
          <p:cNvSpPr>
            <a:spLocks noGrp="1"/>
          </p:cNvSpPr>
          <p:nvPr>
            <p:ph idx="1"/>
          </p:nvPr>
        </p:nvSpPr>
        <p:spPr>
          <a:xfrm>
            <a:off x="838200" y="1690688"/>
            <a:ext cx="10515600" cy="4351338"/>
          </a:xfrm>
        </p:spPr>
        <p:txBody>
          <a:bodyPr>
            <a:normAutofit lnSpcReduction="10000"/>
          </a:bodyPr>
          <a:lstStyle/>
          <a:p>
            <a:pPr marL="0" indent="0">
              <a:buNone/>
            </a:pPr>
            <a:r>
              <a:rPr lang="nb-NO" sz="1500">
                <a:effectLst/>
                <a:latin typeface="Calibri" panose="020F0502020204030204" pitchFamily="34" charset="0"/>
                <a:ea typeface="Calibri" panose="020F0502020204030204" pitchFamily="34" charset="0"/>
              </a:rPr>
              <a:t>Nye behandlingsformer innebefatter en økende grad av kombinasjonsbehandling. </a:t>
            </a:r>
          </a:p>
          <a:p>
            <a:r>
              <a:rPr lang="nb-NO" sz="1300">
                <a:solidFill>
                  <a:schemeClr val="tx1"/>
                </a:solidFill>
                <a:effectLst/>
                <a:latin typeface="Calibri" panose="020F0502020204030204" pitchFamily="34" charset="0"/>
                <a:ea typeface="Calibri" panose="020F0502020204030204" pitchFamily="34" charset="0"/>
              </a:rPr>
              <a:t>Til en spesifikk indikasjon kan ett legemiddel gis i kombinasjon med andre legemidler, mens det samme legemidlet kan gis alene eller i andre legemiddelkombinasjoner i en annen indikasjon. </a:t>
            </a:r>
          </a:p>
          <a:p>
            <a:r>
              <a:rPr lang="nb-NO" sz="1300">
                <a:solidFill>
                  <a:schemeClr val="tx1"/>
                </a:solidFill>
                <a:latin typeface="Calibri" panose="020F0502020204030204" pitchFamily="34" charset="0"/>
                <a:ea typeface="Calibri" panose="020F0502020204030204" pitchFamily="34" charset="0"/>
              </a:rPr>
              <a:t>L</a:t>
            </a:r>
            <a:r>
              <a:rPr lang="nb-NO" sz="1300">
                <a:solidFill>
                  <a:schemeClr val="tx1"/>
                </a:solidFill>
                <a:effectLst/>
                <a:latin typeface="Calibri" panose="020F0502020204030204" pitchFamily="34" charset="0"/>
                <a:ea typeface="Calibri" panose="020F0502020204030204" pitchFamily="34" charset="0"/>
              </a:rPr>
              <a:t>everandører kan ha sammenfallende interesser innenfor én anvendelse av legemidlet, mens de samme leverandørene kan være i direkte konkurranse i en annen anvendelse av det samme legemidlet.   </a:t>
            </a:r>
          </a:p>
          <a:p>
            <a:pPr marL="0" indent="0">
              <a:buNone/>
            </a:pPr>
            <a:r>
              <a:rPr lang="nb-NO" sz="1500">
                <a:latin typeface="Calibri" panose="020F0502020204030204" pitchFamily="34" charset="0"/>
              </a:rPr>
              <a:t>Håndteringen av tilgang til kombinasjonsbehandlinger i dag er til hinder for å få tatt i bruk kombinasjonsbehandlinger i Norge</a:t>
            </a:r>
          </a:p>
          <a:p>
            <a:r>
              <a:rPr lang="nb-NO" sz="1300">
                <a:solidFill>
                  <a:schemeClr val="tx1"/>
                </a:solidFill>
                <a:latin typeface="Calibri" panose="020F0502020204030204" pitchFamily="34" charset="0"/>
              </a:rPr>
              <a:t>SLV skal evaluere om kombinasjonsbehandlinger er kostnadseffektive og Sykehusinnkjøp forhandler pris. I dag finnes ingen løsning for prisdiskusjoner for kombinasjoner av legemidler, der flere ulike leverandører er involvert siden leverandørene ikke skal kjenne til hverandres rabatterte priser.  </a:t>
            </a:r>
          </a:p>
          <a:p>
            <a:r>
              <a:rPr lang="nb-NO" sz="1300">
                <a:solidFill>
                  <a:schemeClr val="tx1"/>
                </a:solidFill>
                <a:latin typeface="Calibri" panose="020F0502020204030204" pitchFamily="34" charset="0"/>
              </a:rPr>
              <a:t>Sykehusinnkjøp henvender seg i dag ene og alene til den leverandøren som innehar MT for kombinasjonsbehandlingen. Det innebærer at kun én leverandør blir bedt om å redusere legemiddelprisen for sin del av kombinasjonsbehandlingen for å imøtekomme kostnadseffektivitet. I noen tilfeller kan legemiddelprisen settes til null for ett legemiddel, uten at det gjør at kombinasjonsbehandlingen blir kostnadseffektiv og kan tas i bruk. </a:t>
            </a:r>
          </a:p>
          <a:p>
            <a:r>
              <a:rPr lang="nb-NO" sz="1300">
                <a:solidFill>
                  <a:schemeClr val="tx1"/>
                </a:solidFill>
                <a:latin typeface="Calibri" panose="020F0502020204030204" pitchFamily="34" charset="0"/>
              </a:rPr>
              <a:t>Tilbakemeldinger fra Nye metoder er at dette er en problemstilling som legemiddelfirmaene som leverandører må ta ansvar for å løse</a:t>
            </a:r>
          </a:p>
          <a:p>
            <a:pPr marL="0" indent="0">
              <a:lnSpc>
                <a:spcPct val="100000"/>
              </a:lnSpc>
              <a:buNone/>
            </a:pPr>
            <a:r>
              <a:rPr lang="nb-NO" sz="1500">
                <a:latin typeface="Calibri" panose="020F0502020204030204" pitchFamily="34" charset="0"/>
              </a:rPr>
              <a:t>LMI foreslår at systemet må tilrettelegge for at begge firma kan gi rabatter for hvert sitt legemiddel som inngår i kombinasjonsbehandlingen. </a:t>
            </a:r>
          </a:p>
          <a:p>
            <a:r>
              <a:rPr lang="nb-NO" sz="1300">
                <a:solidFill>
                  <a:schemeClr val="tx1"/>
                </a:solidFill>
                <a:latin typeface="Calibri" panose="020F0502020204030204" pitchFamily="34" charset="0"/>
              </a:rPr>
              <a:t>Sykehusinnkjøp bør organisere prisforhandlingene for begge leverandører. Firmaene kan imidlertid ikke samarbeide om en felles prisstrategi, da det vil være lovstridig. </a:t>
            </a:r>
          </a:p>
          <a:p>
            <a:r>
              <a:rPr lang="nb-NO" sz="1300">
                <a:solidFill>
                  <a:schemeClr val="tx1"/>
                </a:solidFill>
                <a:latin typeface="Calibri" panose="020F0502020204030204" pitchFamily="34" charset="0"/>
              </a:rPr>
              <a:t>Sikre at innkjøpsordningen er i tråd med konkurranseloven</a:t>
            </a:r>
          </a:p>
          <a:p>
            <a:endParaRPr lang="nb-NO" sz="1800">
              <a:effectLst/>
              <a:latin typeface="Calibri" panose="020F0502020204030204" pitchFamily="34" charset="0"/>
              <a:ea typeface="Calibri" panose="020F0502020204030204" pitchFamily="34" charset="0"/>
            </a:endParaRPr>
          </a:p>
          <a:p>
            <a:pPr marL="0" indent="0">
              <a:buNone/>
            </a:pPr>
            <a:endParaRPr lang="nb-NO" sz="1800">
              <a:effectLst/>
              <a:latin typeface="Calibri" panose="020F0502020204030204" pitchFamily="34" charset="0"/>
              <a:ea typeface="Calibri" panose="020F0502020204030204" pitchFamily="34" charset="0"/>
            </a:endParaRPr>
          </a:p>
          <a:p>
            <a:pPr marL="0" indent="0">
              <a:buNone/>
            </a:pPr>
            <a:endParaRPr lang="nb-NO" sz="140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TekstSylinder 3">
            <a:extLst>
              <a:ext uri="{FF2B5EF4-FFF2-40B4-BE49-F238E27FC236}">
                <a16:creationId xmlns:a16="http://schemas.microsoft.com/office/drawing/2014/main" id="{73A3F141-00AF-4D95-8AFB-C39EF321AF32}"/>
              </a:ext>
            </a:extLst>
          </p:cNvPr>
          <p:cNvSpPr txBox="1"/>
          <p:nvPr/>
        </p:nvSpPr>
        <p:spPr>
          <a:xfrm>
            <a:off x="8828315" y="208197"/>
            <a:ext cx="3363686" cy="307777"/>
          </a:xfrm>
          <a:prstGeom prst="rect">
            <a:avLst/>
          </a:prstGeom>
          <a:solidFill>
            <a:schemeClr val="bg1"/>
          </a:solidFill>
        </p:spPr>
        <p:txBody>
          <a:bodyPr wrap="square" rtlCol="0">
            <a:spAutoFit/>
          </a:bodyPr>
          <a:lstStyle/>
          <a:p>
            <a:r>
              <a:rPr lang="nb-NO" sz="1400"/>
              <a:t>Saksbehandling- og beslutningsprosesser</a:t>
            </a:r>
          </a:p>
        </p:txBody>
      </p:sp>
      <p:cxnSp>
        <p:nvCxnSpPr>
          <p:cNvPr id="6" name="Rett linje 5">
            <a:extLst>
              <a:ext uri="{FF2B5EF4-FFF2-40B4-BE49-F238E27FC236}">
                <a16:creationId xmlns:a16="http://schemas.microsoft.com/office/drawing/2014/main" id="{C76952CE-CF07-4701-8B73-B14BB1CB77FB}"/>
              </a:ext>
            </a:extLst>
          </p:cNvPr>
          <p:cNvCxnSpPr/>
          <p:nvPr/>
        </p:nvCxnSpPr>
        <p:spPr>
          <a:xfrm>
            <a:off x="838200" y="5013037"/>
            <a:ext cx="10744200" cy="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177847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BCE0A9-0643-41F1-BA7D-D1A32F38212C}"/>
              </a:ext>
            </a:extLst>
          </p:cNvPr>
          <p:cNvSpPr txBox="1">
            <a:spLocks/>
          </p:cNvSpPr>
          <p:nvPr/>
        </p:nvSpPr>
        <p:spPr>
          <a:xfrm>
            <a:off x="838200" y="2766219"/>
            <a:ext cx="1051560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ctr"/>
            <a:r>
              <a:rPr lang="nb-NO" sz="4000">
                <a:latin typeface="Calibri" panose="020F0502020204030204" pitchFamily="34" charset="0"/>
                <a:ea typeface="Calibri" panose="020F0502020204030204" pitchFamily="34" charset="0"/>
                <a:cs typeface="Times New Roman" panose="02020603050405020304" pitchFamily="18" charset="0"/>
              </a:rPr>
              <a:t>Andre spørsmål</a:t>
            </a:r>
            <a:r>
              <a:rPr lang="nb-NO" sz="4000">
                <a:effectLst/>
                <a:latin typeface="Calibri" panose="020F0502020204030204" pitchFamily="34" charset="0"/>
                <a:ea typeface="Calibri" panose="020F0502020204030204" pitchFamily="34" charset="0"/>
                <a:cs typeface="Times New Roman" panose="02020603050405020304" pitchFamily="18" charset="0"/>
              </a:rPr>
              <a:t> </a:t>
            </a:r>
          </a:p>
          <a:p>
            <a:pPr algn="ctr"/>
            <a:endParaRPr lang="nb-NO" sz="2800">
              <a:effectLst/>
              <a:latin typeface="Calibri" panose="020F0502020204030204" pitchFamily="34" charset="0"/>
              <a:ea typeface="Calibri" panose="020F0502020204030204" pitchFamily="34" charset="0"/>
              <a:cs typeface="Times New Roman" panose="02020603050405020304" pitchFamily="18" charset="0"/>
            </a:endParaRPr>
          </a:p>
          <a:p>
            <a:pPr algn="ctr"/>
            <a:r>
              <a:rPr lang="nb-NO" sz="4000">
                <a:ea typeface="+mj-lt"/>
                <a:cs typeface="+mj-lt"/>
              </a:rPr>
              <a:t> </a:t>
            </a:r>
            <a:endParaRPr lang="en-US" sz="4800"/>
          </a:p>
          <a:p>
            <a:pPr algn="ctr"/>
            <a:endParaRPr lang="nb-NO" sz="3600"/>
          </a:p>
        </p:txBody>
      </p:sp>
    </p:spTree>
    <p:extLst>
      <p:ext uri="{BB962C8B-B14F-4D97-AF65-F5344CB8AC3E}">
        <p14:creationId xmlns:p14="http://schemas.microsoft.com/office/powerpoint/2010/main" val="29266005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44C60D2D-5311-4CAB-A5E5-E79C340F31F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44C60D2D-5311-4CAB-A5E5-E79C340F31F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0BFCBEFC-C52C-43B6-8891-759E95E48922}"/>
              </a:ext>
            </a:extLst>
          </p:cNvPr>
          <p:cNvSpPr>
            <a:spLocks noGrp="1"/>
          </p:cNvSpPr>
          <p:nvPr>
            <p:ph type="title"/>
          </p:nvPr>
        </p:nvSpPr>
        <p:spPr>
          <a:xfrm>
            <a:off x="838200" y="231310"/>
            <a:ext cx="10515600" cy="1325563"/>
          </a:xfrm>
        </p:spPr>
        <p:txBody>
          <a:bodyPr vert="horz">
            <a:normAutofit/>
          </a:bodyPr>
          <a:lstStyle/>
          <a:p>
            <a:r>
              <a:rPr lang="nb-NO" sz="2400">
                <a:latin typeface="Calibri" panose="020F0502020204030204" pitchFamily="34" charset="0"/>
                <a:cs typeface="Calibri" panose="020F0502020204030204" pitchFamily="34" charset="0"/>
              </a:rPr>
              <a:t>Andre spørsmål</a:t>
            </a:r>
          </a:p>
        </p:txBody>
      </p:sp>
      <p:sp>
        <p:nvSpPr>
          <p:cNvPr id="3" name="Plassholder for innhold 2">
            <a:extLst>
              <a:ext uri="{FF2B5EF4-FFF2-40B4-BE49-F238E27FC236}">
                <a16:creationId xmlns:a16="http://schemas.microsoft.com/office/drawing/2014/main" id="{A88BA6DB-963B-4AB3-9AC4-D94598B84985}"/>
              </a:ext>
            </a:extLst>
          </p:cNvPr>
          <p:cNvSpPr>
            <a:spLocks noGrp="1"/>
          </p:cNvSpPr>
          <p:nvPr>
            <p:ph idx="1"/>
          </p:nvPr>
        </p:nvSpPr>
        <p:spPr>
          <a:xfrm>
            <a:off x="838200" y="1401879"/>
            <a:ext cx="10515600" cy="4351338"/>
          </a:xfrm>
        </p:spPr>
        <p:txBody>
          <a:bodyPr vert="horz" lIns="91440" tIns="45720" rIns="91440" bIns="45720" rtlCol="0" anchor="t">
            <a:normAutofit fontScale="92500" lnSpcReduction="10000"/>
          </a:bodyPr>
          <a:lstStyle/>
          <a:p>
            <a:pPr marL="342900" indent="-342900">
              <a:buFont typeface="+mj-lt"/>
              <a:buAutoNum type="arabicPeriod"/>
            </a:pPr>
            <a:r>
              <a:rPr lang="nb-NO" sz="1800" i="1">
                <a:effectLst/>
                <a:latin typeface="Calibri"/>
                <a:ea typeface="Calibri" panose="020F0502020204030204" pitchFamily="34" charset="0"/>
                <a:cs typeface="Times New Roman"/>
              </a:rPr>
              <a:t>Utforming av Sykehusinnkjøps anbud har vært et ankepunkt. Kan dere utdype?</a:t>
            </a:r>
          </a:p>
          <a:p>
            <a:pPr lvl="1"/>
            <a:r>
              <a:rPr lang="nb-NO" sz="1400"/>
              <a:t>Viser til LMI sitt notat oversendt </a:t>
            </a:r>
            <a:r>
              <a:rPr lang="nb-NO" sz="1400" err="1"/>
              <a:t>Proba</a:t>
            </a:r>
            <a:r>
              <a:rPr lang="nb-NO" sz="1400"/>
              <a:t> i forkant av møte</a:t>
            </a:r>
            <a:endParaRPr lang="nb-NO" sz="1800" i="1">
              <a:latin typeface="Calibri" panose="020F0502020204030204" pitchFamily="34" charset="0"/>
              <a:ea typeface="Calibri" panose="020F0502020204030204" pitchFamily="34" charset="0"/>
              <a:cs typeface="Times New Roman" panose="02020603050405020304" pitchFamily="18" charset="0"/>
            </a:endParaRPr>
          </a:p>
          <a:p>
            <a:pPr marL="800100" lvl="1" indent="-342900">
              <a:buFont typeface="+mj-lt"/>
              <a:buAutoNum type="arabicPeriod"/>
            </a:pPr>
            <a:endParaRPr lang="nb-NO" sz="1400">
              <a:solidFill>
                <a:srgbClr val="FF0000"/>
              </a:solidFill>
              <a:latin typeface="Barlow-Light"/>
              <a:ea typeface="Calibri" panose="020F0502020204030204" pitchFamily="34" charset="0"/>
              <a:cs typeface="Arial" panose="020B0604020202020204" pitchFamily="34" charset="0"/>
            </a:endParaRPr>
          </a:p>
          <a:p>
            <a:pPr marL="342900" indent="-342900">
              <a:buFont typeface="+mj-lt"/>
              <a:buAutoNum type="arabicPeriod"/>
            </a:pPr>
            <a:r>
              <a:rPr lang="nb-NO" sz="1800" i="1">
                <a:effectLst/>
                <a:latin typeface="Calibri"/>
                <a:ea typeface="Calibri" panose="020F0502020204030204" pitchFamily="34" charset="0"/>
                <a:cs typeface="Arial"/>
              </a:rPr>
              <a:t>Har dere synspunkter på unntaksordningen i Nye metoder?</a:t>
            </a:r>
          </a:p>
          <a:p>
            <a:pPr lvl="1"/>
            <a:r>
              <a:rPr lang="nb-NO" sz="1400">
                <a:solidFill>
                  <a:srgbClr val="000000"/>
                </a:solidFill>
                <a:effectLst/>
                <a:latin typeface="Calibri"/>
                <a:ea typeface="Calibri" panose="020F0502020204030204" pitchFamily="34" charset="0"/>
                <a:cs typeface="Calibri"/>
              </a:rPr>
              <a:t>Nye metoder gjør gruppevurderinger av hvilke behandlinger som skal gjøres tilgjengelige for pasientene.</a:t>
            </a:r>
            <a:endParaRPr lang="nb-NO" sz="1400">
              <a:effectLst/>
              <a:latin typeface="Calibri"/>
              <a:ea typeface="Calibri" panose="020F0502020204030204" pitchFamily="34" charset="0"/>
              <a:cs typeface="Calibri"/>
            </a:endParaRPr>
          </a:p>
          <a:p>
            <a:pPr lvl="1"/>
            <a:r>
              <a:rPr lang="nb-NO" sz="1400">
                <a:solidFill>
                  <a:srgbClr val="000000"/>
                </a:solidFill>
                <a:effectLst/>
                <a:latin typeface="Calibri"/>
                <a:ea typeface="Calibri" panose="020F0502020204030204" pitchFamily="34" charset="0"/>
                <a:cs typeface="Calibri"/>
              </a:rPr>
              <a:t>Evalueringen bør gjennomgå i hvilken grad individuelle pasienter mister behandlingsmuligheter som følge av gruppevurderingene, når enkeltpasienter har andre karakteristika enn pasientgruppen for øvrig.</a:t>
            </a:r>
            <a:endParaRPr lang="nb-NO" sz="1400">
              <a:effectLst/>
              <a:latin typeface="Calibri"/>
              <a:ea typeface="Calibri" panose="020F0502020204030204" pitchFamily="34" charset="0"/>
              <a:cs typeface="Calibri"/>
            </a:endParaRPr>
          </a:p>
          <a:p>
            <a:pPr marL="800100" lvl="1" indent="-342900">
              <a:buFont typeface="+mj-lt"/>
              <a:buAutoNum type="arabicPeriod"/>
            </a:pPr>
            <a:endParaRPr lang="nb-NO" sz="1400" i="1">
              <a:effectLst/>
              <a:latin typeface="Calibri" panose="020F0502020204030204" pitchFamily="34" charset="0"/>
              <a:ea typeface="Calibri" panose="020F0502020204030204" pitchFamily="34" charset="0"/>
              <a:cs typeface="Arial" panose="020B0604020202020204" pitchFamily="34" charset="0"/>
            </a:endParaRPr>
          </a:p>
          <a:p>
            <a:pPr marL="342900" indent="-342900">
              <a:buFont typeface="+mj-lt"/>
              <a:buAutoNum type="arabicPeriod"/>
            </a:pPr>
            <a:r>
              <a:rPr lang="nb-NO" sz="1800" i="1">
                <a:effectLst/>
                <a:latin typeface="Calibri"/>
                <a:ea typeface="Calibri" panose="020F0502020204030204" pitchFamily="34" charset="0"/>
                <a:cs typeface="Arial"/>
              </a:rPr>
              <a:t>Har dere synspunkter på </a:t>
            </a:r>
            <a:r>
              <a:rPr lang="nb-NO" sz="1800" i="1" err="1">
                <a:effectLst/>
                <a:latin typeface="Calibri"/>
                <a:ea typeface="Calibri" panose="020F0502020204030204" pitchFamily="34" charset="0"/>
                <a:cs typeface="Arial"/>
              </a:rPr>
              <a:t>Bestillerforums</a:t>
            </a:r>
            <a:r>
              <a:rPr lang="nb-NO" sz="1800" i="1">
                <a:effectLst/>
                <a:latin typeface="Calibri"/>
                <a:ea typeface="Calibri" panose="020F0502020204030204" pitchFamily="34" charset="0"/>
                <a:cs typeface="Arial"/>
              </a:rPr>
              <a:t> prosesser og beslutninger?</a:t>
            </a:r>
          </a:p>
          <a:p>
            <a:pPr lvl="1"/>
            <a:r>
              <a:rPr lang="nb-NO" sz="1400">
                <a:solidFill>
                  <a:srgbClr val="000000"/>
                </a:solidFill>
                <a:latin typeface="Calibri"/>
                <a:cs typeface="Calibri"/>
              </a:rPr>
              <a:t>Metodebestilling og valg av metodeløp – effektiviseringspotensial fra i dag. </a:t>
            </a:r>
            <a:endParaRPr lang="nb-NO" sz="1400">
              <a:solidFill>
                <a:srgbClr val="000000"/>
              </a:solidFill>
              <a:latin typeface="Calibri" panose="020F0502020204030204" pitchFamily="34" charset="0"/>
              <a:cs typeface="Calibri" panose="020F0502020204030204" pitchFamily="34" charset="0"/>
            </a:endParaRPr>
          </a:p>
          <a:p>
            <a:pPr lvl="1"/>
            <a:r>
              <a:rPr lang="nb-NO" sz="1400">
                <a:solidFill>
                  <a:srgbClr val="000000"/>
                </a:solidFill>
                <a:latin typeface="Calibri"/>
                <a:cs typeface="Calibri"/>
              </a:rPr>
              <a:t>Prosess og beslutninger må bli transparente. Det er i dag uklart hvem og når legemidler vurderes som faglige likeverdige slik at de skal inngå i anbud på lik linje med andre. Vurderingene tas ofte føre leverandør har sendt inn dokumentasjon og dette er noe industrien stiller spørsmålstegn ved.</a:t>
            </a:r>
          </a:p>
          <a:p>
            <a:pPr lvl="1"/>
            <a:r>
              <a:rPr lang="nb-NO" sz="1400">
                <a:solidFill>
                  <a:srgbClr val="000000"/>
                </a:solidFill>
                <a:latin typeface="Calibri"/>
                <a:cs typeface="Calibri"/>
              </a:rPr>
              <a:t>Det er grunn til å vurdere om </a:t>
            </a:r>
            <a:r>
              <a:rPr lang="nb-NO" sz="1400" err="1">
                <a:solidFill>
                  <a:srgbClr val="000000"/>
                </a:solidFill>
                <a:latin typeface="Calibri"/>
                <a:cs typeface="Calibri"/>
              </a:rPr>
              <a:t>Bestillerforum</a:t>
            </a:r>
            <a:r>
              <a:rPr lang="nb-NO" sz="1400">
                <a:solidFill>
                  <a:srgbClr val="000000"/>
                </a:solidFill>
                <a:latin typeface="Calibri"/>
                <a:cs typeface="Calibri"/>
              </a:rPr>
              <a:t> gjør en grundig nok sortering og prioritering av saker med fordeling av hvilke metodevurderingsløp hver sak skal gjennom. Spørsmålet er om bestillingsprosessen kan være mer hensiktsmessig og effektiv, om prosessen kan forenkles, om systemet bør etablere kriterier for metodevurderingsløpene, og om alle metoder behøver en metodevurdering. Det bør også evalueres om sammensetningen av </a:t>
            </a:r>
            <a:r>
              <a:rPr lang="nb-NO" sz="1400" err="1">
                <a:solidFill>
                  <a:srgbClr val="000000"/>
                </a:solidFill>
                <a:latin typeface="Calibri"/>
                <a:cs typeface="Calibri"/>
              </a:rPr>
              <a:t>Bestillerforum</a:t>
            </a:r>
            <a:r>
              <a:rPr lang="nb-NO" sz="1400">
                <a:solidFill>
                  <a:srgbClr val="000000"/>
                </a:solidFill>
                <a:latin typeface="Calibri"/>
                <a:cs typeface="Calibri"/>
              </a:rPr>
              <a:t> er riktig med relevante representanter.</a:t>
            </a:r>
          </a:p>
          <a:p>
            <a:pPr marL="342900" indent="-342900">
              <a:buFont typeface="+mj-lt"/>
              <a:buAutoNum type="arabicPeriod"/>
            </a:pPr>
            <a:r>
              <a:rPr lang="nb-NO" sz="1800" i="1">
                <a:effectLst/>
                <a:latin typeface="Calibri"/>
                <a:ea typeface="Calibri" panose="020F0502020204030204" pitchFamily="34" charset="0"/>
                <a:cs typeface="Arial"/>
              </a:rPr>
              <a:t>Har dere synspunkter på Nye metoders standard for utforming av vedtak? Hvor viktig mener dere utformingen av vedtak er?</a:t>
            </a:r>
            <a:endParaRPr lang="nb-NO" sz="1800">
              <a:effectLst/>
              <a:latin typeface="Calibri"/>
              <a:ea typeface="Calibri" panose="020F0502020204030204" pitchFamily="34" charset="0"/>
              <a:cs typeface="Arial"/>
            </a:endParaRPr>
          </a:p>
          <a:p>
            <a:endParaRPr lang="nb-NO"/>
          </a:p>
        </p:txBody>
      </p:sp>
    </p:spTree>
    <p:extLst>
      <p:ext uri="{BB962C8B-B14F-4D97-AF65-F5344CB8AC3E}">
        <p14:creationId xmlns:p14="http://schemas.microsoft.com/office/powerpoint/2010/main" val="15784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kt 3" hidden="1">
            <a:extLst>
              <a:ext uri="{FF2B5EF4-FFF2-40B4-BE49-F238E27FC236}">
                <a16:creationId xmlns:a16="http://schemas.microsoft.com/office/drawing/2014/main" id="{B15B7DF8-DFB7-4F29-BA78-13F6C63B5F9C}"/>
              </a:ext>
            </a:extLst>
          </p:cNvPr>
          <p:cNvGraphicFramePr>
            <a:graphicFrameLocks noChangeAspect="1"/>
          </p:cNvGraphicFramePr>
          <p:nvPr>
            <p:custDataLst>
              <p:tags r:id="rId1"/>
            </p:custDataLst>
            <p:extLst>
              <p:ext uri="{D42A27DB-BD31-4B8C-83A1-F6EECF244321}">
                <p14:modId xmlns:p14="http://schemas.microsoft.com/office/powerpoint/2010/main" val="32733287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4" name="Objekt 3" hidden="1">
                        <a:extLst>
                          <a:ext uri="{FF2B5EF4-FFF2-40B4-BE49-F238E27FC236}">
                            <a16:creationId xmlns:a16="http://schemas.microsoft.com/office/drawing/2014/main" id="{B15B7DF8-DFB7-4F29-BA78-13F6C63B5F9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912952A3-B201-43DE-8FAE-EB0B23D65621}"/>
              </a:ext>
            </a:extLst>
          </p:cNvPr>
          <p:cNvSpPr>
            <a:spLocks noGrp="1"/>
          </p:cNvSpPr>
          <p:nvPr>
            <p:ph type="title"/>
          </p:nvPr>
        </p:nvSpPr>
        <p:spPr>
          <a:xfrm>
            <a:off x="521414" y="365125"/>
            <a:ext cx="10832386" cy="1325563"/>
          </a:xfrm>
        </p:spPr>
        <p:txBody>
          <a:bodyPr vert="horz">
            <a:normAutofit/>
          </a:bodyPr>
          <a:lstStyle/>
          <a:p>
            <a:r>
              <a:rPr lang="en-US" sz="3600" err="1">
                <a:latin typeface="Calibri" panose="020F0502020204030204" pitchFamily="34" charset="0"/>
                <a:cs typeface="Calibri" panose="020F0502020204030204" pitchFamily="34" charset="0"/>
              </a:rPr>
              <a:t>Sammendrag</a:t>
            </a:r>
            <a:r>
              <a:rPr lang="en-US" sz="3600">
                <a:latin typeface="Calibri" panose="020F0502020204030204" pitchFamily="34" charset="0"/>
                <a:cs typeface="Calibri" panose="020F0502020204030204" pitchFamily="34" charset="0"/>
              </a:rPr>
              <a:t> </a:t>
            </a:r>
            <a:r>
              <a:rPr lang="en-US" sz="3200">
                <a:latin typeface="Calibri" panose="020F0502020204030204" pitchFamily="34" charset="0"/>
                <a:cs typeface="Calibri" panose="020F0502020204030204" pitchFamily="34" charset="0"/>
              </a:rPr>
              <a:t> </a:t>
            </a:r>
            <a:endParaRPr lang="en-US" sz="1600">
              <a:latin typeface="Calibri" panose="020F0502020204030204" pitchFamily="34" charset="0"/>
              <a:cs typeface="Calibri" panose="020F0502020204030204" pitchFamily="34" charset="0"/>
            </a:endParaRPr>
          </a:p>
        </p:txBody>
      </p:sp>
      <p:sp>
        <p:nvSpPr>
          <p:cNvPr id="5" name="Plassholder for innhold 2">
            <a:extLst>
              <a:ext uri="{FF2B5EF4-FFF2-40B4-BE49-F238E27FC236}">
                <a16:creationId xmlns:a16="http://schemas.microsoft.com/office/drawing/2014/main" id="{997EC1C5-5986-48F4-9FC7-D5A318A7CB34}"/>
              </a:ext>
            </a:extLst>
          </p:cNvPr>
          <p:cNvSpPr txBox="1">
            <a:spLocks/>
          </p:cNvSpPr>
          <p:nvPr/>
        </p:nvSpPr>
        <p:spPr>
          <a:xfrm>
            <a:off x="273977" y="1971176"/>
            <a:ext cx="3307529" cy="421068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pPr>
            <a:r>
              <a:rPr lang="nb-NO" sz="1800" b="1">
                <a:solidFill>
                  <a:srgbClr val="F2E8DE"/>
                </a:solidFill>
                <a:latin typeface="Calibri"/>
                <a:cs typeface="Calibri"/>
              </a:rPr>
              <a:t>Dagens system </a:t>
            </a:r>
          </a:p>
          <a:p>
            <a:pPr>
              <a:lnSpc>
                <a:spcPct val="80000"/>
              </a:lnSpc>
            </a:pPr>
            <a:r>
              <a:rPr lang="nb-NO" sz="1400">
                <a:solidFill>
                  <a:schemeClr val="tx1"/>
                </a:solidFill>
                <a:latin typeface="Calibri"/>
                <a:cs typeface="Calibri"/>
              </a:rPr>
              <a:t>Grunntanken med systemet for Nye metoder er god  </a:t>
            </a:r>
          </a:p>
          <a:p>
            <a:pPr>
              <a:lnSpc>
                <a:spcPct val="80000"/>
              </a:lnSpc>
            </a:pPr>
            <a:r>
              <a:rPr lang="nb-NO" sz="1400">
                <a:solidFill>
                  <a:schemeClr val="tx1"/>
                </a:solidFill>
                <a:latin typeface="Calibri"/>
                <a:cs typeface="Calibri"/>
              </a:rPr>
              <a:t>Fire likeverdige legemiddelpolitiske mål, men "tiltakene" i systemet for Nye metoder er i hovedsak innrettet for å sikre utgiftskontroll  (ivaretar 1 av 4 mål)</a:t>
            </a:r>
          </a:p>
          <a:p>
            <a:pPr>
              <a:lnSpc>
                <a:spcPct val="80000"/>
              </a:lnSpc>
            </a:pPr>
            <a:r>
              <a:rPr lang="nb-NO" sz="1400">
                <a:solidFill>
                  <a:schemeClr val="tx1"/>
                </a:solidFill>
                <a:latin typeface="Calibri"/>
                <a:cs typeface="Calibri"/>
              </a:rPr>
              <a:t>Ulike aktører er ansvarlig for ulike deler av systemet (SLV, LIS, </a:t>
            </a:r>
            <a:r>
              <a:rPr lang="nb-NO" sz="1400" err="1">
                <a:solidFill>
                  <a:schemeClr val="tx1"/>
                </a:solidFill>
                <a:latin typeface="Calibri"/>
                <a:cs typeface="Calibri"/>
              </a:rPr>
              <a:t>Bestillerforum</a:t>
            </a:r>
            <a:r>
              <a:rPr lang="nb-NO" sz="1400">
                <a:solidFill>
                  <a:schemeClr val="tx1"/>
                </a:solidFill>
                <a:latin typeface="Calibri"/>
                <a:cs typeface="Calibri"/>
              </a:rPr>
              <a:t>, Beslutningsforum, Apotekene </a:t>
            </a:r>
            <a:r>
              <a:rPr lang="nb-NO" sz="1400" err="1">
                <a:solidFill>
                  <a:schemeClr val="tx1"/>
                </a:solidFill>
                <a:latin typeface="Calibri"/>
                <a:cs typeface="Calibri"/>
              </a:rPr>
              <a:t>m.m</a:t>
            </a:r>
            <a:r>
              <a:rPr lang="nb-NO" sz="1400">
                <a:solidFill>
                  <a:schemeClr val="tx1"/>
                </a:solidFill>
                <a:latin typeface="Calibri"/>
                <a:cs typeface="Calibri"/>
              </a:rPr>
              <a:t>)</a:t>
            </a:r>
          </a:p>
          <a:p>
            <a:pPr marL="0" indent="0">
              <a:buNone/>
            </a:pPr>
            <a:endParaRPr lang="nb-NO" sz="1500" b="0" i="0" u="none" strike="noStrike" kern="1200" cap="none" spc="0" normalizeH="0" baseline="0" noProof="0">
              <a:ln>
                <a:noFill/>
              </a:ln>
              <a:solidFill>
                <a:srgbClr val="F2E8DE"/>
              </a:solidFill>
              <a:effectLst/>
              <a:uLnTx/>
              <a:uFillTx/>
              <a:latin typeface="Calibri"/>
              <a:cs typeface="Calibri"/>
            </a:endParaRPr>
          </a:p>
          <a:p>
            <a:pPr marL="0" indent="0">
              <a:buNone/>
              <a:defRPr/>
            </a:pPr>
            <a:endParaRPr lang="nb-NO" sz="2000" b="0" i="0" u="none" strike="noStrike" kern="1200" cap="none" spc="0" normalizeH="0" baseline="0" noProof="0">
              <a:ln>
                <a:noFill/>
              </a:ln>
              <a:solidFill>
                <a:srgbClr val="F2E8DE"/>
              </a:solidFill>
              <a:effectLst/>
              <a:uLnTx/>
              <a:uFillTx/>
              <a:latin typeface="Calibri" panose="020F0502020204030204" pitchFamily="34" charset="0"/>
              <a:cs typeface="Calibri" panose="020F0502020204030204" pitchFamily="34" charset="0"/>
            </a:endParaRPr>
          </a:p>
        </p:txBody>
      </p:sp>
      <p:cxnSp>
        <p:nvCxnSpPr>
          <p:cNvPr id="9" name="Rett linje 18">
            <a:extLst>
              <a:ext uri="{FF2B5EF4-FFF2-40B4-BE49-F238E27FC236}">
                <a16:creationId xmlns:a16="http://schemas.microsoft.com/office/drawing/2014/main" id="{18ABDDE3-57EB-44ED-A0D5-1A31F04CC979}"/>
              </a:ext>
            </a:extLst>
          </p:cNvPr>
          <p:cNvCxnSpPr/>
          <p:nvPr/>
        </p:nvCxnSpPr>
        <p:spPr>
          <a:xfrm>
            <a:off x="3852808" y="1603946"/>
            <a:ext cx="0" cy="4533900"/>
          </a:xfrm>
          <a:prstGeom prst="line">
            <a:avLst/>
          </a:prstGeom>
        </p:spPr>
        <p:style>
          <a:lnRef idx="3">
            <a:schemeClr val="accent4"/>
          </a:lnRef>
          <a:fillRef idx="0">
            <a:schemeClr val="accent4"/>
          </a:fillRef>
          <a:effectRef idx="2">
            <a:schemeClr val="accent4"/>
          </a:effectRef>
          <a:fontRef idx="minor">
            <a:schemeClr val="tx1"/>
          </a:fontRef>
        </p:style>
      </p:cxnSp>
      <p:sp>
        <p:nvSpPr>
          <p:cNvPr id="10" name="Plassholder for innhold 2">
            <a:extLst>
              <a:ext uri="{FF2B5EF4-FFF2-40B4-BE49-F238E27FC236}">
                <a16:creationId xmlns:a16="http://schemas.microsoft.com/office/drawing/2014/main" id="{87D07913-6E93-434D-B022-E04905AD4C5F}"/>
              </a:ext>
            </a:extLst>
          </p:cNvPr>
          <p:cNvSpPr txBox="1">
            <a:spLocks/>
          </p:cNvSpPr>
          <p:nvPr/>
        </p:nvSpPr>
        <p:spPr>
          <a:xfrm>
            <a:off x="4019335" y="1971176"/>
            <a:ext cx="3761304" cy="4351338"/>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fontAlgn="auto">
              <a:spcAft>
                <a:spcPts val="0"/>
              </a:spcAft>
              <a:buClrTx/>
              <a:buSzTx/>
              <a:buNone/>
              <a:tabLst/>
              <a:defRPr/>
            </a:pPr>
            <a:r>
              <a:rPr lang="en-US" sz="2200" b="1" err="1">
                <a:solidFill>
                  <a:srgbClr val="F2E8DE"/>
                </a:solidFill>
                <a:latin typeface="Calibri"/>
                <a:cs typeface="Calibri"/>
              </a:rPr>
              <a:t>Utfordringer</a:t>
            </a:r>
            <a:r>
              <a:rPr lang="en-US" sz="2200" b="1">
                <a:solidFill>
                  <a:srgbClr val="F2E8DE"/>
                </a:solidFill>
                <a:latin typeface="Calibri"/>
                <a:cs typeface="Calibri"/>
              </a:rPr>
              <a:t> </a:t>
            </a:r>
          </a:p>
          <a:p>
            <a:pPr marL="228600" marR="0" lvl="0" indent="-228600" fontAlgn="auto">
              <a:lnSpc>
                <a:spcPct val="90000"/>
              </a:lnSpc>
              <a:spcAft>
                <a:spcPts val="0"/>
              </a:spcAft>
              <a:buClrTx/>
              <a:buSzTx/>
              <a:buFont typeface="Arial" panose="020B0604020202020204" pitchFamily="34" charset="0"/>
              <a:buChar char="•"/>
              <a:tabLst/>
              <a:defRPr/>
            </a:pPr>
            <a:r>
              <a:rPr lang="nb-NO" sz="1500">
                <a:solidFill>
                  <a:schemeClr val="tx1"/>
                </a:solidFill>
                <a:latin typeface="Calibri" panose="020F0502020204030204" pitchFamily="34" charset="0"/>
                <a:cs typeface="Calibri" panose="020F0502020204030204" pitchFamily="34" charset="0"/>
              </a:rPr>
              <a:t>Det er manglende eierskap og ansvar for helheten i systemet </a:t>
            </a:r>
          </a:p>
          <a:p>
            <a:pPr>
              <a:defRPr/>
            </a:pPr>
            <a:r>
              <a:rPr lang="nb-NO" sz="1500">
                <a:solidFill>
                  <a:schemeClr val="tx1"/>
                </a:solidFill>
                <a:latin typeface="Calibri" panose="020F0502020204030204" pitchFamily="34" charset="0"/>
                <a:cs typeface="Calibri" panose="020F0502020204030204" pitchFamily="34" charset="0"/>
              </a:rPr>
              <a:t>Det gjøres ingen vurdering av hvorvidt systemet bidrar til oppnåelse av de 4 legemiddelpolitiske målene  </a:t>
            </a:r>
            <a:endParaRPr lang="nb-NO" sz="1500">
              <a:solidFill>
                <a:schemeClr val="tx1"/>
              </a:solidFill>
              <a:latin typeface="Calibri" panose="020F0502020204030204" pitchFamily="34" charset="0"/>
              <a:ea typeface="+mn-lt"/>
              <a:cs typeface="Calibri" panose="020F0502020204030204" pitchFamily="34" charset="0"/>
            </a:endParaRPr>
          </a:p>
          <a:p>
            <a:pPr>
              <a:defRPr/>
            </a:pPr>
            <a:r>
              <a:rPr lang="nb-NO" sz="1500">
                <a:solidFill>
                  <a:schemeClr val="tx1"/>
                </a:solidFill>
                <a:latin typeface="Calibri" panose="020F0502020204030204" pitchFamily="34" charset="0"/>
                <a:cs typeface="Calibri" panose="020F0502020204030204" pitchFamily="34" charset="0"/>
              </a:rPr>
              <a:t>Det finnes ingen dialogpartner i systemet for diskusjon av overordnede problemstillinger </a:t>
            </a:r>
          </a:p>
          <a:p>
            <a:pPr marL="228600" marR="0" lvl="0" indent="-228600" fontAlgn="auto">
              <a:lnSpc>
                <a:spcPct val="90000"/>
              </a:lnSpc>
              <a:spcAft>
                <a:spcPts val="0"/>
              </a:spcAft>
              <a:buClrTx/>
              <a:buSzTx/>
              <a:buFont typeface="Arial" panose="020B0604020202020204" pitchFamily="34" charset="0"/>
              <a:buChar char="•"/>
              <a:tabLst/>
              <a:defRPr/>
            </a:pPr>
            <a:r>
              <a:rPr lang="nb-NO" sz="1500">
                <a:solidFill>
                  <a:schemeClr val="tx1"/>
                </a:solidFill>
                <a:latin typeface="Calibri" panose="020F0502020204030204" pitchFamily="34" charset="0"/>
                <a:cs typeface="Calibri" panose="020F0502020204030204" pitchFamily="34" charset="0"/>
              </a:rPr>
              <a:t>Det er manglende involvering av leverandørene og andre berørte parter tidlig i prosessen </a:t>
            </a:r>
          </a:p>
          <a:p>
            <a:pPr marL="228600" marR="0" lvl="0" indent="-228600" fontAlgn="auto">
              <a:lnSpc>
                <a:spcPct val="90000"/>
              </a:lnSpc>
              <a:spcAft>
                <a:spcPts val="0"/>
              </a:spcAft>
              <a:buClrTx/>
              <a:buSzTx/>
              <a:buFont typeface="Arial" panose="020B0604020202020204" pitchFamily="34" charset="0"/>
              <a:buChar char="•"/>
              <a:tabLst/>
              <a:defRPr/>
            </a:pPr>
            <a:r>
              <a:rPr lang="nb-NO" sz="1500">
                <a:solidFill>
                  <a:schemeClr val="tx1"/>
                </a:solidFill>
                <a:latin typeface="Calibri" panose="020F0502020204030204" pitchFamily="34" charset="0"/>
                <a:cs typeface="Calibri" panose="020F0502020204030204" pitchFamily="34" charset="0"/>
              </a:rPr>
              <a:t>Det gjøres ingen vurdering av konsekvenser ved å utsette beslutninger eller avslå innføring, kun vurdering av risiko ved innføring </a:t>
            </a:r>
          </a:p>
          <a:p>
            <a:pPr>
              <a:defRPr/>
            </a:pPr>
            <a:r>
              <a:rPr lang="nb-NO" sz="1500">
                <a:solidFill>
                  <a:schemeClr val="tx1"/>
                </a:solidFill>
                <a:latin typeface="Calibri" panose="020F0502020204030204" pitchFamily="34" charset="0"/>
                <a:cs typeface="Calibri" panose="020F0502020204030204" pitchFamily="34" charset="0"/>
              </a:rPr>
              <a:t>SLV er ikke risikonøytrale i utarbeidelse av beslutningsgrunnlag som skal belyse effektiv allokering av samfunnets ressurser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1600" b="0" i="0" u="none" strike="noStrike" kern="1200" cap="none" spc="0" normalizeH="0" baseline="0" noProof="0">
              <a:ln>
                <a:noFill/>
              </a:ln>
              <a:solidFill>
                <a:srgbClr val="F2E8DE"/>
              </a:solidFill>
              <a:effectLst/>
              <a:uLnTx/>
              <a:uFillTx/>
              <a:latin typeface="Calibri"/>
              <a:ea typeface="+mn-lt"/>
              <a:cs typeface="Calibri"/>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1600" b="0" i="0" u="none" strike="noStrike" kern="1200" cap="none" spc="0" normalizeH="0" baseline="0" noProof="0">
              <a:ln>
                <a:noFill/>
              </a:ln>
              <a:solidFill>
                <a:srgbClr val="F2E8DE"/>
              </a:solidFill>
              <a:effectLst/>
              <a:uLnTx/>
              <a:uFillTx/>
              <a:latin typeface="Calibri" panose="020F0502020204030204" pitchFamily="34" charset="0"/>
              <a:ea typeface="+mn-ea"/>
              <a:cs typeface="Calibri" panose="020F0502020204030204" pitchFamily="34" charset="0"/>
            </a:endParaRPr>
          </a:p>
        </p:txBody>
      </p:sp>
      <p:sp>
        <p:nvSpPr>
          <p:cNvPr id="11" name="Plassholder for innhold 2">
            <a:extLst>
              <a:ext uri="{FF2B5EF4-FFF2-40B4-BE49-F238E27FC236}">
                <a16:creationId xmlns:a16="http://schemas.microsoft.com/office/drawing/2014/main" id="{39803FD9-FA6D-4521-B687-21A68D18D991}"/>
              </a:ext>
            </a:extLst>
          </p:cNvPr>
          <p:cNvSpPr txBox="1">
            <a:spLocks/>
          </p:cNvSpPr>
          <p:nvPr/>
        </p:nvSpPr>
        <p:spPr>
          <a:xfrm>
            <a:off x="8218469" y="1971176"/>
            <a:ext cx="3718496"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70000"/>
              </a:lnSpc>
              <a:buNone/>
            </a:pPr>
            <a:r>
              <a:rPr lang="nb-NO" sz="2000" b="1">
                <a:solidFill>
                  <a:srgbClr val="F2E8DE"/>
                </a:solidFill>
                <a:latin typeface="Calibri"/>
                <a:cs typeface="Calibri"/>
              </a:rPr>
              <a:t>Løsninger </a:t>
            </a:r>
            <a:endParaRPr lang="en-US" sz="2000" b="1">
              <a:solidFill>
                <a:srgbClr val="F2E8DE"/>
              </a:solidFill>
              <a:latin typeface="Calibri"/>
              <a:cs typeface="Calibri"/>
            </a:endParaRPr>
          </a:p>
          <a:p>
            <a:pPr>
              <a:lnSpc>
                <a:spcPct val="80000"/>
              </a:lnSpc>
            </a:pPr>
            <a:r>
              <a:rPr lang="nb-NO" sz="1400">
                <a:solidFill>
                  <a:schemeClr val="tx1"/>
                </a:solidFill>
                <a:latin typeface="Calibri"/>
                <a:cs typeface="Calibri"/>
              </a:rPr>
              <a:t>Tildele eierskap/ansvar for helheten av systemet for Nye metoder  </a:t>
            </a:r>
            <a:endParaRPr lang="en-US" sz="1400">
              <a:solidFill>
                <a:schemeClr val="tx1"/>
              </a:solidFill>
              <a:latin typeface="Calibri"/>
              <a:cs typeface="Calibri"/>
            </a:endParaRPr>
          </a:p>
          <a:p>
            <a:pPr>
              <a:lnSpc>
                <a:spcPct val="80000"/>
              </a:lnSpc>
            </a:pPr>
            <a:r>
              <a:rPr lang="nb-NO" sz="1400">
                <a:solidFill>
                  <a:schemeClr val="tx1"/>
                </a:solidFill>
                <a:latin typeface="Calibri"/>
                <a:ea typeface="Calibri" panose="020F0502020204030204" pitchFamily="34" charset="0"/>
                <a:cs typeface="Times New Roman"/>
              </a:rPr>
              <a:t>Opprettelse av uavhengig </a:t>
            </a:r>
            <a:r>
              <a:rPr lang="nb-NO" sz="1400">
                <a:solidFill>
                  <a:schemeClr val="tx1"/>
                </a:solidFill>
                <a:effectLst/>
                <a:latin typeface="Calibri"/>
                <a:ea typeface="Calibri" panose="020F0502020204030204" pitchFamily="34" charset="0"/>
                <a:cs typeface="Times New Roman"/>
              </a:rPr>
              <a:t>organ som </a:t>
            </a:r>
            <a:r>
              <a:rPr lang="nb-NO" sz="1400">
                <a:solidFill>
                  <a:schemeClr val="tx1"/>
                </a:solidFill>
                <a:latin typeface="Calibri"/>
                <a:ea typeface="Calibri" panose="020F0502020204030204" pitchFamily="34" charset="0"/>
                <a:cs typeface="Times New Roman"/>
              </a:rPr>
              <a:t>årlig vurderer utviklingen i Nye metoder for å sikre at de legemiddelpolitiske målene ivaretas</a:t>
            </a:r>
          </a:p>
          <a:p>
            <a:pPr>
              <a:lnSpc>
                <a:spcPct val="80000"/>
              </a:lnSpc>
            </a:pPr>
            <a:r>
              <a:rPr lang="nb-NO" sz="1400">
                <a:solidFill>
                  <a:schemeClr val="tx1"/>
                </a:solidFill>
                <a:effectLst/>
                <a:latin typeface="Calibri" panose="020F0502020204030204" pitchFamily="34" charset="0"/>
                <a:ea typeface="Times New Roman" panose="02020603050405020304" pitchFamily="18" charset="0"/>
              </a:rPr>
              <a:t>Leverandør en inkludert og konstruktiv part i gjennom hele prosessen</a:t>
            </a:r>
          </a:p>
          <a:p>
            <a:pPr>
              <a:lnSpc>
                <a:spcPct val="80000"/>
              </a:lnSpc>
            </a:pPr>
            <a:r>
              <a:rPr lang="nb-NO" sz="1400">
                <a:solidFill>
                  <a:schemeClr val="tx1"/>
                </a:solidFill>
                <a:latin typeface="Calibri"/>
                <a:cs typeface="Calibri"/>
              </a:rPr>
              <a:t>Bedre dialog og samhandling mellom aktørene i Nye metoder</a:t>
            </a:r>
          </a:p>
          <a:p>
            <a:pPr>
              <a:lnSpc>
                <a:spcPct val="80000"/>
              </a:lnSpc>
            </a:pPr>
            <a:r>
              <a:rPr lang="nb-NO" sz="1400">
                <a:solidFill>
                  <a:schemeClr val="tx1"/>
                </a:solidFill>
                <a:latin typeface="Calibri"/>
                <a:cs typeface="Calibri"/>
              </a:rPr>
              <a:t>Mer forutsigbare og transparente prosesser</a:t>
            </a:r>
          </a:p>
          <a:p>
            <a:pPr>
              <a:lnSpc>
                <a:spcPct val="80000"/>
              </a:lnSpc>
            </a:pPr>
            <a:r>
              <a:rPr lang="nb-NO" sz="1400">
                <a:solidFill>
                  <a:schemeClr val="tx1"/>
                </a:solidFill>
                <a:latin typeface="Calibri"/>
                <a:cs typeface="Calibri"/>
              </a:rPr>
              <a:t>Tydelig sterk fagetat som utvikler seg i takt med den medisinske utviklingen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2800" b="0" i="0" u="none" strike="noStrike" kern="1200" cap="none" spc="0" normalizeH="0" baseline="0" noProof="0">
              <a:ln>
                <a:noFill/>
              </a:ln>
              <a:solidFill>
                <a:srgbClr val="F2E8DE"/>
              </a:solidFill>
              <a:effectLst/>
              <a:uLnTx/>
              <a:uFillTx/>
              <a:latin typeface="Barlow-Light"/>
              <a:ea typeface="+mn-ea"/>
              <a:cs typeface="Calibri" panose="020F050202020403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sz="1600" b="0" i="0" u="none" strike="noStrike" kern="1200" cap="none" spc="0" normalizeH="0" baseline="0" noProof="0">
              <a:ln>
                <a:noFill/>
              </a:ln>
              <a:solidFill>
                <a:srgbClr val="F2E8DE"/>
              </a:solidFill>
              <a:effectLst/>
              <a:uLnTx/>
              <a:uFillTx/>
              <a:latin typeface="Calibri" panose="020F0502020204030204" pitchFamily="34" charset="0"/>
              <a:ea typeface="+mn-ea"/>
              <a:cs typeface="Calibri" panose="020F0502020204030204" pitchFamily="34" charset="0"/>
            </a:endParaRPr>
          </a:p>
        </p:txBody>
      </p:sp>
      <p:cxnSp>
        <p:nvCxnSpPr>
          <p:cNvPr id="12" name="Rett linje 18">
            <a:extLst>
              <a:ext uri="{FF2B5EF4-FFF2-40B4-BE49-F238E27FC236}">
                <a16:creationId xmlns:a16="http://schemas.microsoft.com/office/drawing/2014/main" id="{439B20C2-7E6E-49A2-8A8C-A65561632ADE}"/>
              </a:ext>
            </a:extLst>
          </p:cNvPr>
          <p:cNvCxnSpPr>
            <a:cxnSpLocks/>
          </p:cNvCxnSpPr>
          <p:nvPr/>
        </p:nvCxnSpPr>
        <p:spPr>
          <a:xfrm>
            <a:off x="8065212" y="1681001"/>
            <a:ext cx="0" cy="453390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433457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EC375CB5-1B57-427E-9E3B-D228172DA88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EC375CB5-1B57-427E-9E3B-D228172DA88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BC2516AF-CDD8-458F-9A71-9211E99CFFCC}"/>
              </a:ext>
            </a:extLst>
          </p:cNvPr>
          <p:cNvSpPr>
            <a:spLocks noGrp="1"/>
          </p:cNvSpPr>
          <p:nvPr>
            <p:ph type="title"/>
          </p:nvPr>
        </p:nvSpPr>
        <p:spPr>
          <a:xfrm>
            <a:off x="838200" y="2766219"/>
            <a:ext cx="10515600" cy="1325563"/>
          </a:xfrm>
        </p:spPr>
        <p:txBody>
          <a:bodyPr vert="horz">
            <a:normAutofit/>
          </a:bodyPr>
          <a:lstStyle/>
          <a:p>
            <a:pPr algn="ctr"/>
            <a:r>
              <a:rPr lang="nb-NO" sz="4000">
                <a:latin typeface="Calibri" panose="020F0502020204030204" pitchFamily="34" charset="0"/>
                <a:cs typeface="Calibri" panose="020F0502020204030204" pitchFamily="34" charset="0"/>
              </a:rPr>
              <a:t>Organisering, dialog &amp; samhandling</a:t>
            </a:r>
          </a:p>
        </p:txBody>
      </p:sp>
    </p:spTree>
    <p:extLst>
      <p:ext uri="{BB962C8B-B14F-4D97-AF65-F5344CB8AC3E}">
        <p14:creationId xmlns:p14="http://schemas.microsoft.com/office/powerpoint/2010/main" val="1601297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2B1955EF-B4EF-46A6-A925-C160BF0B43C6}"/>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5" name="Objekt 4" hidden="1">
                        <a:extLst>
                          <a:ext uri="{FF2B5EF4-FFF2-40B4-BE49-F238E27FC236}">
                            <a16:creationId xmlns:a16="http://schemas.microsoft.com/office/drawing/2014/main" id="{2B1955EF-B4EF-46A6-A925-C160BF0B43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7759A530-192A-4623-A151-9767BD52D58F}"/>
              </a:ext>
            </a:extLst>
          </p:cNvPr>
          <p:cNvSpPr>
            <a:spLocks noGrp="1"/>
          </p:cNvSpPr>
          <p:nvPr>
            <p:ph type="title"/>
          </p:nvPr>
        </p:nvSpPr>
        <p:spPr>
          <a:xfrm>
            <a:off x="838200" y="506643"/>
            <a:ext cx="10515600" cy="1325563"/>
          </a:xfrm>
        </p:spPr>
        <p:txBody>
          <a:bodyPr vert="horz">
            <a:normAutofit/>
          </a:bodyPr>
          <a:lstStyle/>
          <a:p>
            <a:r>
              <a:rPr lang="nb-NO" sz="2800">
                <a:latin typeface="Calibri" panose="020F0502020204030204" pitchFamily="34" charset="0"/>
                <a:cs typeface="Calibri" panose="020F0502020204030204" pitchFamily="34" charset="0"/>
              </a:rPr>
              <a:t>Følgende spørsmål er stilt fra </a:t>
            </a:r>
            <a:r>
              <a:rPr lang="nb-NO" sz="2800" err="1">
                <a:latin typeface="Calibri" panose="020F0502020204030204" pitchFamily="34" charset="0"/>
                <a:cs typeface="Calibri" panose="020F0502020204030204" pitchFamily="34" charset="0"/>
              </a:rPr>
              <a:t>Proba</a:t>
            </a:r>
            <a:r>
              <a:rPr lang="nb-NO" sz="2800">
                <a:latin typeface="Calibri" panose="020F0502020204030204" pitchFamily="34" charset="0"/>
                <a:cs typeface="Calibri" panose="020F0502020204030204" pitchFamily="34" charset="0"/>
              </a:rPr>
              <a:t> under temaene organisering, dialog og samhandling</a:t>
            </a:r>
          </a:p>
        </p:txBody>
      </p:sp>
      <p:sp>
        <p:nvSpPr>
          <p:cNvPr id="3" name="Plassholder for innhold 2">
            <a:extLst>
              <a:ext uri="{FF2B5EF4-FFF2-40B4-BE49-F238E27FC236}">
                <a16:creationId xmlns:a16="http://schemas.microsoft.com/office/drawing/2014/main" id="{A81C7B16-A79B-4103-BCC4-8DA9493750C0}"/>
              </a:ext>
            </a:extLst>
          </p:cNvPr>
          <p:cNvSpPr>
            <a:spLocks noGrp="1"/>
          </p:cNvSpPr>
          <p:nvPr>
            <p:ph idx="1"/>
          </p:nvPr>
        </p:nvSpPr>
        <p:spPr>
          <a:xfrm>
            <a:off x="838200" y="1832206"/>
            <a:ext cx="10479088" cy="4351338"/>
          </a:xfrm>
        </p:spPr>
        <p:txBody>
          <a:bodyPr>
            <a:normAutofit/>
          </a:bodyPr>
          <a:lstStyle/>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Helt overordnet: Hva mener dere at leverandørenes rolle i Nye metoder bør være?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foreslår et definert organ for å sikre overordnet eierskap, som også kan være ansvarlig for innføring og tilgang på nye metoder til norske pasienter. Kan dere utdype og beskrive forslaget nærmere?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trekker frem hva dere opplever som manglende dialog og samkjøring mellom partene i Nye metoder. Kan dere utdype hva dere legger i dette?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Dere mener det er viktig med et tydelig og forutsigbart oppsett for samhandling, dialog og transparens. Kan dere utdype hva dere legger i dette?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Utforming av Sykehusinnkjøps anbud har vært et ankepunkt. Kan dere utdype?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samtalen med IHE ga dere uttrykk for at SLV bør være en tyngre instans. Dere opplever også at SLV ikke er helt objektive, men mer farget av forventninger fra f.eks. Sykehusinnkjøp. Kan dere utdype? Hvordan kan dialogen mellom SLV, Sykehusinnkjøp og leverandørene bli bedre?</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mj-lt"/>
              <a:buAutoNum type="arabicPeriod"/>
            </a:pP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samtalen med IHE beskrev dere at innkjøpsordningen er «tender </a:t>
            </a:r>
            <a:r>
              <a:rPr lang="nb-NO" sz="1400" i="1"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based</a:t>
            </a:r>
            <a:r>
              <a:rPr lang="nb-NO" sz="1400" i="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og at faktorer som f.eks. bivirkninger ikke tas hensyn til. Kan dere utdype hva dere legger i denne beskrivelsen?</a:t>
            </a:r>
            <a:endParaRPr lang="nb-NO"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nb-NO"/>
          </a:p>
        </p:txBody>
      </p:sp>
      <p:sp>
        <p:nvSpPr>
          <p:cNvPr id="4" name="TekstSylinder 3">
            <a:extLst>
              <a:ext uri="{FF2B5EF4-FFF2-40B4-BE49-F238E27FC236}">
                <a16:creationId xmlns:a16="http://schemas.microsoft.com/office/drawing/2014/main" id="{62B9DCE9-0FA7-49D2-8E76-360E99CF622F}"/>
              </a:ext>
            </a:extLst>
          </p:cNvPr>
          <p:cNvSpPr txBox="1"/>
          <p:nvPr/>
        </p:nvSpPr>
        <p:spPr>
          <a:xfrm>
            <a:off x="9416143" y="208197"/>
            <a:ext cx="2775857"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&amp; samhandling</a:t>
            </a:r>
          </a:p>
        </p:txBody>
      </p:sp>
    </p:spTree>
    <p:extLst>
      <p:ext uri="{BB962C8B-B14F-4D97-AF65-F5344CB8AC3E}">
        <p14:creationId xmlns:p14="http://schemas.microsoft.com/office/powerpoint/2010/main" val="57550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09546655-E139-468C-8D58-64A8C34D7D7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09546655-E139-468C-8D58-64A8C34D7D7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467CDAF9-875F-4E17-95BE-F9B3834621C5}"/>
              </a:ext>
            </a:extLst>
          </p:cNvPr>
          <p:cNvSpPr>
            <a:spLocks noGrp="1"/>
          </p:cNvSpPr>
          <p:nvPr>
            <p:ph type="title"/>
          </p:nvPr>
        </p:nvSpPr>
        <p:spPr>
          <a:xfrm>
            <a:off x="874713" y="592950"/>
            <a:ext cx="10442575" cy="712152"/>
          </a:xfrm>
        </p:spPr>
        <p:txBody>
          <a:bodyPr vert="horz">
            <a:noAutofit/>
          </a:bodyPr>
          <a:lstStyle/>
          <a:p>
            <a:br>
              <a:rPr lang="nb-NO" sz="2800">
                <a:latin typeface="Calibri" panose="020F0502020204030204" pitchFamily="34" charset="0"/>
                <a:ea typeface="Calibri" panose="020F0502020204030204" pitchFamily="34" charset="0"/>
                <a:cs typeface="Times New Roman" panose="02020603050405020304" pitchFamily="18" charset="0"/>
              </a:rPr>
            </a:br>
            <a:br>
              <a:rPr lang="nb-NO" sz="2800">
                <a:latin typeface="Calibri" panose="020F0502020204030204" pitchFamily="34" charset="0"/>
                <a:ea typeface="Calibri" panose="020F0502020204030204" pitchFamily="34" charset="0"/>
                <a:cs typeface="Times New Roman" panose="02020603050405020304" pitchFamily="18" charset="0"/>
              </a:rPr>
            </a:br>
            <a:r>
              <a:rPr lang="nb-NO" sz="2800">
                <a:latin typeface="Calibri" panose="020F0502020204030204" pitchFamily="34" charset="0"/>
                <a:ea typeface="Calibri" panose="020F0502020204030204" pitchFamily="34" charset="0"/>
                <a:cs typeface="Times New Roman" panose="02020603050405020304" pitchFamily="18" charset="0"/>
              </a:rPr>
              <a:t>LMI peker på følgende </a:t>
            </a:r>
            <a:r>
              <a:rPr lang="nb-NO" sz="2400" b="1">
                <a:latin typeface="Calibri" panose="020F0502020204030204" pitchFamily="34" charset="0"/>
                <a:ea typeface="Calibri" panose="020F0502020204030204" pitchFamily="34" charset="0"/>
                <a:cs typeface="Times New Roman" panose="02020603050405020304" pitchFamily="18" charset="0"/>
              </a:rPr>
              <a:t>utfordringer</a:t>
            </a:r>
            <a:r>
              <a:rPr lang="nb-NO" sz="2400">
                <a:latin typeface="Calibri" panose="020F0502020204030204" pitchFamily="34" charset="0"/>
                <a:ea typeface="Calibri" panose="020F0502020204030204" pitchFamily="34" charset="0"/>
                <a:cs typeface="Times New Roman" panose="02020603050405020304" pitchFamily="18" charset="0"/>
              </a:rPr>
              <a:t> i dagens system når det gjelder organisering, samhandling og dialog</a:t>
            </a:r>
            <a:br>
              <a:rPr lang="nb-NO" sz="2400" i="1">
                <a:effectLst/>
                <a:latin typeface="Calibri" panose="020F0502020204030204" pitchFamily="34" charset="0"/>
                <a:ea typeface="Calibri" panose="020F0502020204030204" pitchFamily="34" charset="0"/>
                <a:cs typeface="Times New Roman" panose="02020603050405020304" pitchFamily="18" charset="0"/>
              </a:rPr>
            </a:br>
            <a:br>
              <a:rPr lang="nb-NO" sz="2400">
                <a:effectLst/>
                <a:latin typeface="Calibri" panose="020F0502020204030204" pitchFamily="34" charset="0"/>
                <a:ea typeface="Calibri" panose="020F0502020204030204" pitchFamily="34" charset="0"/>
                <a:cs typeface="Times New Roman" panose="02020603050405020304" pitchFamily="18" charset="0"/>
              </a:rPr>
            </a:br>
            <a:endParaRPr lang="nb-NO" sz="4800"/>
          </a:p>
        </p:txBody>
      </p:sp>
      <p:sp>
        <p:nvSpPr>
          <p:cNvPr id="3" name="Plassholder for innhold 2">
            <a:extLst>
              <a:ext uri="{FF2B5EF4-FFF2-40B4-BE49-F238E27FC236}">
                <a16:creationId xmlns:a16="http://schemas.microsoft.com/office/drawing/2014/main" id="{6EFF2050-E9B2-44FD-B169-97D7F75C636C}"/>
              </a:ext>
            </a:extLst>
          </p:cNvPr>
          <p:cNvSpPr>
            <a:spLocks noGrp="1"/>
          </p:cNvSpPr>
          <p:nvPr>
            <p:ph idx="1"/>
          </p:nvPr>
        </p:nvSpPr>
        <p:spPr>
          <a:xfrm>
            <a:off x="874713" y="1382078"/>
            <a:ext cx="10442575" cy="4351338"/>
          </a:xfrm>
        </p:spPr>
        <p:txBody>
          <a:bodyPr>
            <a:noAutofit/>
          </a:bodyPr>
          <a:lstStyle/>
          <a:p>
            <a:pPr marL="0" lvl="0" indent="0">
              <a:buNone/>
            </a:pPr>
            <a:r>
              <a:rPr lang="nb-NO" sz="1600">
                <a:effectLst/>
                <a:latin typeface="Calibri" panose="020F0502020204030204" pitchFamily="34" charset="0"/>
                <a:ea typeface="Calibri" panose="020F0502020204030204" pitchFamily="34" charset="0"/>
                <a:cs typeface="Times New Roman" panose="02020603050405020304" pitchFamily="18" charset="0"/>
              </a:rPr>
              <a:t>Nye Metoder er ikke et enhetlig system:</a:t>
            </a:r>
          </a:p>
          <a:p>
            <a:pPr lvl="1"/>
            <a:r>
              <a:rPr lang="nb-NO" sz="1400">
                <a:latin typeface="Calibri" panose="020F0502020204030204" pitchFamily="34" charset="0"/>
                <a:ea typeface="Calibri" panose="020F0502020204030204" pitchFamily="34" charset="0"/>
                <a:cs typeface="Times New Roman" panose="02020603050405020304" pitchFamily="18" charset="0"/>
              </a:rPr>
              <a:t>A</a:t>
            </a:r>
            <a:r>
              <a:rPr lang="nb-NO" sz="1400">
                <a:effectLst/>
                <a:latin typeface="Calibri" panose="020F0502020204030204" pitchFamily="34" charset="0"/>
                <a:ea typeface="Calibri" panose="020F0502020204030204" pitchFamily="34" charset="0"/>
                <a:cs typeface="Times New Roman" panose="02020603050405020304" pitchFamily="18" charset="0"/>
              </a:rPr>
              <a:t>nsvaret er pulverisert og de ulike aktørene gjør ofte sine vurderinger i «siloer». </a:t>
            </a:r>
            <a:r>
              <a:rPr lang="nb-NO" sz="1400">
                <a:latin typeface="Calibri" panose="020F0502020204030204" pitchFamily="34" charset="0"/>
                <a:ea typeface="Calibri" panose="020F0502020204030204" pitchFamily="34" charset="0"/>
                <a:cs typeface="Arial" panose="020B0604020202020204" pitchFamily="34" charset="0"/>
              </a:rPr>
              <a:t>I</a:t>
            </a:r>
            <a:r>
              <a:rPr lang="nb-NO" sz="1400">
                <a:effectLst/>
                <a:latin typeface="Calibri" panose="020F0502020204030204" pitchFamily="34" charset="0"/>
                <a:ea typeface="Calibri" panose="020F0502020204030204" pitchFamily="34" charset="0"/>
                <a:cs typeface="Arial" panose="020B0604020202020204" pitchFamily="34" charset="0"/>
              </a:rPr>
              <a:t>nvolverte parter har definerte oppgaver, men ingen har ansvar for helheten og sørge for at det er samsvar mellom hva som gjøres av de ulike aktørene. Ref. notat sendt i forkant.</a:t>
            </a:r>
            <a:endParaRPr lang="nb-NO" sz="1400">
              <a:latin typeface="Calibri" panose="020F0502020204030204" pitchFamily="34" charset="0"/>
              <a:ea typeface="Calibri" panose="020F0502020204030204" pitchFamily="34" charset="0"/>
              <a:cs typeface="Arial" panose="020B0604020202020204" pitchFamily="34" charset="0"/>
            </a:endParaRPr>
          </a:p>
          <a:p>
            <a:pPr lvl="1"/>
            <a:r>
              <a:rPr lang="nb-NO" sz="1400">
                <a:latin typeface="Calibri" panose="020F0502020204030204" pitchFamily="34" charset="0"/>
                <a:ea typeface="Calibri" panose="020F0502020204030204" pitchFamily="34" charset="0"/>
                <a:cs typeface="Arial" panose="020B0604020202020204" pitchFamily="34" charset="0"/>
              </a:rPr>
              <a:t>Lite fokus på</a:t>
            </a:r>
            <a:r>
              <a:rPr lang="nb-NO" sz="1400">
                <a:effectLst/>
                <a:latin typeface="Calibri" panose="020F0502020204030204" pitchFamily="34" charset="0"/>
                <a:ea typeface="Calibri" panose="020F0502020204030204" pitchFamily="34" charset="0"/>
                <a:cs typeface="Arial" panose="020B0604020202020204" pitchFamily="34" charset="0"/>
              </a:rPr>
              <a:t> prinsipielle utfordringer med systemet. LMI savner bedre ivaretakelse av fundamentet i systemet, nemlig de 4 legemiddelpolitiske målene og prioriteringskriteriene.</a:t>
            </a:r>
            <a:endParaRPr lang="nb-NO" sz="160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nb-NO" sz="1600">
                <a:latin typeface="Calibri" panose="020F0502020204030204" pitchFamily="34" charset="0"/>
                <a:ea typeface="Calibri" panose="020F0502020204030204" pitchFamily="34" charset="0"/>
                <a:cs typeface="Times New Roman" panose="02020603050405020304" pitchFamily="18" charset="0"/>
              </a:rPr>
              <a:t>Manglende samkjøring og dialog mellom aktører i systemet</a:t>
            </a:r>
          </a:p>
          <a:p>
            <a:pPr lvl="1"/>
            <a:r>
              <a:rPr lang="nb-NO" sz="1400">
                <a:latin typeface="Calibri" panose="020F0502020204030204" pitchFamily="34" charset="0"/>
                <a:cs typeface="Times New Roman" panose="02020603050405020304" pitchFamily="18" charset="0"/>
              </a:rPr>
              <a:t>Ikke samsvar mellom metodebestilling (</a:t>
            </a:r>
            <a:r>
              <a:rPr lang="nb-NO" sz="1400" err="1">
                <a:latin typeface="Calibri" panose="020F0502020204030204" pitchFamily="34" charset="0"/>
                <a:cs typeface="Times New Roman" panose="02020603050405020304" pitchFamily="18" charset="0"/>
              </a:rPr>
              <a:t>Bestillerforum</a:t>
            </a:r>
            <a:r>
              <a:rPr lang="nb-NO" sz="1400">
                <a:latin typeface="Calibri" panose="020F0502020204030204" pitchFamily="34" charset="0"/>
                <a:cs typeface="Times New Roman" panose="02020603050405020304" pitchFamily="18" charset="0"/>
              </a:rPr>
              <a:t>), evaluering (SLV) og implementering gjennom offentlige anskaffelser (Sykehusinnkjøp/beslutningsforum). </a:t>
            </a:r>
          </a:p>
          <a:p>
            <a:pPr lvl="1"/>
            <a:r>
              <a:rPr lang="nb-NO" sz="1400">
                <a:latin typeface="Calibri" panose="020F0502020204030204" pitchFamily="34" charset="0"/>
                <a:cs typeface="Times New Roman" panose="02020603050405020304" pitchFamily="18" charset="0"/>
              </a:rPr>
              <a:t>Anskaffelsesform kan ha et annet verdiperspektiv enn det evalueringen av legemiddelet la til grunn. Mange legemidler som har gjennomgått kostnadseffektivitetsvurderinger på grunn av meningsfulle forskjeller i effekt, kostnadsstruktur og/eller bivirkningsprofil, blir anskaffet gjennom anbud som ofte kun vektlegger legemiddelpris. </a:t>
            </a:r>
          </a:p>
          <a:p>
            <a:pPr lvl="1"/>
            <a:r>
              <a:rPr lang="nb-NO" sz="1400">
                <a:latin typeface="Calibri" panose="020F0502020204030204" pitchFamily="34" charset="0"/>
                <a:cs typeface="Times New Roman" panose="02020603050405020304" pitchFamily="18" charset="0"/>
              </a:rPr>
              <a:t>Anskaffelsesform overstyrer således prioriteringskriteriene og regjeringens mål om innovasjonsfremmende offentlige innkjøp, samt at behandlingstilbudet til norske pasienter risikerer å bli svekket. </a:t>
            </a:r>
          </a:p>
          <a:p>
            <a:pPr marL="0" indent="0">
              <a:buNone/>
            </a:pPr>
            <a:r>
              <a:rPr lang="nb-NO" sz="1600">
                <a:latin typeface="Calibri" panose="020F0502020204030204" pitchFamily="34" charset="0"/>
                <a:ea typeface="Calibri" panose="020F0502020204030204" pitchFamily="34" charset="0"/>
                <a:cs typeface="Times New Roman" panose="02020603050405020304" pitchFamily="18" charset="0"/>
              </a:rPr>
              <a:t>L</a:t>
            </a:r>
            <a:r>
              <a:rPr lang="nb-NO" sz="1600">
                <a:effectLst/>
                <a:latin typeface="Calibri" panose="020F0502020204030204" pitchFamily="34" charset="0"/>
                <a:ea typeface="Calibri" panose="020F0502020204030204" pitchFamily="34" charset="0"/>
                <a:cs typeface="Times New Roman" panose="02020603050405020304" pitchFamily="18" charset="0"/>
              </a:rPr>
              <a:t>everandører opplever at systemet i dag er lite forutsigbart og transparent:</a:t>
            </a:r>
          </a:p>
          <a:p>
            <a:pPr lvl="1"/>
            <a:r>
              <a:rPr lang="nb-NO" sz="1400">
                <a:latin typeface="Calibri" panose="020F0502020204030204" pitchFamily="34" charset="0"/>
                <a:cs typeface="Times New Roman" panose="02020603050405020304" pitchFamily="18" charset="0"/>
              </a:rPr>
              <a:t>Manglende transparens i hvordan aktørene i systemet samhandler. Mange aktører som er involvert i bruddstykker. Gjør det utfordrende å forutsi saksgangen for leverandør.</a:t>
            </a:r>
          </a:p>
          <a:p>
            <a:pPr lvl="1"/>
            <a:r>
              <a:rPr lang="nb-NO" sz="1400">
                <a:latin typeface="Calibri" panose="020F0502020204030204" pitchFamily="34" charset="0"/>
                <a:cs typeface="Times New Roman" panose="02020603050405020304" pitchFamily="18" charset="0"/>
              </a:rPr>
              <a:t>Manglende transparens i vurderinger og beslutninger. </a:t>
            </a:r>
          </a:p>
          <a:p>
            <a:pPr lvl="1"/>
            <a:r>
              <a:rPr lang="nb-NO" sz="1400">
                <a:latin typeface="Calibri" panose="020F0502020204030204" pitchFamily="34" charset="0"/>
                <a:cs typeface="Times New Roman" panose="02020603050405020304" pitchFamily="18" charset="0"/>
              </a:rPr>
              <a:t>Lite forutsigbart </a:t>
            </a:r>
            <a:r>
              <a:rPr lang="nb-NO" sz="1400" err="1">
                <a:latin typeface="Calibri" panose="020F0502020204030204" pitchFamily="34" charset="0"/>
                <a:cs typeface="Times New Roman" panose="02020603050405020304" pitchFamily="18" charset="0"/>
              </a:rPr>
              <a:t>mtp</a:t>
            </a:r>
            <a:r>
              <a:rPr lang="nb-NO" sz="1400">
                <a:latin typeface="Calibri" panose="020F0502020204030204" pitchFamily="34" charset="0"/>
                <a:cs typeface="Times New Roman" panose="02020603050405020304" pitchFamily="18" charset="0"/>
              </a:rPr>
              <a:t> tidsfrister.</a:t>
            </a:r>
          </a:p>
          <a:p>
            <a:pPr lvl="1"/>
            <a:r>
              <a:rPr lang="nb-NO" sz="1400">
                <a:latin typeface="Calibri" panose="020F0502020204030204" pitchFamily="34" charset="0"/>
                <a:cs typeface="Times New Roman" panose="02020603050405020304" pitchFamily="18" charset="0"/>
              </a:rPr>
              <a:t>Ingen klagerett eller andre muligheter til å utfordre aspekter ved evalueringen.</a:t>
            </a:r>
          </a:p>
          <a:p>
            <a:pPr marL="0" indent="0">
              <a:buNone/>
            </a:pPr>
            <a:endParaRPr lang="nb-NO" sz="1800">
              <a:latin typeface="Calibri" panose="020F0502020204030204" pitchFamily="34" charset="0"/>
              <a:cs typeface="Calibri" panose="020F0502020204030204" pitchFamily="34" charset="0"/>
            </a:endParaRPr>
          </a:p>
        </p:txBody>
      </p:sp>
      <p:sp>
        <p:nvSpPr>
          <p:cNvPr id="6" name="TekstSylinder 5">
            <a:extLst>
              <a:ext uri="{FF2B5EF4-FFF2-40B4-BE49-F238E27FC236}">
                <a16:creationId xmlns:a16="http://schemas.microsoft.com/office/drawing/2014/main" id="{41D99D7B-41EA-4E62-B3A7-826D6C9C400F}"/>
              </a:ext>
            </a:extLst>
          </p:cNvPr>
          <p:cNvSpPr txBox="1"/>
          <p:nvPr/>
        </p:nvSpPr>
        <p:spPr>
          <a:xfrm>
            <a:off x="9416143" y="208197"/>
            <a:ext cx="2775857"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&amp; samhandling</a:t>
            </a:r>
          </a:p>
        </p:txBody>
      </p:sp>
    </p:spTree>
    <p:extLst>
      <p:ext uri="{BB962C8B-B14F-4D97-AF65-F5344CB8AC3E}">
        <p14:creationId xmlns:p14="http://schemas.microsoft.com/office/powerpoint/2010/main" val="83113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kt 5" hidden="1">
            <a:extLst>
              <a:ext uri="{FF2B5EF4-FFF2-40B4-BE49-F238E27FC236}">
                <a16:creationId xmlns:a16="http://schemas.microsoft.com/office/drawing/2014/main" id="{CC5328E2-A8E0-43FC-B621-75A0BB2DD565}"/>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15" imgH="416" progId="TCLayout.ActiveDocument.1">
                  <p:embed/>
                </p:oleObj>
              </mc:Choice>
              <mc:Fallback>
                <p:oleObj name="think-cell Slide" r:id="rId4" imgW="415" imgH="416" progId="TCLayout.ActiveDocument.1">
                  <p:embed/>
                  <p:pic>
                    <p:nvPicPr>
                      <p:cNvPr id="6" name="Objekt 5" hidden="1">
                        <a:extLst>
                          <a:ext uri="{FF2B5EF4-FFF2-40B4-BE49-F238E27FC236}">
                            <a16:creationId xmlns:a16="http://schemas.microsoft.com/office/drawing/2014/main" id="{CC5328E2-A8E0-43FC-B621-75A0BB2DD56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6CF69CE7-353A-44F8-B642-8093C9AD7DB3}"/>
              </a:ext>
            </a:extLst>
          </p:cNvPr>
          <p:cNvSpPr>
            <a:spLocks noGrp="1"/>
          </p:cNvSpPr>
          <p:nvPr>
            <p:ph type="title"/>
          </p:nvPr>
        </p:nvSpPr>
        <p:spPr>
          <a:xfrm>
            <a:off x="838200" y="183197"/>
            <a:ext cx="10515600" cy="1325563"/>
          </a:xfrm>
        </p:spPr>
        <p:txBody>
          <a:bodyPr vert="horz">
            <a:normAutofit/>
          </a:bodyPr>
          <a:lstStyle/>
          <a:p>
            <a:br>
              <a:rPr lang="nb-NO" sz="2800"/>
            </a:br>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a:t>
            </a:r>
            <a:r>
              <a:rPr lang="nb-NO" sz="2800">
                <a:latin typeface="Calibri" panose="020F0502020204030204" pitchFamily="34" charset="0"/>
                <a:cs typeface="Calibri" panose="020F0502020204030204" pitchFamily="34" charset="0"/>
              </a:rPr>
              <a:t> på organisering av Nye Metoder</a:t>
            </a:r>
            <a:br>
              <a:rPr lang="nb-NO" sz="2800" i="1">
                <a:latin typeface="Calibri" panose="020F0502020204030204" pitchFamily="34" charset="0"/>
                <a:ea typeface="Calibri" panose="020F0502020204030204" pitchFamily="34" charset="0"/>
                <a:cs typeface="Times New Roman" panose="02020603050405020304" pitchFamily="18" charset="0"/>
              </a:rPr>
            </a:br>
            <a:endParaRPr lang="nb-NO" sz="2800"/>
          </a:p>
        </p:txBody>
      </p:sp>
      <p:sp>
        <p:nvSpPr>
          <p:cNvPr id="3" name="Plassholder for innhold 2">
            <a:extLst>
              <a:ext uri="{FF2B5EF4-FFF2-40B4-BE49-F238E27FC236}">
                <a16:creationId xmlns:a16="http://schemas.microsoft.com/office/drawing/2014/main" id="{2F3121B3-8E24-4205-83E9-D1C84577BB93}"/>
              </a:ext>
            </a:extLst>
          </p:cNvPr>
          <p:cNvSpPr>
            <a:spLocks noGrp="1"/>
          </p:cNvSpPr>
          <p:nvPr>
            <p:ph idx="1"/>
          </p:nvPr>
        </p:nvSpPr>
        <p:spPr>
          <a:xfrm>
            <a:off x="838200" y="1229360"/>
            <a:ext cx="10515600" cy="5069523"/>
          </a:xfrm>
        </p:spPr>
        <p:txBody>
          <a:bodyPr vert="horz" lIns="91440" tIns="45720" rIns="91440" bIns="45720" rtlCol="0" anchor="t">
            <a:normAutofit lnSpcReduction="10000"/>
          </a:bodyPr>
          <a:lstStyle/>
          <a:p>
            <a:pPr marL="0" indent="0">
              <a:buNone/>
            </a:pPr>
            <a:r>
              <a:rPr lang="nb-NO" sz="1600">
                <a:latin typeface="Calibri"/>
                <a:ea typeface="Calibri" panose="020F0502020204030204" pitchFamily="34" charset="0"/>
                <a:cs typeface="Times New Roman"/>
              </a:rPr>
              <a:t>Opprettelse av uavhengig </a:t>
            </a:r>
            <a:r>
              <a:rPr lang="nb-NO" sz="1600">
                <a:effectLst/>
                <a:latin typeface="Calibri"/>
                <a:ea typeface="Calibri" panose="020F0502020204030204" pitchFamily="34" charset="0"/>
                <a:cs typeface="Times New Roman"/>
              </a:rPr>
              <a:t>organ som </a:t>
            </a:r>
            <a:r>
              <a:rPr lang="nb-NO" sz="1600">
                <a:latin typeface="Calibri"/>
                <a:ea typeface="Calibri" panose="020F0502020204030204" pitchFamily="34" charset="0"/>
                <a:cs typeface="Times New Roman"/>
              </a:rPr>
              <a:t>årlig vurdere utviklingen i Nye Metoder for å sikre at de legemiddelpolitiske målene ivaretas:</a:t>
            </a:r>
          </a:p>
          <a:p>
            <a:pPr lvl="1"/>
            <a:r>
              <a:rPr lang="nb-NO" sz="1400">
                <a:latin typeface="Calibri"/>
                <a:ea typeface="Calibri" panose="020F0502020204030204" pitchFamily="34" charset="0"/>
                <a:cs typeface="Times New Roman"/>
              </a:rPr>
              <a:t>O</a:t>
            </a:r>
            <a:r>
              <a:rPr lang="nb-NO" sz="1400">
                <a:effectLst/>
                <a:latin typeface="Calibri"/>
                <a:ea typeface="Calibri" panose="020F0502020204030204" pitchFamily="34" charset="0"/>
                <a:cs typeface="Times New Roman"/>
              </a:rPr>
              <a:t>rgan ledet av aktør som </a:t>
            </a:r>
            <a:r>
              <a:rPr lang="nb-NO" sz="1400">
                <a:latin typeface="Calibri"/>
                <a:ea typeface="Calibri" panose="020F0502020204030204" pitchFamily="34" charset="0"/>
                <a:cs typeface="Times New Roman"/>
              </a:rPr>
              <a:t>er uavhengig av systemet, i det minste legemiddelbudsjettet for å skape objektivitet. F. eks akademia, eller andre aktører uten tett tilknytning til budsjettet. </a:t>
            </a:r>
            <a:endParaRPr lang="nb-NO" sz="1400">
              <a:latin typeface="Calibri"/>
              <a:ea typeface="Calibri" panose="020F0502020204030204" pitchFamily="34" charset="0"/>
              <a:cs typeface="Times New Roman" panose="02020603050405020304" pitchFamily="18" charset="0"/>
            </a:endParaRPr>
          </a:p>
          <a:p>
            <a:pPr lvl="2"/>
            <a:r>
              <a:rPr lang="nb-NO" sz="1400">
                <a:latin typeface="Calibri"/>
                <a:ea typeface="Calibri" panose="020F0502020204030204" pitchFamily="34" charset="0"/>
                <a:cs typeface="Times New Roman"/>
              </a:rPr>
              <a:t>Medlemmer av organet bør være involverte aktører (LMI, SLV sykehusinnkjøp, etc.) samt andre relevante aktører som HOD, Legeforeningen, pasientforeningen, leder av helse og omsorgskomiteen etc.</a:t>
            </a:r>
          </a:p>
          <a:p>
            <a:pPr lvl="1"/>
            <a:r>
              <a:rPr lang="nb-NO" sz="1400">
                <a:effectLst/>
                <a:latin typeface="Calibri"/>
                <a:ea typeface="Calibri" panose="020F0502020204030204" pitchFamily="34" charset="0"/>
                <a:cs typeface="Times New Roman"/>
              </a:rPr>
              <a:t>Årlig </a:t>
            </a:r>
            <a:r>
              <a:rPr lang="nb-NO" sz="1400">
                <a:latin typeface="Calibri"/>
                <a:ea typeface="Calibri" panose="020F0502020204030204" pitchFamily="34" charset="0"/>
                <a:cs typeface="Times New Roman"/>
              </a:rPr>
              <a:t>møte/</a:t>
            </a:r>
            <a:r>
              <a:rPr lang="nb-NO" sz="1400">
                <a:effectLst/>
                <a:latin typeface="Calibri"/>
                <a:ea typeface="Calibri" panose="020F0502020204030204" pitchFamily="34" charset="0"/>
                <a:cs typeface="Times New Roman"/>
              </a:rPr>
              <a:t>rundbordskonferanse for diskusjon rundt prinsipiell måloppnåelse.</a:t>
            </a:r>
            <a:r>
              <a:rPr lang="nb-NO" sz="1400">
                <a:latin typeface="Calibri"/>
                <a:ea typeface="Calibri" panose="020F0502020204030204" pitchFamily="34" charset="0"/>
                <a:cs typeface="Times New Roman"/>
              </a:rPr>
              <a:t> </a:t>
            </a:r>
          </a:p>
          <a:p>
            <a:pPr lvl="1"/>
            <a:r>
              <a:rPr lang="nb-NO" sz="1400">
                <a:latin typeface="Calibri"/>
                <a:cs typeface="Times New Roman"/>
              </a:rPr>
              <a:t>Aktørene vil ha mulighet til å spille inn saker for gjennomgang. Eksempelvis kan LMI kan velge opptil 3 saker årlig for vurdering som bakgrunn for diskusjon. Dette kan bøte på dagens mangel på klage/ankeordning. </a:t>
            </a:r>
          </a:p>
          <a:p>
            <a:pPr lvl="1"/>
            <a:r>
              <a:rPr lang="nb-NO" sz="1400">
                <a:latin typeface="Calibri"/>
                <a:ea typeface="Calibri" panose="020F0502020204030204" pitchFamily="34" charset="0"/>
                <a:cs typeface="Times New Roman"/>
              </a:rPr>
              <a:t>Basert på rundbordskonferansen og egne evalueringer vil organet utarbeide  årsrapport som leveres til HOD og politisk ledelse. </a:t>
            </a:r>
            <a:endParaRPr lang="nb-NO" sz="1400">
              <a:latin typeface="Calibri"/>
              <a:ea typeface="Calibri" panose="020F0502020204030204" pitchFamily="34" charset="0"/>
              <a:cs typeface="Times New Roman" panose="02020603050405020304" pitchFamily="18" charset="0"/>
            </a:endParaRPr>
          </a:p>
          <a:p>
            <a:pPr lvl="1"/>
            <a:r>
              <a:rPr lang="nb-NO" sz="1400">
                <a:latin typeface="Calibri"/>
                <a:ea typeface="Calibri" panose="020F0502020204030204" pitchFamily="34" charset="0"/>
                <a:cs typeface="Times New Roman"/>
              </a:rPr>
              <a:t>Basert på denne kan systemet jevnlig korrigeres for å tilpasses medisinsk utvikling og forbedre kvaliteten. </a:t>
            </a:r>
            <a:endParaRPr lang="nb-NO" sz="1400">
              <a:latin typeface="Calibri"/>
              <a:ea typeface="Calibri" panose="020F0502020204030204" pitchFamily="34" charset="0"/>
              <a:cs typeface="Times New Roman" panose="02020603050405020304" pitchFamily="18" charset="0"/>
            </a:endParaRPr>
          </a:p>
          <a:p>
            <a:pPr marL="0" indent="0">
              <a:buNone/>
            </a:pPr>
            <a:r>
              <a:rPr lang="nb-NO" sz="1600">
                <a:latin typeface="Calibri"/>
                <a:ea typeface="Calibri" panose="020F0502020204030204" pitchFamily="34" charset="0"/>
                <a:cs typeface="Arial"/>
              </a:rPr>
              <a:t>Tydelig definert hvem som har det overordnede og helhetlige ansvaret for systemet for Nye Metoder og at de legemiddelpolitiske målene ivaretas.  </a:t>
            </a:r>
            <a:endParaRPr lang="nb-NO" sz="1600">
              <a:latin typeface="Calibri"/>
              <a:ea typeface="Calibri" panose="020F0502020204030204" pitchFamily="34" charset="0"/>
              <a:cs typeface="Arial" panose="020B0604020202020204" pitchFamily="34" charset="0"/>
            </a:endParaRPr>
          </a:p>
          <a:p>
            <a:pPr lvl="1">
              <a:defRPr/>
            </a:pPr>
            <a:r>
              <a:rPr kumimoji="0" lang="nb-NO" sz="1400" b="0" i="0" u="none" strike="noStrike" kern="1200" cap="none" spc="0" normalizeH="0" baseline="0" noProof="0">
                <a:ln>
                  <a:noFill/>
                </a:ln>
                <a:solidFill>
                  <a:srgbClr val="2E303C"/>
                </a:solidFill>
                <a:effectLst/>
                <a:uLnTx/>
                <a:uFillTx/>
                <a:latin typeface="Calibri"/>
                <a:ea typeface="Calibri" panose="020F0502020204030204" pitchFamily="34" charset="0"/>
                <a:cs typeface="Arial"/>
              </a:rPr>
              <a:t>F.eks. kan Sekretariatet for Nye metoder </a:t>
            </a:r>
            <a:r>
              <a:rPr lang="nb-NO" sz="1400">
                <a:solidFill>
                  <a:srgbClr val="2E303C"/>
                </a:solidFill>
                <a:latin typeface="Calibri"/>
                <a:ea typeface="Calibri" panose="020F0502020204030204" pitchFamily="34" charset="0"/>
                <a:cs typeface="Arial"/>
              </a:rPr>
              <a:t>gis </a:t>
            </a:r>
            <a:r>
              <a:rPr kumimoji="0" lang="nb-NO" sz="1400" b="0" i="0" u="none" strike="noStrike" kern="1200" cap="none" spc="0" normalizeH="0" baseline="0" noProof="0">
                <a:ln>
                  <a:noFill/>
                </a:ln>
                <a:solidFill>
                  <a:srgbClr val="2E303C"/>
                </a:solidFill>
                <a:effectLst/>
                <a:uLnTx/>
                <a:uFillTx/>
                <a:latin typeface="Calibri"/>
                <a:ea typeface="Calibri" panose="020F0502020204030204" pitchFamily="34" charset="0"/>
                <a:cs typeface="Arial"/>
              </a:rPr>
              <a:t>det overordnede interne ansvaret.</a:t>
            </a:r>
            <a:r>
              <a:rPr lang="nb-NO" sz="1400">
                <a:solidFill>
                  <a:srgbClr val="2E303C"/>
                </a:solidFill>
                <a:latin typeface="Calibri"/>
                <a:ea typeface="Calibri" panose="020F0502020204030204" pitchFamily="34" charset="0"/>
                <a:cs typeface="Arial"/>
              </a:rPr>
              <a:t> </a:t>
            </a:r>
            <a:endParaRPr lang="nb-NO" sz="1400" b="0" i="0" u="none" strike="noStrike" kern="1200" cap="none" spc="0" normalizeH="0" baseline="0" noProof="0">
              <a:ln>
                <a:noFill/>
              </a:ln>
              <a:solidFill>
                <a:srgbClr val="2E303C"/>
              </a:solidFill>
              <a:effectLst/>
              <a:uLnTx/>
              <a:uFillTx/>
              <a:latin typeface="Calibri"/>
              <a:ea typeface="Calibri" panose="020F0502020204030204" pitchFamily="34" charset="0"/>
              <a:cs typeface="Arial" panose="020B0604020202020204" pitchFamily="34" charset="0"/>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nb-NO" sz="1400">
                <a:latin typeface="Calibri"/>
                <a:ea typeface="Calibri" panose="020F0502020204030204" pitchFamily="34" charset="0"/>
                <a:cs typeface="Arial"/>
              </a:rPr>
              <a:t>Det må være et </a:t>
            </a:r>
            <a:r>
              <a:rPr lang="nb-NO" sz="1400">
                <a:solidFill>
                  <a:srgbClr val="2E303C"/>
                </a:solidFill>
                <a:latin typeface="Calibri"/>
                <a:ea typeface="Calibri" panose="020F0502020204030204" pitchFamily="34" charset="0"/>
                <a:cs typeface="Arial"/>
              </a:rPr>
              <a:t>tydelig mandat og sekretariatet må måles på de legemiddelpolitiske målene og at prioriteringskriteriene operasjonaliseres. Gapet mellom politisk ambisjon og operasjonalisering er en utfordring i dag</a:t>
            </a:r>
            <a:endParaRPr lang="nb-NO" sz="1100">
              <a:latin typeface="Calibri"/>
              <a:ea typeface="Calibri" panose="020F0502020204030204" pitchFamily="34" charset="0"/>
              <a:cs typeface="Arial"/>
            </a:endParaRPr>
          </a:p>
          <a:p>
            <a:pPr marL="0" indent="0">
              <a:buNone/>
            </a:pPr>
            <a:r>
              <a:rPr lang="nb-NO" sz="1400">
                <a:effectLst/>
                <a:latin typeface="Calibri"/>
                <a:ea typeface="Calibri" panose="020F0502020204030204" pitchFamily="34" charset="0"/>
                <a:cs typeface="Arial"/>
              </a:rPr>
              <a:t>Færre involverte aktører. Beholde de som dedikerer betydelig med tid og tilfører verdi. </a:t>
            </a:r>
            <a:r>
              <a:rPr lang="nb-NO" sz="1400">
                <a:latin typeface="Calibri"/>
                <a:ea typeface="Calibri" panose="020F0502020204030204" pitchFamily="34" charset="0"/>
                <a:cs typeface="Arial"/>
              </a:rPr>
              <a:t>M</a:t>
            </a:r>
            <a:r>
              <a:rPr lang="nb-NO" sz="1400">
                <a:effectLst/>
                <a:latin typeface="Calibri"/>
                <a:ea typeface="Calibri" panose="020F0502020204030204" pitchFamily="34" charset="0"/>
                <a:cs typeface="Arial"/>
              </a:rPr>
              <a:t>ange i systemet som har Nye metoder som en «</a:t>
            </a:r>
            <a:r>
              <a:rPr lang="nb-NO" sz="1400" err="1">
                <a:effectLst/>
                <a:latin typeface="Calibri"/>
                <a:ea typeface="Calibri" panose="020F0502020204030204" pitchFamily="34" charset="0"/>
                <a:cs typeface="Arial"/>
              </a:rPr>
              <a:t>bisyssel</a:t>
            </a:r>
            <a:r>
              <a:rPr lang="nb-NO" sz="1400">
                <a:effectLst/>
                <a:latin typeface="Calibri"/>
                <a:ea typeface="Calibri" panose="020F0502020204030204" pitchFamily="34" charset="0"/>
                <a:cs typeface="Arial"/>
              </a:rPr>
              <a:t>»</a:t>
            </a:r>
          </a:p>
          <a:p>
            <a:pPr marL="629920" indent="-182245"/>
            <a:r>
              <a:rPr lang="nb-NO" sz="1400">
                <a:solidFill>
                  <a:schemeClr val="tx1"/>
                </a:solidFill>
                <a:latin typeface="Calibri"/>
                <a:ea typeface="Calibri" panose="020F0502020204030204" pitchFamily="34" charset="0"/>
                <a:cs typeface="Arial"/>
              </a:rPr>
              <a:t>Relevant kompetanse bør prioriteres høyere i </a:t>
            </a:r>
            <a:r>
              <a:rPr lang="nb-NO" sz="1400" err="1">
                <a:solidFill>
                  <a:schemeClr val="tx1"/>
                </a:solidFill>
                <a:latin typeface="Calibri"/>
                <a:ea typeface="Calibri" panose="020F0502020204030204" pitchFamily="34" charset="0"/>
                <a:cs typeface="Arial"/>
              </a:rPr>
              <a:t>Bestillerforum</a:t>
            </a:r>
            <a:r>
              <a:rPr lang="nb-NO" sz="1400">
                <a:solidFill>
                  <a:schemeClr val="tx1"/>
                </a:solidFill>
                <a:latin typeface="Calibri"/>
                <a:ea typeface="Calibri" panose="020F0502020204030204" pitchFamily="34" charset="0"/>
                <a:cs typeface="Arial"/>
              </a:rPr>
              <a:t> og Beslutningsforum fremfor fast representasjon som i dag.</a:t>
            </a:r>
          </a:p>
          <a:p>
            <a:pPr marL="629920" indent="-182245"/>
            <a:r>
              <a:rPr lang="nb-NO" sz="1400">
                <a:solidFill>
                  <a:schemeClr val="tx1"/>
                </a:solidFill>
                <a:latin typeface="Calibri"/>
                <a:cs typeface="Arial"/>
              </a:rPr>
              <a:t>Med relevant kompetanse menes: 1) kompetanse innen helseøkonomi 2) relevant klinisk kompetanse inkluderes for hver enkeltsak 3) kompetanse fra relevant pasientgruppe må innhentes. </a:t>
            </a:r>
          </a:p>
          <a:p>
            <a:pPr marL="629920" indent="-182245"/>
            <a:endParaRPr lang="nb-NO" sz="1200">
              <a:solidFill>
                <a:schemeClr val="tx1"/>
              </a:solidFill>
              <a:effectLst/>
              <a:latin typeface="Calibri"/>
              <a:ea typeface="Calibri" panose="020F0502020204030204" pitchFamily="34" charset="0"/>
              <a:cs typeface="Arial"/>
            </a:endParaRPr>
          </a:p>
          <a:p>
            <a:pPr marL="0" indent="0">
              <a:buNone/>
            </a:pPr>
            <a:endParaRPr lang="nb-NO" sz="2200" i="1">
              <a:effectLst/>
              <a:latin typeface="Calibri" panose="020F0502020204030204" pitchFamily="34" charset="0"/>
              <a:ea typeface="Calibri" panose="020F0502020204030204" pitchFamily="34" charset="0"/>
              <a:cs typeface="Times New Roman" panose="02020603050405020304" pitchFamily="18" charset="0"/>
            </a:endParaRPr>
          </a:p>
          <a:p>
            <a:endParaRPr lang="nb-NO"/>
          </a:p>
        </p:txBody>
      </p:sp>
      <p:sp>
        <p:nvSpPr>
          <p:cNvPr id="4" name="TekstSylinder 3">
            <a:extLst>
              <a:ext uri="{FF2B5EF4-FFF2-40B4-BE49-F238E27FC236}">
                <a16:creationId xmlns:a16="http://schemas.microsoft.com/office/drawing/2014/main" id="{8A48A21A-5217-425B-A3D4-4CC3948A7DB5}"/>
              </a:ext>
            </a:extLst>
          </p:cNvPr>
          <p:cNvSpPr txBox="1"/>
          <p:nvPr/>
        </p:nvSpPr>
        <p:spPr>
          <a:xfrm>
            <a:off x="8837386" y="280768"/>
            <a:ext cx="3399970" cy="307777"/>
          </a:xfrm>
          <a:prstGeom prst="rect">
            <a:avLst/>
          </a:prstGeom>
          <a:solidFill>
            <a:schemeClr val="bg1"/>
          </a:solidFill>
        </p:spPr>
        <p:txBody>
          <a:bodyPr wrap="square" lIns="91440" tIns="45720" rIns="91440" bIns="45720" rtlCol="0" anchor="t">
            <a:spAutoFit/>
          </a:bodyPr>
          <a:lstStyle/>
          <a:p>
            <a:pPr>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t>
            </a:r>
            <a:r>
              <a:rPr lang="nb-NO" sz="1400">
                <a:solidFill>
                  <a:srgbClr val="2E303C"/>
                </a:solidFill>
                <a:latin typeface="Barlow-Light"/>
              </a:rPr>
              <a:t>og samhandling</a:t>
            </a:r>
            <a:endParaRPr kumimoji="0" lang="nb-NO" sz="1400" b="0" i="0" u="none" strike="noStrike" kern="1200" cap="none" spc="0" normalizeH="0" baseline="0" noProof="0">
              <a:ln>
                <a:noFill/>
              </a:ln>
              <a:solidFill>
                <a:srgbClr val="2E303C"/>
              </a:solidFill>
              <a:effectLst/>
              <a:uLnTx/>
              <a:uFillTx/>
              <a:latin typeface="Barlow-Light"/>
              <a:ea typeface="+mn-ea"/>
              <a:cs typeface="+mn-cs"/>
            </a:endParaRPr>
          </a:p>
        </p:txBody>
      </p:sp>
    </p:spTree>
    <p:extLst>
      <p:ext uri="{BB962C8B-B14F-4D97-AF65-F5344CB8AC3E}">
        <p14:creationId xmlns:p14="http://schemas.microsoft.com/office/powerpoint/2010/main" val="3936400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67026DB6-E384-42CB-AC48-B3C7A2A37EAE}"/>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67026DB6-E384-42CB-AC48-B3C7A2A37EA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0130EBAE-B890-4674-A486-F6DD8778AB01}"/>
              </a:ext>
            </a:extLst>
          </p:cNvPr>
          <p:cNvSpPr>
            <a:spLocks noGrp="1"/>
          </p:cNvSpPr>
          <p:nvPr>
            <p:ph type="title"/>
          </p:nvPr>
        </p:nvSpPr>
        <p:spPr/>
        <p:txBody>
          <a:bodyPr vert="horz">
            <a:normAutofit/>
          </a:bodyPr>
          <a:lstStyle/>
          <a:p>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 </a:t>
            </a:r>
            <a:r>
              <a:rPr lang="nb-NO" sz="2800">
                <a:latin typeface="Calibri" panose="020F0502020204030204" pitchFamily="34" charset="0"/>
                <a:cs typeface="Calibri" panose="020F0502020204030204" pitchFamily="34" charset="0"/>
              </a:rPr>
              <a:t>på leverandørens rolle i systemet for Nye metoder</a:t>
            </a:r>
            <a:endParaRPr lang="nb-NO" sz="2800"/>
          </a:p>
        </p:txBody>
      </p:sp>
      <p:sp>
        <p:nvSpPr>
          <p:cNvPr id="3" name="Plassholder for innhold 2">
            <a:extLst>
              <a:ext uri="{FF2B5EF4-FFF2-40B4-BE49-F238E27FC236}">
                <a16:creationId xmlns:a16="http://schemas.microsoft.com/office/drawing/2014/main" id="{3EC5850C-9EF5-4918-B8E8-0E5D07A75536}"/>
              </a:ext>
            </a:extLst>
          </p:cNvPr>
          <p:cNvSpPr>
            <a:spLocks noGrp="1"/>
          </p:cNvSpPr>
          <p:nvPr>
            <p:ph idx="1"/>
          </p:nvPr>
        </p:nvSpPr>
        <p:spPr>
          <a:xfrm>
            <a:off x="874712" y="1581785"/>
            <a:ext cx="10442575" cy="4351338"/>
          </a:xfrm>
        </p:spPr>
        <p:txBody>
          <a:bodyPr>
            <a:normAutofit/>
          </a:bodyPr>
          <a:lstStyle/>
          <a:p>
            <a:pPr marL="457200" lvl="1" indent="-457200">
              <a:buNone/>
            </a:pPr>
            <a:r>
              <a:rPr lang="nb-NO" sz="1600">
                <a:solidFill>
                  <a:schemeClr val="bg1"/>
                </a:solidFill>
                <a:effectLst/>
                <a:latin typeface="Calibri" panose="020F0502020204030204" pitchFamily="34" charset="0"/>
                <a:ea typeface="Times New Roman" panose="02020603050405020304" pitchFamily="18" charset="0"/>
              </a:rPr>
              <a:t> Leverandør en inkludert og konstruktiv part i gjennom hele prosessen: </a:t>
            </a:r>
            <a:endParaRPr lang="nb-NO" sz="1600">
              <a:solidFill>
                <a:schemeClr val="bg1"/>
              </a:solidFill>
              <a:latin typeface="Calibri" panose="020F0502020204030204" pitchFamily="34" charset="0"/>
              <a:ea typeface="Times New Roman" panose="02020603050405020304" pitchFamily="18" charset="0"/>
            </a:endParaRPr>
          </a:p>
          <a:p>
            <a:pPr marL="742950" lvl="2" indent="-285750"/>
            <a:r>
              <a:rPr lang="nb-NO" sz="1400">
                <a:latin typeface="Calibri" panose="020F0502020204030204" pitchFamily="34" charset="0"/>
                <a:ea typeface="Times New Roman" panose="02020603050405020304" pitchFamily="18" charset="0"/>
              </a:rPr>
              <a:t>Leverandøren besitter viktig kunnskap og kompetanse som i større grad bør inkluderes</a:t>
            </a:r>
          </a:p>
          <a:p>
            <a:pPr marL="742950" lvl="2" indent="-285750"/>
            <a:r>
              <a:rPr lang="nb-NO" sz="1400">
                <a:latin typeface="Calibri" panose="020F0502020204030204" pitchFamily="34" charset="0"/>
                <a:ea typeface="Times New Roman" panose="02020603050405020304" pitchFamily="18" charset="0"/>
              </a:rPr>
              <a:t>Leverandør bør være en aktiv dialogpartner gjennom hele prosessen i en metodevurdering</a:t>
            </a:r>
          </a:p>
          <a:p>
            <a:pPr marL="742950" lvl="2" indent="-285750"/>
            <a:r>
              <a:rPr lang="nb-NO" sz="1400">
                <a:latin typeface="Calibri" panose="020F0502020204030204" pitchFamily="34" charset="0"/>
                <a:ea typeface="Times New Roman" panose="02020603050405020304" pitchFamily="18" charset="0"/>
              </a:rPr>
              <a:t>Involvert tidlig i prosessen gjennom produktstrategi og metodebestilling</a:t>
            </a:r>
          </a:p>
          <a:p>
            <a:pPr marL="742950" lvl="2" indent="-285750"/>
            <a:r>
              <a:rPr lang="nb-NO" sz="1400">
                <a:latin typeface="Calibri" panose="020F0502020204030204" pitchFamily="34" charset="0"/>
                <a:ea typeface="Times New Roman" panose="02020603050405020304" pitchFamily="18" charset="0"/>
              </a:rPr>
              <a:t>G</a:t>
            </a:r>
            <a:r>
              <a:rPr lang="nb-NO" sz="1400">
                <a:effectLst/>
                <a:latin typeface="Calibri" panose="020F0502020204030204" pitchFamily="34" charset="0"/>
                <a:ea typeface="Times New Roman" panose="02020603050405020304" pitchFamily="18" charset="0"/>
              </a:rPr>
              <a:t>is innsyn i saksgrunnlag for vurderinger i prosess med mulighet for innspill til dette (inkludert vurderinger av faglig likeverdighet) </a:t>
            </a:r>
            <a:endParaRPr lang="nb-NO" sz="1400">
              <a:latin typeface="Calibri" panose="020F0502020204030204" pitchFamily="34" charset="0"/>
              <a:ea typeface="Times New Roman" panose="02020603050405020304" pitchFamily="18" charset="0"/>
            </a:endParaRPr>
          </a:p>
          <a:p>
            <a:pPr marL="742950" lvl="2" indent="-285750"/>
            <a:r>
              <a:rPr lang="nb-NO" sz="1400">
                <a:effectLst/>
                <a:latin typeface="Calibri" panose="020F0502020204030204" pitchFamily="34" charset="0"/>
                <a:ea typeface="Times New Roman" panose="02020603050405020304" pitchFamily="18" charset="0"/>
              </a:rPr>
              <a:t>Ansvar for utarbeidelse av betalingsløsninger/innkjøpsordninger der dette også anses som relevant fra innkjøpers side</a:t>
            </a:r>
            <a:endParaRPr lang="nb-NO" sz="1400">
              <a:latin typeface="Calibri" panose="020F0502020204030204" pitchFamily="34" charset="0"/>
              <a:ea typeface="Times New Roman" panose="02020603050405020304" pitchFamily="18" charset="0"/>
            </a:endParaRPr>
          </a:p>
          <a:p>
            <a:pPr marL="742950" lvl="2" indent="-285750"/>
            <a:r>
              <a:rPr lang="nb-NO" sz="1400">
                <a:effectLst/>
                <a:latin typeface="Calibri" panose="020F0502020204030204" pitchFamily="34" charset="0"/>
                <a:ea typeface="Times New Roman" panose="02020603050405020304" pitchFamily="18" charset="0"/>
              </a:rPr>
              <a:t>Leverandør er en aktiv partner til innhenting og fremskaffelse av data </a:t>
            </a:r>
            <a:r>
              <a:rPr lang="nb-NO" sz="1400">
                <a:latin typeface="Calibri" panose="020F0502020204030204" pitchFamily="34" charset="0"/>
                <a:ea typeface="Times New Roman" panose="02020603050405020304" pitchFamily="18" charset="0"/>
              </a:rPr>
              <a:t>etter godkjenning for å genere ny kunnskap og revurderinger</a:t>
            </a:r>
            <a:r>
              <a:rPr lang="nb-NO" sz="1400">
                <a:effectLst/>
                <a:latin typeface="Calibri" panose="020F0502020204030204" pitchFamily="34" charset="0"/>
                <a:ea typeface="Times New Roman" panose="02020603050405020304" pitchFamily="18" charset="0"/>
              </a:rPr>
              <a:t>.</a:t>
            </a:r>
          </a:p>
          <a:p>
            <a:pPr marL="742950" lvl="2" indent="-285750"/>
            <a:r>
              <a:rPr lang="nb-NO" sz="1400">
                <a:latin typeface="Calibri" panose="020F0502020204030204" pitchFamily="34" charset="0"/>
                <a:ea typeface="Calibri" panose="020F0502020204030204" pitchFamily="34" charset="0"/>
              </a:rPr>
              <a:t>Leverandør representert ved LMI bør ha en plass i </a:t>
            </a:r>
            <a:r>
              <a:rPr lang="nb-NO" sz="1400" err="1">
                <a:latin typeface="Calibri" panose="020F0502020204030204" pitchFamily="34" charset="0"/>
                <a:ea typeface="Calibri" panose="020F0502020204030204" pitchFamily="34" charset="0"/>
              </a:rPr>
              <a:t>Bestillerforum</a:t>
            </a:r>
            <a:r>
              <a:rPr lang="nb-NO" sz="1400">
                <a:latin typeface="Calibri" panose="020F0502020204030204" pitchFamily="34" charset="0"/>
                <a:ea typeface="Calibri" panose="020F0502020204030204" pitchFamily="34" charset="0"/>
              </a:rPr>
              <a:t> og Beslutningsforum for å sikre at leverandørens interesser ivaretas</a:t>
            </a:r>
            <a:endParaRPr lang="nb-NO" sz="1400">
              <a:effectLst/>
              <a:latin typeface="Calibri" panose="020F0502020204030204" pitchFamily="34" charset="0"/>
              <a:ea typeface="Calibri" panose="020F0502020204030204" pitchFamily="34" charset="0"/>
            </a:endParaRPr>
          </a:p>
          <a:p>
            <a:pPr marL="0" indent="0">
              <a:buNone/>
            </a:pPr>
            <a:endParaRPr lang="nb-NO"/>
          </a:p>
        </p:txBody>
      </p:sp>
      <p:sp>
        <p:nvSpPr>
          <p:cNvPr id="6" name="TekstSylinder 5">
            <a:extLst>
              <a:ext uri="{FF2B5EF4-FFF2-40B4-BE49-F238E27FC236}">
                <a16:creationId xmlns:a16="http://schemas.microsoft.com/office/drawing/2014/main" id="{D1AD9C76-4537-4DB0-ADA8-97027B5D0642}"/>
              </a:ext>
            </a:extLst>
          </p:cNvPr>
          <p:cNvSpPr txBox="1"/>
          <p:nvPr/>
        </p:nvSpPr>
        <p:spPr>
          <a:xfrm>
            <a:off x="8982529" y="208197"/>
            <a:ext cx="3209471"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&amp; samhandling</a:t>
            </a:r>
          </a:p>
        </p:txBody>
      </p:sp>
    </p:spTree>
    <p:extLst>
      <p:ext uri="{BB962C8B-B14F-4D97-AF65-F5344CB8AC3E}">
        <p14:creationId xmlns:p14="http://schemas.microsoft.com/office/powerpoint/2010/main" val="308056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kt 4" hidden="1">
            <a:extLst>
              <a:ext uri="{FF2B5EF4-FFF2-40B4-BE49-F238E27FC236}">
                <a16:creationId xmlns:a16="http://schemas.microsoft.com/office/drawing/2014/main" id="{46AD663B-B723-4144-8B25-7F9955B3736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15" imgH="416" progId="TCLayout.ActiveDocument.1">
                  <p:embed/>
                </p:oleObj>
              </mc:Choice>
              <mc:Fallback>
                <p:oleObj name="think-cell Slide" r:id="rId3" imgW="415" imgH="416" progId="TCLayout.ActiveDocument.1">
                  <p:embed/>
                  <p:pic>
                    <p:nvPicPr>
                      <p:cNvPr id="5" name="Objekt 4" hidden="1">
                        <a:extLst>
                          <a:ext uri="{FF2B5EF4-FFF2-40B4-BE49-F238E27FC236}">
                            <a16:creationId xmlns:a16="http://schemas.microsoft.com/office/drawing/2014/main" id="{46AD663B-B723-4144-8B25-7F9955B3736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tel 1">
            <a:extLst>
              <a:ext uri="{FF2B5EF4-FFF2-40B4-BE49-F238E27FC236}">
                <a16:creationId xmlns:a16="http://schemas.microsoft.com/office/drawing/2014/main" id="{908F2AC6-7EC2-413A-B2FB-3A8A14E23B6D}"/>
              </a:ext>
            </a:extLst>
          </p:cNvPr>
          <p:cNvSpPr>
            <a:spLocks noGrp="1"/>
          </p:cNvSpPr>
          <p:nvPr>
            <p:ph type="title"/>
          </p:nvPr>
        </p:nvSpPr>
        <p:spPr>
          <a:xfrm>
            <a:off x="838200" y="141605"/>
            <a:ext cx="10515600" cy="1325563"/>
          </a:xfrm>
        </p:spPr>
        <p:txBody>
          <a:bodyPr vert="horz">
            <a:normAutofit/>
          </a:bodyPr>
          <a:lstStyle/>
          <a:p>
            <a:r>
              <a:rPr lang="nb-NO" sz="2800">
                <a:latin typeface="Calibri" panose="020F0502020204030204" pitchFamily="34" charset="0"/>
                <a:cs typeface="Calibri" panose="020F0502020204030204" pitchFamily="34" charset="0"/>
              </a:rPr>
              <a:t>Forslag til </a:t>
            </a:r>
            <a:r>
              <a:rPr lang="nb-NO" sz="2800" b="1">
                <a:latin typeface="Calibri" panose="020F0502020204030204" pitchFamily="34" charset="0"/>
                <a:cs typeface="Calibri" panose="020F0502020204030204" pitchFamily="34" charset="0"/>
              </a:rPr>
              <a:t>løsninger på organisering, dialog og samhandling</a:t>
            </a:r>
            <a:endParaRPr lang="nb-NO" sz="2800"/>
          </a:p>
        </p:txBody>
      </p:sp>
      <p:sp>
        <p:nvSpPr>
          <p:cNvPr id="3" name="Plassholder for innhold 2">
            <a:extLst>
              <a:ext uri="{FF2B5EF4-FFF2-40B4-BE49-F238E27FC236}">
                <a16:creationId xmlns:a16="http://schemas.microsoft.com/office/drawing/2014/main" id="{D60228CD-0E62-4D98-AF8C-342B0D851E46}"/>
              </a:ext>
            </a:extLst>
          </p:cNvPr>
          <p:cNvSpPr>
            <a:spLocks noGrp="1"/>
          </p:cNvSpPr>
          <p:nvPr>
            <p:ph idx="1"/>
          </p:nvPr>
        </p:nvSpPr>
        <p:spPr>
          <a:xfrm>
            <a:off x="838200" y="1467168"/>
            <a:ext cx="10515600" cy="4351338"/>
          </a:xfrm>
        </p:spPr>
        <p:txBody>
          <a:bodyPr vert="horz" lIns="91440" tIns="45720" rIns="91440" bIns="45720" rtlCol="0" anchor="t">
            <a:normAutofit/>
          </a:bodyPr>
          <a:lstStyle/>
          <a:p>
            <a:pPr marL="0" indent="0">
              <a:buNone/>
            </a:pPr>
            <a:r>
              <a:rPr lang="nb-NO" sz="1600">
                <a:latin typeface="Calibri"/>
                <a:ea typeface="Calibri" panose="020F0502020204030204" pitchFamily="34" charset="0"/>
                <a:cs typeface="Times New Roman"/>
              </a:rPr>
              <a:t>Bedre dialog og samhandling:</a:t>
            </a:r>
          </a:p>
          <a:p>
            <a:pPr lvl="1"/>
            <a:r>
              <a:rPr lang="nb-NO" sz="1400">
                <a:latin typeface="Calibri"/>
                <a:ea typeface="Calibri" panose="020F0502020204030204" pitchFamily="34" charset="0"/>
                <a:cs typeface="Times New Roman"/>
              </a:rPr>
              <a:t>T</a:t>
            </a:r>
            <a:r>
              <a:rPr lang="nb-NO" sz="1400">
                <a:effectLst/>
                <a:latin typeface="Calibri"/>
                <a:ea typeface="Calibri" panose="020F0502020204030204" pitchFamily="34" charset="0"/>
                <a:cs typeface="Times New Roman"/>
              </a:rPr>
              <a:t>idlig dialog mellom leverandør, SLV og LIS for å diskutere </a:t>
            </a:r>
            <a:r>
              <a:rPr lang="nb-NO" sz="1400">
                <a:latin typeface="Calibri"/>
                <a:ea typeface="Calibri" panose="020F0502020204030204" pitchFamily="34" charset="0"/>
                <a:cs typeface="Times New Roman"/>
              </a:rPr>
              <a:t>valg</a:t>
            </a:r>
            <a:r>
              <a:rPr lang="nb-NO" sz="1400">
                <a:effectLst/>
                <a:latin typeface="Calibri"/>
                <a:ea typeface="Calibri" panose="020F0502020204030204" pitchFamily="34" charset="0"/>
                <a:cs typeface="Times New Roman"/>
              </a:rPr>
              <a:t> av </a:t>
            </a:r>
            <a:r>
              <a:rPr lang="nb-NO" sz="1400">
                <a:latin typeface="Calibri"/>
                <a:ea typeface="Calibri" panose="020F0502020204030204" pitchFamily="34" charset="0"/>
                <a:cs typeface="Times New Roman"/>
              </a:rPr>
              <a:t>metodeløp</a:t>
            </a:r>
            <a:r>
              <a:rPr lang="nb-NO" sz="1400">
                <a:effectLst/>
                <a:latin typeface="Calibri"/>
                <a:ea typeface="Calibri" panose="020F0502020204030204" pitchFamily="34" charset="0"/>
                <a:cs typeface="Times New Roman"/>
              </a:rPr>
              <a:t>. Dette for å sikre en mer effektiv prosess.</a:t>
            </a:r>
            <a:r>
              <a:rPr lang="nb-NO" sz="1400">
                <a:latin typeface="Calibri"/>
                <a:ea typeface="Calibri" panose="020F0502020204030204" pitchFamily="34" charset="0"/>
                <a:cs typeface="Times New Roman"/>
              </a:rPr>
              <a:t> </a:t>
            </a:r>
            <a:endParaRPr lang="nb-NO" sz="1400">
              <a:effectLst/>
              <a:latin typeface="Calibri"/>
              <a:ea typeface="Calibri" panose="020F0502020204030204" pitchFamily="34" charset="0"/>
              <a:cs typeface="Times New Roman" panose="02020603050405020304" pitchFamily="18" charset="0"/>
            </a:endParaRPr>
          </a:p>
          <a:p>
            <a:pPr lvl="1"/>
            <a:r>
              <a:rPr lang="nb-NO" sz="1400">
                <a:effectLst/>
                <a:latin typeface="Calibri"/>
                <a:ea typeface="Calibri" panose="020F0502020204030204" pitchFamily="34" charset="0"/>
                <a:cs typeface="Times New Roman"/>
              </a:rPr>
              <a:t>Involvere leverandør i utvikling av metodevarsel og produktstrategi.</a:t>
            </a:r>
            <a:r>
              <a:rPr lang="nb-NO" sz="1400">
                <a:latin typeface="Calibri"/>
                <a:ea typeface="Calibri" panose="020F0502020204030204" pitchFamily="34" charset="0"/>
                <a:cs typeface="Times New Roman"/>
              </a:rPr>
              <a:t> </a:t>
            </a:r>
          </a:p>
          <a:p>
            <a:pPr lvl="1"/>
            <a:r>
              <a:rPr lang="nb-NO" sz="1400">
                <a:latin typeface="Calibri"/>
                <a:ea typeface="Calibri" panose="020F0502020204030204" pitchFamily="34" charset="0"/>
                <a:cs typeface="Times New Roman"/>
              </a:rPr>
              <a:t>I fastlåste saker opprettes dialogmøte med mellom SLV, LIS, klinisk ekspert og leverandør hvor felles mål med møte er å finne løsning for innføring.         </a:t>
            </a:r>
            <a:endParaRPr lang="nb-NO" sz="1400">
              <a:effectLst/>
              <a:latin typeface="Calibri"/>
              <a:ea typeface="Calibri" panose="020F0502020204030204" pitchFamily="34" charset="0"/>
              <a:cs typeface="Times New Roman" panose="02020603050405020304" pitchFamily="18" charset="0"/>
            </a:endParaRPr>
          </a:p>
          <a:p>
            <a:pPr marL="0" indent="0">
              <a:buNone/>
            </a:pPr>
            <a:r>
              <a:rPr lang="nb-NO" sz="1600">
                <a:effectLst/>
                <a:latin typeface="Calibri"/>
                <a:ea typeface="Calibri" panose="020F0502020204030204" pitchFamily="34" charset="0"/>
                <a:cs typeface="Times New Roman"/>
              </a:rPr>
              <a:t>Mer forutsigbare og transparente prosesser:</a:t>
            </a:r>
          </a:p>
          <a:p>
            <a:pPr lvl="1"/>
            <a:r>
              <a:rPr lang="nb-NO" sz="1400" b="0" i="0" u="none" strike="noStrike" baseline="0">
                <a:latin typeface="Calibri"/>
                <a:cs typeface="Calibri"/>
              </a:rPr>
              <a:t>Mer åpenhet i hvem som er inkludert i hver enkelt sak og når involveringen finner sted.</a:t>
            </a:r>
          </a:p>
          <a:p>
            <a:pPr lvl="1"/>
            <a:r>
              <a:rPr lang="nb-NO" sz="1400">
                <a:latin typeface="Calibri"/>
                <a:cs typeface="Calibri"/>
              </a:rPr>
              <a:t>Vurderinger og beslutninger må være godt begrunnet og transparente.</a:t>
            </a:r>
            <a:endParaRPr lang="nb-NO" sz="1400" b="0" i="0" u="none" strike="noStrike" baseline="0">
              <a:latin typeface="Calibri"/>
              <a:cs typeface="Calibri"/>
            </a:endParaRPr>
          </a:p>
          <a:p>
            <a:pPr lvl="1"/>
            <a:r>
              <a:rPr lang="nb-NO" sz="1400">
                <a:latin typeface="Calibri"/>
                <a:cs typeface="Calibri"/>
              </a:rPr>
              <a:t>Tydelige tidslinjer for evalueringen av innsendt dokumentasjon. For eksempel første runde klokkestopp-spørsmål mottas 2 måneder etter innsendelse.</a:t>
            </a:r>
          </a:p>
          <a:p>
            <a:pPr lvl="1"/>
            <a:r>
              <a:rPr lang="nb-NO" sz="1400">
                <a:latin typeface="Calibri"/>
                <a:cs typeface="Calibri"/>
              </a:rPr>
              <a:t>Ulike definerte tidslinjer for ulike metodevurderingsløp.</a:t>
            </a:r>
            <a:endParaRPr lang="nb-NO" sz="1400">
              <a:latin typeface="Calibri" panose="020F0502020204030204" pitchFamily="34" charset="0"/>
              <a:cs typeface="Calibri" panose="020F0502020204030204" pitchFamily="34" charset="0"/>
            </a:endParaRPr>
          </a:p>
          <a:p>
            <a:pPr lvl="1"/>
            <a:r>
              <a:rPr lang="nb-NO" sz="1400">
                <a:latin typeface="Calibri"/>
                <a:cs typeface="Calibri"/>
              </a:rPr>
              <a:t>Tydelige tidslinjer for hele systemet for Nye metoder (ikke bare for SLV).   </a:t>
            </a:r>
            <a:endParaRPr lang="nb-NO" sz="1400" b="0" i="0" u="none" strike="noStrike" baseline="0">
              <a:latin typeface="Calibri" panose="020F0502020204030204" pitchFamily="34" charset="0"/>
              <a:cs typeface="Calibri" panose="020F0502020204030204" pitchFamily="34" charset="0"/>
            </a:endParaRPr>
          </a:p>
          <a:p>
            <a:pPr marL="0" indent="0">
              <a:buNone/>
            </a:pPr>
            <a:endParaRPr lang="nb-NO" sz="1400">
              <a:solidFill>
                <a:srgbClr val="F2E8DE"/>
              </a:solidFill>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nb-NO"/>
          </a:p>
        </p:txBody>
      </p:sp>
      <p:sp>
        <p:nvSpPr>
          <p:cNvPr id="6" name="TekstSylinder 5">
            <a:extLst>
              <a:ext uri="{FF2B5EF4-FFF2-40B4-BE49-F238E27FC236}">
                <a16:creationId xmlns:a16="http://schemas.microsoft.com/office/drawing/2014/main" id="{03462FC6-EE27-4A47-B6EC-873F96F8DA43}"/>
              </a:ext>
            </a:extLst>
          </p:cNvPr>
          <p:cNvSpPr txBox="1"/>
          <p:nvPr/>
        </p:nvSpPr>
        <p:spPr>
          <a:xfrm>
            <a:off x="9073243" y="208197"/>
            <a:ext cx="3118757" cy="307777"/>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2E303C"/>
                </a:solidFill>
                <a:effectLst/>
                <a:uLnTx/>
                <a:uFillTx/>
                <a:latin typeface="Barlow-Light"/>
                <a:ea typeface="+mn-ea"/>
                <a:cs typeface="+mn-cs"/>
              </a:rPr>
              <a:t>Organisering, dialog &amp; samhandling</a:t>
            </a:r>
          </a:p>
        </p:txBody>
      </p:sp>
    </p:spTree>
    <p:extLst>
      <p:ext uri="{BB962C8B-B14F-4D97-AF65-F5344CB8AC3E}">
        <p14:creationId xmlns:p14="http://schemas.microsoft.com/office/powerpoint/2010/main" val="22027207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tema">
  <a:themeElements>
    <a:clrScheme name="LMI">
      <a:dk1>
        <a:srgbClr val="2E303C"/>
      </a:dk1>
      <a:lt1>
        <a:srgbClr val="F2E8DE"/>
      </a:lt1>
      <a:dk2>
        <a:srgbClr val="71A5B6"/>
      </a:dk2>
      <a:lt2>
        <a:srgbClr val="B6E0D3"/>
      </a:lt2>
      <a:accent1>
        <a:srgbClr val="D78D95"/>
      </a:accent1>
      <a:accent2>
        <a:srgbClr val="E3B05D"/>
      </a:accent2>
      <a:accent3>
        <a:srgbClr val="2E303C"/>
      </a:accent3>
      <a:accent4>
        <a:srgbClr val="F2E8DE"/>
      </a:accent4>
      <a:accent5>
        <a:srgbClr val="71A5B6"/>
      </a:accent5>
      <a:accent6>
        <a:srgbClr val="B6E0D3"/>
      </a:accent6>
      <a:hlink>
        <a:srgbClr val="E3B05D"/>
      </a:hlink>
      <a:folHlink>
        <a:srgbClr val="D78D95"/>
      </a:folHlink>
    </a:clrScheme>
    <a:fontScheme name="Test">
      <a:majorFont>
        <a:latin typeface="Canela-Regular"/>
        <a:ea typeface=""/>
        <a:cs typeface=""/>
      </a:majorFont>
      <a:minorFont>
        <a:latin typeface="Barlow-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F3717EAAE76441AA8650F8DB43C1C1" ma:contentTypeVersion="2" ma:contentTypeDescription="Create a new document." ma:contentTypeScope="" ma:versionID="3b1c25a13e6b59d4a1edfe6effccbb16">
  <xsd:schema xmlns:xsd="http://www.w3.org/2001/XMLSchema" xmlns:xs="http://www.w3.org/2001/XMLSchema" xmlns:p="http://schemas.microsoft.com/office/2006/metadata/properties" xmlns:ns2="3fa7c136-2085-4623-b519-9cb7f3a69b72" targetNamespace="http://schemas.microsoft.com/office/2006/metadata/properties" ma:root="true" ma:fieldsID="d87ae4cb3ca7b22346e258f97527eb93" ns2:_="">
    <xsd:import namespace="3fa7c136-2085-4623-b519-9cb7f3a69b72"/>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a7c136-2085-4623-b519-9cb7f3a69b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DB48C67-5664-468C-8473-B787E1347215}">
  <ds:schemaRefs>
    <ds:schemaRef ds:uri="http://schemas.microsoft.com/sharepoint/v3/contenttype/forms"/>
  </ds:schemaRefs>
</ds:datastoreItem>
</file>

<file path=customXml/itemProps2.xml><?xml version="1.0" encoding="utf-8"?>
<ds:datastoreItem xmlns:ds="http://schemas.openxmlformats.org/officeDocument/2006/customXml" ds:itemID="{ADF53D60-30DA-42D1-8CAA-6D73AB014181}">
  <ds:schemaRefs>
    <ds:schemaRef ds:uri="3fa7c136-2085-4623-b519-9cb7f3a69b7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10A6E22-BA76-4AD8-B7FA-92DFB840121F}">
  <ds:schemaRefs>
    <ds:schemaRef ds:uri="http://purl.org/dc/dcmitype/"/>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3fa7c136-2085-4623-b519-9cb7f3a69b72"/>
    <ds:schemaRef ds:uri="http://purl.org/dc/elements/1.1/"/>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4179</Words>
  <Application>Microsoft Office PowerPoint</Application>
  <PresentationFormat>Widescreen</PresentationFormat>
  <Paragraphs>252</Paragraphs>
  <Slides>26</Slides>
  <Notes>3</Notes>
  <HiddenSlides>0</HiddenSlides>
  <MMClips>0</MMClips>
  <ScaleCrop>false</ScaleCrop>
  <HeadingPairs>
    <vt:vector size="8" baseType="variant">
      <vt:variant>
        <vt:lpstr>Brukte skrifter</vt:lpstr>
      </vt:variant>
      <vt:variant>
        <vt:i4>5</vt:i4>
      </vt:variant>
      <vt:variant>
        <vt:lpstr>Tema</vt:lpstr>
      </vt:variant>
      <vt:variant>
        <vt:i4>1</vt:i4>
      </vt:variant>
      <vt:variant>
        <vt:lpstr>Innebygde OLE-servere</vt:lpstr>
      </vt:variant>
      <vt:variant>
        <vt:i4>1</vt:i4>
      </vt:variant>
      <vt:variant>
        <vt:lpstr>Lysbildetitler</vt:lpstr>
      </vt:variant>
      <vt:variant>
        <vt:i4>26</vt:i4>
      </vt:variant>
    </vt:vector>
  </HeadingPairs>
  <TitlesOfParts>
    <vt:vector size="33" baseType="lpstr">
      <vt:lpstr>Arial</vt:lpstr>
      <vt:lpstr>Barlow-Light</vt:lpstr>
      <vt:lpstr>Calibri</vt:lpstr>
      <vt:lpstr>Canela-Regular</vt:lpstr>
      <vt:lpstr>Symbol</vt:lpstr>
      <vt:lpstr>1_Office-tema</vt:lpstr>
      <vt:lpstr>think-cell Slide</vt:lpstr>
      <vt:lpstr>Interessentundersøkelsen «Evalueringen av Nye Metoder»</vt:lpstr>
      <vt:lpstr>I forberedelsene til intervjuet med Proba har LMI utarbeidet svar og forslag til konkrete løsninger som kan leses i denne presentasjonen</vt:lpstr>
      <vt:lpstr>Sammendrag  </vt:lpstr>
      <vt:lpstr>Organisering, dialog &amp; samhandling</vt:lpstr>
      <vt:lpstr>Følgende spørsmål er stilt fra Proba under temaene organisering, dialog og samhandling</vt:lpstr>
      <vt:lpstr>  LMI peker på følgende utfordringer i dagens system når det gjelder organisering, samhandling og dialog  </vt:lpstr>
      <vt:lpstr> Forslag til løsninger på organisering av Nye Metoder </vt:lpstr>
      <vt:lpstr>Forslag til løsninger på leverandørens rolle i systemet for Nye metoder</vt:lpstr>
      <vt:lpstr>Forslag til løsninger på organisering, dialog og samhandling</vt:lpstr>
      <vt:lpstr>  LMI peker på følgende utfordringer ved SLV sin rolle og utførelse av evalueringer i dag  </vt:lpstr>
      <vt:lpstr>Forslag til løsninger for objektive vurderinger  </vt:lpstr>
      <vt:lpstr>Forslag til løsninger for effektivisering av metodeløp</vt:lpstr>
      <vt:lpstr>Forslag til løsninger for effektivisering av løp C (kost- nytte vurderinger)</vt:lpstr>
      <vt:lpstr>PowerPoint-presentasjon</vt:lpstr>
      <vt:lpstr>Følgende spørsmål er stilt fra Proba under temaene medvirkning og involvering</vt:lpstr>
      <vt:lpstr>Forslag til løsninger på medvirkning og involvering</vt:lpstr>
      <vt:lpstr>PowerPoint-presentasjon</vt:lpstr>
      <vt:lpstr>Følgende spørsmål er stilt fra Proba under tema saksbehandlings- og beslutningsprosesser</vt:lpstr>
      <vt:lpstr>Forslag til løsninger - Etterprøvbarhet i beslutningsprosesser</vt:lpstr>
      <vt:lpstr>Forslag til løsninger - Legge til rette for innføringer av persontilpasset medisin/sjeldne sykdommer</vt:lpstr>
      <vt:lpstr>Forslag til løsninger for midlertidige finansiering for nye behandlinger med begrenset dokumentasjon</vt:lpstr>
      <vt:lpstr>Forslag til løsninger for implementering </vt:lpstr>
      <vt:lpstr>Proba ønsker at LMI skal utdype utfordringen knyttet «Faglig likeverdighet»</vt:lpstr>
      <vt:lpstr>Proba ønsker at LMI skal utdype utfordringen knyttet til kombinasjonsbehandlinger </vt:lpstr>
      <vt:lpstr>PowerPoint-presentasjon</vt:lpstr>
      <vt:lpstr>Andre spørsmål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Interessentundersøkelsen «Evalueringen av Nye Metoder»</dc:title>
  <dc:creator>Karoline Knutsen</dc:creator>
  <cp:lastModifiedBy>Katrine Bryne</cp:lastModifiedBy>
  <cp:revision>2</cp:revision>
  <dcterms:created xsi:type="dcterms:W3CDTF">2021-04-11T18:33:24Z</dcterms:created>
  <dcterms:modified xsi:type="dcterms:W3CDTF">2021-05-03T10:06:30Z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0x010100C3F3717EAAE76441AA8650F8DB43C1C1</vt:lpwstr>
  </property>
</Properties>
</file>