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56" r:id="rId5"/>
    <p:sldId id="1681" r:id="rId6"/>
    <p:sldId id="1731" r:id="rId7"/>
    <p:sldId id="1716" r:id="rId8"/>
    <p:sldId id="1717" r:id="rId9"/>
    <p:sldId id="1718" r:id="rId10"/>
    <p:sldId id="1737" r:id="rId11"/>
    <p:sldId id="1738" r:id="rId12"/>
    <p:sldId id="1683" r:id="rId13"/>
    <p:sldId id="1684" r:id="rId14"/>
    <p:sldId id="1728" r:id="rId15"/>
    <p:sldId id="1741" r:id="rId16"/>
    <p:sldId id="1729" r:id="rId17"/>
  </p:sldIdLst>
  <p:sldSz cx="12192000" cy="6858000"/>
  <p:notesSz cx="6797675" cy="9926638"/>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Alassaad" initials="AA" lastIdx="28" clrIdx="0">
    <p:extLst>
      <p:ext uri="{19B8F6BF-5375-455C-9EA6-DF929625EA0E}">
        <p15:presenceInfo xmlns:p15="http://schemas.microsoft.com/office/powerpoint/2012/main" userId="S::anna.alassaad@tlv.se::597be4f6-c71d-4e3b-aef5-9763992f62ce" providerId="AD"/>
      </p:ext>
    </p:extLst>
  </p:cmAuthor>
  <p:cmAuthor id="2" name="Douglas Lundin" initials="DL" lastIdx="28" clrIdx="1">
    <p:extLst>
      <p:ext uri="{19B8F6BF-5375-455C-9EA6-DF929625EA0E}">
        <p15:presenceInfo xmlns:p15="http://schemas.microsoft.com/office/powerpoint/2012/main" userId="S::douglas.lundin@tlv.se::dc295ab3-8b0b-49ab-9326-e7ab4af658e0" providerId="AD"/>
      </p:ext>
    </p:extLst>
  </p:cmAuthor>
  <p:cmAuthor id="3" name="Agneta Karlsson" initials="AK" lastIdx="5" clrIdx="2">
    <p:extLst>
      <p:ext uri="{19B8F6BF-5375-455C-9EA6-DF929625EA0E}">
        <p15:presenceInfo xmlns:p15="http://schemas.microsoft.com/office/powerpoint/2012/main" userId="S::agneta.karlsson@tlv.se::7257c362-ad8f-4921-b8f5-07bc1dee88fe" providerId="AD"/>
      </p:ext>
    </p:extLst>
  </p:cmAuthor>
  <p:cmAuthor id="4" name="Niklas Hedberg" initials="NH" lastIdx="3" clrIdx="3">
    <p:extLst>
      <p:ext uri="{19B8F6BF-5375-455C-9EA6-DF929625EA0E}">
        <p15:presenceInfo xmlns:p15="http://schemas.microsoft.com/office/powerpoint/2012/main" userId="S::niklas.hedberg@tlv.se::38846c29-7108-4e8b-8a42-32b7281ea5fb" providerId="AD"/>
      </p:ext>
    </p:extLst>
  </p:cmAuthor>
  <p:cmAuthor id="5" name="Maria Bjurö" initials="MB" lastIdx="3" clrIdx="4">
    <p:extLst>
      <p:ext uri="{19B8F6BF-5375-455C-9EA6-DF929625EA0E}">
        <p15:presenceInfo xmlns:p15="http://schemas.microsoft.com/office/powerpoint/2012/main" userId="S::maria.bjuro@tlv.se::716bbc11-cc2f-4a34-b8a4-1750053b26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3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6"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15C065-F9C0-4B2C-A11F-3AADBC22668C}" type="datetimeFigureOut">
              <a:rPr lang="sv-SE" smtClean="0"/>
              <a:t>2021-06-18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48823F-0476-4F25-B72F-5435F3D58D85}" type="slidenum">
              <a:rPr lang="sv-SE" smtClean="0"/>
              <a:t>‹#›</a:t>
            </a:fld>
            <a:endParaRPr lang="sv-SE"/>
          </a:p>
        </p:txBody>
      </p:sp>
    </p:spTree>
    <p:extLst>
      <p:ext uri="{BB962C8B-B14F-4D97-AF65-F5344CB8AC3E}">
        <p14:creationId xmlns:p14="http://schemas.microsoft.com/office/powerpoint/2010/main" val="364428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a:t>
            </a:fld>
            <a:endParaRPr lang="sv-SE"/>
          </a:p>
        </p:txBody>
      </p:sp>
    </p:spTree>
    <p:extLst>
      <p:ext uri="{BB962C8B-B14F-4D97-AF65-F5344CB8AC3E}">
        <p14:creationId xmlns:p14="http://schemas.microsoft.com/office/powerpoint/2010/main" val="423245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err="1"/>
              <a:t>Irreversibilitetsproblemet</a:t>
            </a:r>
            <a:r>
              <a:rPr lang="sv-SE" sz="1600" dirty="0"/>
              <a:t>, uppstår som en konsekvens av att betalningen inte kan avslutas om läkemedlet inte visar sig ha så god och långvarig effekt som behövs för att motivera priset. Då har betalning skett för hälsovinst som inte realiseras</a:t>
            </a:r>
          </a:p>
        </p:txBody>
      </p:sp>
      <p:sp>
        <p:nvSpPr>
          <p:cNvPr id="4" name="Platshållare för bildnummer 3"/>
          <p:cNvSpPr>
            <a:spLocks noGrp="1"/>
          </p:cNvSpPr>
          <p:nvPr>
            <p:ph type="sldNum" sz="quarter" idx="5"/>
          </p:nvPr>
        </p:nvSpPr>
        <p:spPr/>
        <p:txBody>
          <a:bodyPr/>
          <a:lstStyle/>
          <a:p>
            <a:fld id="{1548823F-0476-4F25-B72F-5435F3D58D85}" type="slidenum">
              <a:rPr lang="sv-SE" smtClean="0"/>
              <a:t>4</a:t>
            </a:fld>
            <a:endParaRPr lang="sv-SE"/>
          </a:p>
        </p:txBody>
      </p:sp>
    </p:spTree>
    <p:extLst>
      <p:ext uri="{BB962C8B-B14F-4D97-AF65-F5344CB8AC3E}">
        <p14:creationId xmlns:p14="http://schemas.microsoft.com/office/powerpoint/2010/main" val="102611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5</a:t>
            </a:fld>
            <a:endParaRPr lang="sv-SE"/>
          </a:p>
        </p:txBody>
      </p:sp>
    </p:spTree>
    <p:extLst>
      <p:ext uri="{BB962C8B-B14F-4D97-AF65-F5344CB8AC3E}">
        <p14:creationId xmlns:p14="http://schemas.microsoft.com/office/powerpoint/2010/main" val="70699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6</a:t>
            </a:fld>
            <a:endParaRPr lang="sv-SE"/>
          </a:p>
        </p:txBody>
      </p:sp>
    </p:spTree>
    <p:extLst>
      <p:ext uri="{BB962C8B-B14F-4D97-AF65-F5344CB8AC3E}">
        <p14:creationId xmlns:p14="http://schemas.microsoft.com/office/powerpoint/2010/main" val="48807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E6F228C-3E3F-41A2-B262-C0B1C559BC2C}" type="slidenum">
              <a:rPr lang="sv-SE" smtClean="0"/>
              <a:t>7</a:t>
            </a:fld>
            <a:endParaRPr lang="sv-SE"/>
          </a:p>
        </p:txBody>
      </p:sp>
    </p:spTree>
    <p:extLst>
      <p:ext uri="{BB962C8B-B14F-4D97-AF65-F5344CB8AC3E}">
        <p14:creationId xmlns:p14="http://schemas.microsoft.com/office/powerpoint/2010/main" val="189882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solidFill>
                  <a:srgbClr val="000000"/>
                </a:solidFill>
                <a:effectLst/>
                <a:ea typeface="Times New Roman" panose="02020603050405020304" pitchFamily="18" charset="0"/>
                <a:cs typeface="Arial" panose="020B0604020202020204" pitchFamily="34" charset="0"/>
              </a:rPr>
              <a:t>TLV bedömer att det kommer att bli en stor utmaning att hantera risken att engångsbehandlingar inte ger tillräcklig hälsovinst i förhållande till kostnaden på lång sikt, när dessa är prissatta utifrån ett antagande om mycket god och långvarig effekt. Om betalning sker på konventionellt sätt, är risken större än för en kontinuerlig behandling på grund av att behandlingen och betalningen inte kan avslutas om till exempel effekten inte visar sig vara så god eller långvarig som förväntat. Om betalarens risk inte kan minskas kan det leda till att patienterna inte får tillgång till behandlingarna. </a:t>
            </a:r>
          </a:p>
          <a:p>
            <a:pPr>
              <a:lnSpc>
                <a:spcPts val="1400"/>
              </a:lnSpc>
            </a:pPr>
            <a:r>
              <a:rPr lang="sv-SE" sz="18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8</a:t>
            </a:fld>
            <a:endParaRPr lang="sv-SE"/>
          </a:p>
        </p:txBody>
      </p:sp>
    </p:spTree>
    <p:extLst>
      <p:ext uri="{BB962C8B-B14F-4D97-AF65-F5344CB8AC3E}">
        <p14:creationId xmlns:p14="http://schemas.microsoft.com/office/powerpoint/2010/main" val="77281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11</a:t>
            </a:fld>
            <a:endParaRPr lang="sv-SE"/>
          </a:p>
        </p:txBody>
      </p:sp>
    </p:spTree>
    <p:extLst>
      <p:ext uri="{BB962C8B-B14F-4D97-AF65-F5344CB8AC3E}">
        <p14:creationId xmlns:p14="http://schemas.microsoft.com/office/powerpoint/2010/main" val="384070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12</a:t>
            </a:fld>
            <a:endParaRPr lang="sv-SE"/>
          </a:p>
        </p:txBody>
      </p:sp>
    </p:spTree>
    <p:extLst>
      <p:ext uri="{BB962C8B-B14F-4D97-AF65-F5344CB8AC3E}">
        <p14:creationId xmlns:p14="http://schemas.microsoft.com/office/powerpoint/2010/main" val="321204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Stärka regionernas möjligheter att utveckla och förhandla om betalningsmodeller för ATMP. I detta ingår i att nå enighet i principiella och centrala frågor.</a:t>
            </a:r>
          </a:p>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13</a:t>
            </a:fld>
            <a:endParaRPr lang="sv-SE"/>
          </a:p>
        </p:txBody>
      </p:sp>
    </p:spTree>
    <p:extLst>
      <p:ext uri="{BB962C8B-B14F-4D97-AF65-F5344CB8AC3E}">
        <p14:creationId xmlns:p14="http://schemas.microsoft.com/office/powerpoint/2010/main" val="3988482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42" y="0"/>
            <a:ext cx="12193099" cy="6891338"/>
          </a:xfrm>
          <a:prstGeom prst="rect">
            <a:avLst/>
          </a:prstGeom>
          <a:noFill/>
          <a:ln w="9525">
            <a:noFill/>
            <a:miter lim="800000"/>
            <a:headEnd/>
            <a:tailEnd/>
          </a:ln>
        </p:spPr>
      </p:pic>
      <p:sp>
        <p:nvSpPr>
          <p:cNvPr id="2" name="Rubrik 1"/>
          <p:cNvSpPr>
            <a:spLocks noGrp="1"/>
          </p:cNvSpPr>
          <p:nvPr>
            <p:ph type="ctrTitle"/>
          </p:nvPr>
        </p:nvSpPr>
        <p:spPr>
          <a:xfrm>
            <a:off x="1272746" y="4057054"/>
            <a:ext cx="10324471" cy="994814"/>
          </a:xfrm>
        </p:spPr>
        <p:txBody>
          <a:bodyPr anchor="b" anchorCtr="0">
            <a:normAutofit/>
          </a:bodyPr>
          <a:lstStyle>
            <a:lvl1pPr>
              <a:defRPr sz="3600">
                <a:solidFill>
                  <a:schemeClr val="bg1"/>
                </a:solidFill>
              </a:defRPr>
            </a:lvl1pPr>
          </a:lstStyle>
          <a:p>
            <a:r>
              <a:rPr lang="sv-SE"/>
              <a:t>Klicka här för att ändra mall för rubrikformat</a:t>
            </a:r>
          </a:p>
        </p:txBody>
      </p:sp>
      <p:sp>
        <p:nvSpPr>
          <p:cNvPr id="3" name="Underrubrik 2"/>
          <p:cNvSpPr>
            <a:spLocks noGrp="1"/>
          </p:cNvSpPr>
          <p:nvPr>
            <p:ph type="subTitle" idx="1"/>
          </p:nvPr>
        </p:nvSpPr>
        <p:spPr>
          <a:xfrm>
            <a:off x="1272746" y="5119133"/>
            <a:ext cx="10324471" cy="104185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190923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1100455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1001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sv-SE"/>
          </a:p>
        </p:txBody>
      </p:sp>
      <p:sp>
        <p:nvSpPr>
          <p:cNvPr id="6" name="Platshållare för innehåll 2"/>
          <p:cNvSpPr>
            <a:spLocks noGrp="1"/>
          </p:cNvSpPr>
          <p:nvPr>
            <p:ph idx="12"/>
          </p:nvPr>
        </p:nvSpPr>
        <p:spPr>
          <a:xfrm>
            <a:off x="6190987" y="1688007"/>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a:extLst>
              <a:ext uri="{FF2B5EF4-FFF2-40B4-BE49-F238E27FC236}">
                <a16:creationId xmlns:a16="http://schemas.microsoft.com/office/drawing/2014/main" id="{805CB422-FE35-453F-8415-59BDAFE074E8}"/>
              </a:ext>
            </a:extLst>
          </p:cNvPr>
          <p:cNvSpPr>
            <a:spLocks noGrp="1"/>
          </p:cNvSpPr>
          <p:nvPr>
            <p:ph type="title"/>
          </p:nvPr>
        </p:nvSpPr>
        <p:spPr>
          <a:xfrm>
            <a:off x="592666" y="607517"/>
            <a:ext cx="11004551" cy="736600"/>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FAB3C2E7-095B-4E63-A6AB-27B8486EDB0F}"/>
              </a:ext>
            </a:extLst>
          </p:cNvPr>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0614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7" name="Platshållare för innehåll 2"/>
          <p:cNvSpPr>
            <a:spLocks noGrp="1"/>
          </p:cNvSpPr>
          <p:nvPr>
            <p:ph idx="12"/>
          </p:nvPr>
        </p:nvSpPr>
        <p:spPr>
          <a:xfrm>
            <a:off x="6190987"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190987" y="4057042"/>
            <a:ext cx="5406231" cy="219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206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10" name="Platshållare för innehåll 2"/>
          <p:cNvSpPr>
            <a:spLocks noGrp="1"/>
          </p:cNvSpPr>
          <p:nvPr>
            <p:ph idx="12"/>
          </p:nvPr>
        </p:nvSpPr>
        <p:spPr>
          <a:xfrm>
            <a:off x="59266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p:cNvSpPr>
            <a:spLocks noGrp="1"/>
          </p:cNvSpPr>
          <p:nvPr>
            <p:ph idx="13"/>
          </p:nvPr>
        </p:nvSpPr>
        <p:spPr>
          <a:xfrm>
            <a:off x="59266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p:cNvSpPr>
            <a:spLocks noGrp="1"/>
          </p:cNvSpPr>
          <p:nvPr>
            <p:ph idx="14"/>
          </p:nvPr>
        </p:nvSpPr>
        <p:spPr>
          <a:xfrm>
            <a:off x="619098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19098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624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 Wide">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7" name="Platshållare för innehåll 2"/>
          <p:cNvSpPr>
            <a:spLocks noGrp="1"/>
          </p:cNvSpPr>
          <p:nvPr>
            <p:ph idx="12"/>
          </p:nvPr>
        </p:nvSpPr>
        <p:spPr>
          <a:xfrm>
            <a:off x="592667" y="1693115"/>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592667" y="4057041"/>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8718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9526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72618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Rubrik 1"/>
          <p:cNvSpPr>
            <a:spLocks noGrp="1"/>
          </p:cNvSpPr>
          <p:nvPr>
            <p:ph type="title" hasCustomPrompt="1"/>
          </p:nvPr>
        </p:nvSpPr>
        <p:spPr>
          <a:xfrm>
            <a:off x="592667" y="2415210"/>
            <a:ext cx="11004551" cy="1262824"/>
          </a:xfrm>
        </p:spPr>
        <p:txBody>
          <a:bodyPr>
            <a:normAutofit/>
          </a:bodyPr>
          <a:lstStyle>
            <a:lvl1pPr algn="ctr">
              <a:defRPr sz="4000"/>
            </a:lvl1pPr>
          </a:lstStyle>
          <a:p>
            <a:r>
              <a:rPr lang="sv-SE"/>
              <a:t>Avsnitt/Kapitel</a:t>
            </a:r>
          </a:p>
        </p:txBody>
      </p:sp>
      <p:sp>
        <p:nvSpPr>
          <p:cNvPr id="4" name="Underrubrik 2"/>
          <p:cNvSpPr>
            <a:spLocks noGrp="1"/>
          </p:cNvSpPr>
          <p:nvPr>
            <p:ph type="subTitle" idx="1"/>
          </p:nvPr>
        </p:nvSpPr>
        <p:spPr>
          <a:xfrm>
            <a:off x="592667" y="3817110"/>
            <a:ext cx="11004551" cy="1041851"/>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223272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DD1C17-4076-4F96-AA57-E96B1BE2C6DA}"/>
              </a:ext>
            </a:extLst>
          </p:cNvPr>
          <p:cNvGraphicFramePr>
            <a:graphicFrameLocks noChangeAspect="1"/>
          </p:cNvGraphicFramePr>
          <p:nvPr userDrawn="1">
            <p:custDataLst>
              <p:tags r:id="rId11"/>
            </p:custDataLst>
            <p:extLst>
              <p:ext uri="{D42A27DB-BD31-4B8C-83A1-F6EECF244321}">
                <p14:modId xmlns:p14="http://schemas.microsoft.com/office/powerpoint/2010/main" val="144285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30" imgH="531" progId="TCLayout.ActiveDocument.1">
                  <p:embed/>
                </p:oleObj>
              </mc:Choice>
              <mc:Fallback>
                <p:oleObj name="think-cell Slide" r:id="rId13" imgW="530" imgH="531" progId="TCLayout.ActiveDocument.1">
                  <p:embed/>
                  <p:pic>
                    <p:nvPicPr>
                      <p:cNvPr id="6" name="Objekt 5" hidden="1">
                        <a:extLst>
                          <a:ext uri="{FF2B5EF4-FFF2-40B4-BE49-F238E27FC236}">
                            <a16:creationId xmlns:a16="http://schemas.microsoft.com/office/drawing/2014/main" id="{6BDD1C17-4076-4F96-AA57-E96B1BE2C6D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95E5B5A1-6B36-487C-8340-D1319EA26900}"/>
              </a:ext>
            </a:extLst>
          </p:cNvPr>
          <p:cNvSpPr/>
          <p:nvPr userDrawn="1">
            <p:custDataLst>
              <p:tags r:id="rId1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3600" b="0" i="0" baseline="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592666" y="566875"/>
            <a:ext cx="11004551" cy="736600"/>
          </a:xfrm>
          <a:prstGeom prst="rect">
            <a:avLst/>
          </a:prstGeom>
        </p:spPr>
        <p:txBody>
          <a:bodyPr vert="horz" lIns="0" tIns="0" rIns="0" bIns="0" spcCol="1332000" rtlCol="0" anchor="ctr">
            <a:noAutofit/>
          </a:bodyPr>
          <a:lstStyle/>
          <a:p>
            <a:r>
              <a:rPr lang="sv-SE"/>
              <a:t>Klicka här för att ändra format</a:t>
            </a:r>
          </a:p>
        </p:txBody>
      </p:sp>
      <p:sp>
        <p:nvSpPr>
          <p:cNvPr id="3" name="Platshållare för text 2"/>
          <p:cNvSpPr>
            <a:spLocks noGrp="1"/>
          </p:cNvSpPr>
          <p:nvPr>
            <p:ph type="body" idx="1"/>
          </p:nvPr>
        </p:nvSpPr>
        <p:spPr>
          <a:xfrm>
            <a:off x="592666" y="1626611"/>
            <a:ext cx="11004551" cy="4562475"/>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592667" y="6569385"/>
            <a:ext cx="7433733" cy="168275"/>
          </a:xfrm>
          <a:prstGeom prst="rect">
            <a:avLst/>
          </a:prstGeom>
        </p:spPr>
        <p:txBody>
          <a:bodyPr vert="horz" lIns="0" tIns="0" rIns="0" bIns="0" rtlCol="0" anchor="ctr"/>
          <a:lstStyle>
            <a:lvl1pPr algn="l">
              <a:defRPr sz="1200">
                <a:solidFill>
                  <a:schemeClr val="tx1"/>
                </a:solidFill>
              </a:defRPr>
            </a:lvl1pPr>
          </a:lstStyle>
          <a:p>
            <a:endParaRPr lang="sv-SE"/>
          </a:p>
        </p:txBody>
      </p:sp>
      <p:pic>
        <p:nvPicPr>
          <p:cNvPr id="7" name="Bildobjekt 4"/>
          <p:cNvPicPr>
            <a:picLocks noChangeAspect="1"/>
          </p:cNvPicPr>
          <p:nvPr userDrawn="1"/>
        </p:nvPicPr>
        <p:blipFill rotWithShape="1">
          <a:blip r:embed="rId15">
            <a:extLst>
              <a:ext uri="{28A0092B-C50C-407E-A947-70E740481C1C}">
                <a14:useLocalDpi xmlns:a14="http://schemas.microsoft.com/office/drawing/2010/main" val="0"/>
              </a:ext>
            </a:extLst>
          </a:blip>
          <a:srcRect l="61" t="47467" r="-61" b="-1441"/>
          <a:stretch/>
        </p:blipFill>
        <p:spPr bwMode="auto">
          <a:xfrm>
            <a:off x="0" y="0"/>
            <a:ext cx="12192000" cy="338449"/>
          </a:xfrm>
          <a:prstGeom prst="rect">
            <a:avLst/>
          </a:prstGeom>
          <a:noFill/>
          <a:ln w="9525">
            <a:noFill/>
            <a:miter lim="800000"/>
            <a:headEnd/>
            <a:tailEnd/>
          </a:ln>
        </p:spPr>
      </p:pic>
      <p:pic>
        <p:nvPicPr>
          <p:cNvPr id="12" name="Bildobjekt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17456" y="6413427"/>
            <a:ext cx="758437" cy="322336"/>
          </a:xfrm>
          <a:prstGeom prst="rect">
            <a:avLst/>
          </a:prstGeom>
        </p:spPr>
      </p:pic>
    </p:spTree>
    <p:extLst>
      <p:ext uri="{BB962C8B-B14F-4D97-AF65-F5344CB8AC3E}">
        <p14:creationId xmlns:p14="http://schemas.microsoft.com/office/powerpoint/2010/main" val="86103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emf"/><Relationship Id="rId10" Type="http://schemas.openxmlformats.org/officeDocument/2006/relationships/image" Target="../media/image12.svg"/><Relationship Id="rId4" Type="http://schemas.openxmlformats.org/officeDocument/2006/relationships/oleObject" Target="../embeddings/oleObject8.bin"/><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BE8FB32-BB24-4247-9FE8-C1B54B02125B}"/>
              </a:ext>
            </a:extLst>
          </p:cNvPr>
          <p:cNvGraphicFramePr>
            <a:graphicFrameLocks noChangeAspect="1"/>
          </p:cNvGraphicFramePr>
          <p:nvPr>
            <p:custDataLst>
              <p:tags r:id="rId1"/>
            </p:custDataLst>
            <p:extLst>
              <p:ext uri="{D42A27DB-BD31-4B8C-83A1-F6EECF244321}">
                <p14:modId xmlns:p14="http://schemas.microsoft.com/office/powerpoint/2010/main" val="346087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0" imgH="531" progId="TCLayout.ActiveDocument.1">
                  <p:embed/>
                </p:oleObj>
              </mc:Choice>
              <mc:Fallback>
                <p:oleObj name="think-cell Slide" r:id="rId5" imgW="530" imgH="531" progId="TCLayout.ActiveDocument.1">
                  <p:embed/>
                  <p:pic>
                    <p:nvPicPr>
                      <p:cNvPr id="5" name="Objekt 4" hidden="1">
                        <a:extLst>
                          <a:ext uri="{FF2B5EF4-FFF2-40B4-BE49-F238E27FC236}">
                            <a16:creationId xmlns:a16="http://schemas.microsoft.com/office/drawing/2014/main" id="{5BE8FB32-BB24-4247-9FE8-C1B54B0212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4DEE33E-D617-4972-948D-59B5ADDE4916}"/>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200">
              <a:latin typeface="Arial" panose="020B0604020202020204" pitchFamily="34" charset="0"/>
              <a:ea typeface="+mj-ea"/>
              <a:cs typeface="+mj-cs"/>
              <a:sym typeface="Arial" panose="020B0604020202020204" pitchFamily="34" charset="0"/>
            </a:endParaRPr>
          </a:p>
        </p:txBody>
      </p:sp>
      <p:sp>
        <p:nvSpPr>
          <p:cNvPr id="2" name="Rubrik 1"/>
          <p:cNvSpPr>
            <a:spLocks noGrp="1"/>
          </p:cNvSpPr>
          <p:nvPr>
            <p:ph type="ctrTitle"/>
          </p:nvPr>
        </p:nvSpPr>
        <p:spPr>
          <a:xfrm>
            <a:off x="1272743" y="2793749"/>
            <a:ext cx="10324471" cy="2583972"/>
          </a:xfrm>
        </p:spPr>
        <p:txBody>
          <a:bodyPr vert="horz">
            <a:normAutofit/>
          </a:bodyPr>
          <a:lstStyle/>
          <a:p>
            <a:r>
              <a:rPr lang="sv-SE" dirty="0"/>
              <a:t>Hur ska vi utvärdera och hur ska vi betala?</a:t>
            </a:r>
            <a:br>
              <a:rPr lang="sv-SE" dirty="0"/>
            </a:br>
            <a:r>
              <a:rPr lang="sv-SE" sz="2700" dirty="0">
                <a:effectLst/>
                <a:latin typeface="Arial" panose="020B0604020202020204" pitchFamily="34" charset="0"/>
                <a:ea typeface="Times New Roman" panose="02020603050405020304" pitchFamily="18" charset="0"/>
              </a:rPr>
              <a:t>Hälsoekonomiska bedömningar och betalningsmodeller för precisionsmedicin och ATMP</a:t>
            </a:r>
            <a:endParaRPr lang="sv-SE" dirty="0"/>
          </a:p>
        </p:txBody>
      </p:sp>
      <p:sp>
        <p:nvSpPr>
          <p:cNvPr id="3" name="Underrubrik 2"/>
          <p:cNvSpPr>
            <a:spLocks noGrp="1"/>
          </p:cNvSpPr>
          <p:nvPr>
            <p:ph type="subTitle" idx="1"/>
          </p:nvPr>
        </p:nvSpPr>
        <p:spPr>
          <a:xfrm>
            <a:off x="1272743" y="5842086"/>
            <a:ext cx="10324471" cy="806664"/>
          </a:xfrm>
        </p:spPr>
        <p:txBody>
          <a:bodyPr/>
          <a:lstStyle/>
          <a:p>
            <a:r>
              <a:rPr lang="nb-NO" i="1"/>
              <a:t>Frokostmøte: Ett år senere – hva er erfaringene rundt alternative prisavtaler? 22 juni 2021</a:t>
            </a:r>
            <a:endParaRPr lang="sv-SE" i="1" dirty="0"/>
          </a:p>
        </p:txBody>
      </p:sp>
    </p:spTree>
    <p:extLst>
      <p:ext uri="{BB962C8B-B14F-4D97-AF65-F5344CB8AC3E}">
        <p14:creationId xmlns:p14="http://schemas.microsoft.com/office/powerpoint/2010/main" val="420499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pilkoppling 2">
            <a:extLst>
              <a:ext uri="{FF2B5EF4-FFF2-40B4-BE49-F238E27FC236}">
                <a16:creationId xmlns:a16="http://schemas.microsoft.com/office/drawing/2014/main" id="{9104799E-E8EF-44F0-AB2E-19FF7DD909D7}"/>
              </a:ext>
            </a:extLst>
          </p:cNvPr>
          <p:cNvCxnSpPr/>
          <p:nvPr/>
        </p:nvCxnSpPr>
        <p:spPr>
          <a:xfrm flipV="1">
            <a:off x="1301679" y="2377813"/>
            <a:ext cx="0" cy="3112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Rak pilkoppling 3">
            <a:extLst>
              <a:ext uri="{FF2B5EF4-FFF2-40B4-BE49-F238E27FC236}">
                <a16:creationId xmlns:a16="http://schemas.microsoft.com/office/drawing/2014/main" id="{9BEB829C-D26B-4172-9733-BE04C094F362}"/>
              </a:ext>
            </a:extLst>
          </p:cNvPr>
          <p:cNvCxnSpPr>
            <a:cxnSpLocks/>
          </p:cNvCxnSpPr>
          <p:nvPr/>
        </p:nvCxnSpPr>
        <p:spPr>
          <a:xfrm>
            <a:off x="1292252" y="5471274"/>
            <a:ext cx="510310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E865239B-63C9-4735-9B3A-8914761600DE}"/>
              </a:ext>
            </a:extLst>
          </p:cNvPr>
          <p:cNvCxnSpPr>
            <a:cxnSpLocks/>
          </p:cNvCxnSpPr>
          <p:nvPr/>
        </p:nvCxnSpPr>
        <p:spPr>
          <a:xfrm flipV="1">
            <a:off x="1227840" y="2597676"/>
            <a:ext cx="152458"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C6D0B6FA-C796-4833-AF1B-7FA2FF0113D9}"/>
              </a:ext>
            </a:extLst>
          </p:cNvPr>
          <p:cNvCxnSpPr>
            <a:cxnSpLocks/>
          </p:cNvCxnSpPr>
          <p:nvPr/>
        </p:nvCxnSpPr>
        <p:spPr>
          <a:xfrm flipV="1">
            <a:off x="1229409" y="4022696"/>
            <a:ext cx="152458"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62225165-51F1-47D4-8D86-FA2DE62EB6F4}"/>
              </a:ext>
            </a:extLst>
          </p:cNvPr>
          <p:cNvSpPr txBox="1"/>
          <p:nvPr/>
        </p:nvSpPr>
        <p:spPr>
          <a:xfrm>
            <a:off x="916734" y="2459176"/>
            <a:ext cx="380232" cy="276999"/>
          </a:xfrm>
          <a:prstGeom prst="rect">
            <a:avLst/>
          </a:prstGeom>
          <a:noFill/>
        </p:spPr>
        <p:txBody>
          <a:bodyPr wrap="none" rtlCol="0">
            <a:spAutoFit/>
          </a:bodyPr>
          <a:lstStyle/>
          <a:p>
            <a:r>
              <a:rPr lang="sv-SE" sz="1200"/>
              <a:t>1,0</a:t>
            </a:r>
          </a:p>
        </p:txBody>
      </p:sp>
      <p:sp>
        <p:nvSpPr>
          <p:cNvPr id="12" name="textruta 11">
            <a:extLst>
              <a:ext uri="{FF2B5EF4-FFF2-40B4-BE49-F238E27FC236}">
                <a16:creationId xmlns:a16="http://schemas.microsoft.com/office/drawing/2014/main" id="{E0354B55-C293-4018-B23B-FA84AA4C6BFD}"/>
              </a:ext>
            </a:extLst>
          </p:cNvPr>
          <p:cNvSpPr txBox="1"/>
          <p:nvPr/>
        </p:nvSpPr>
        <p:spPr>
          <a:xfrm>
            <a:off x="912020" y="3884196"/>
            <a:ext cx="380232" cy="276999"/>
          </a:xfrm>
          <a:prstGeom prst="rect">
            <a:avLst/>
          </a:prstGeom>
          <a:noFill/>
        </p:spPr>
        <p:txBody>
          <a:bodyPr wrap="none" rtlCol="0">
            <a:spAutoFit/>
          </a:bodyPr>
          <a:lstStyle/>
          <a:p>
            <a:r>
              <a:rPr lang="sv-SE" sz="1200" dirty="0"/>
              <a:t>0,5</a:t>
            </a:r>
          </a:p>
        </p:txBody>
      </p:sp>
      <p:sp>
        <p:nvSpPr>
          <p:cNvPr id="13" name="textruta 12">
            <a:extLst>
              <a:ext uri="{FF2B5EF4-FFF2-40B4-BE49-F238E27FC236}">
                <a16:creationId xmlns:a16="http://schemas.microsoft.com/office/drawing/2014/main" id="{729FFE71-65E1-4C49-9B30-AD883F975857}"/>
              </a:ext>
            </a:extLst>
          </p:cNvPr>
          <p:cNvSpPr txBox="1"/>
          <p:nvPr/>
        </p:nvSpPr>
        <p:spPr>
          <a:xfrm>
            <a:off x="5457760" y="5490128"/>
            <a:ext cx="341760" cy="276999"/>
          </a:xfrm>
          <a:prstGeom prst="rect">
            <a:avLst/>
          </a:prstGeom>
          <a:noFill/>
        </p:spPr>
        <p:txBody>
          <a:bodyPr wrap="none" rtlCol="0">
            <a:spAutoFit/>
          </a:bodyPr>
          <a:lstStyle/>
          <a:p>
            <a:r>
              <a:rPr lang="sv-SE" sz="1200"/>
              <a:t>30</a:t>
            </a:r>
          </a:p>
        </p:txBody>
      </p:sp>
      <p:cxnSp>
        <p:nvCxnSpPr>
          <p:cNvPr id="14" name="Rak pilkoppling 13">
            <a:extLst>
              <a:ext uri="{FF2B5EF4-FFF2-40B4-BE49-F238E27FC236}">
                <a16:creationId xmlns:a16="http://schemas.microsoft.com/office/drawing/2014/main" id="{E10F9AC5-9A83-47F0-B44F-0CF4009CDC53}"/>
              </a:ext>
            </a:extLst>
          </p:cNvPr>
          <p:cNvCxnSpPr>
            <a:cxnSpLocks/>
          </p:cNvCxnSpPr>
          <p:nvPr/>
        </p:nvCxnSpPr>
        <p:spPr>
          <a:xfrm>
            <a:off x="5633293" y="5400583"/>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FC909EC4-CD07-4AA9-9F09-137C085027EB}"/>
              </a:ext>
            </a:extLst>
          </p:cNvPr>
          <p:cNvSpPr txBox="1"/>
          <p:nvPr/>
        </p:nvSpPr>
        <p:spPr>
          <a:xfrm>
            <a:off x="2584158" y="5472842"/>
            <a:ext cx="341760" cy="276999"/>
          </a:xfrm>
          <a:prstGeom prst="rect">
            <a:avLst/>
          </a:prstGeom>
          <a:noFill/>
        </p:spPr>
        <p:txBody>
          <a:bodyPr wrap="none" rtlCol="0">
            <a:spAutoFit/>
          </a:bodyPr>
          <a:lstStyle/>
          <a:p>
            <a:r>
              <a:rPr lang="sv-SE" sz="1200"/>
              <a:t>10</a:t>
            </a:r>
          </a:p>
        </p:txBody>
      </p:sp>
      <p:cxnSp>
        <p:nvCxnSpPr>
          <p:cNvPr id="17" name="Rak pilkoppling 16">
            <a:extLst>
              <a:ext uri="{FF2B5EF4-FFF2-40B4-BE49-F238E27FC236}">
                <a16:creationId xmlns:a16="http://schemas.microsoft.com/office/drawing/2014/main" id="{D1DE51D1-DA9D-4B6A-A563-554C31CD8AE8}"/>
              </a:ext>
            </a:extLst>
          </p:cNvPr>
          <p:cNvCxnSpPr>
            <a:cxnSpLocks/>
          </p:cNvCxnSpPr>
          <p:nvPr/>
        </p:nvCxnSpPr>
        <p:spPr>
          <a:xfrm>
            <a:off x="2750264" y="5383297"/>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35FA457-3FA4-4585-BE8A-D183253AA00C}"/>
              </a:ext>
            </a:extLst>
          </p:cNvPr>
          <p:cNvSpPr txBox="1"/>
          <p:nvPr/>
        </p:nvSpPr>
        <p:spPr>
          <a:xfrm>
            <a:off x="4030606" y="5469202"/>
            <a:ext cx="341760" cy="276999"/>
          </a:xfrm>
          <a:prstGeom prst="rect">
            <a:avLst/>
          </a:prstGeom>
          <a:noFill/>
        </p:spPr>
        <p:txBody>
          <a:bodyPr wrap="square" rtlCol="0">
            <a:spAutoFit/>
          </a:bodyPr>
          <a:lstStyle/>
          <a:p>
            <a:r>
              <a:rPr lang="sv-SE" sz="1200"/>
              <a:t>20</a:t>
            </a:r>
          </a:p>
        </p:txBody>
      </p:sp>
      <p:cxnSp>
        <p:nvCxnSpPr>
          <p:cNvPr id="19" name="Rak pilkoppling 18">
            <a:extLst>
              <a:ext uri="{FF2B5EF4-FFF2-40B4-BE49-F238E27FC236}">
                <a16:creationId xmlns:a16="http://schemas.microsoft.com/office/drawing/2014/main" id="{78F05C9C-5C22-48E6-AB6B-0F2E85E674F4}"/>
              </a:ext>
            </a:extLst>
          </p:cNvPr>
          <p:cNvCxnSpPr>
            <a:cxnSpLocks/>
          </p:cNvCxnSpPr>
          <p:nvPr/>
        </p:nvCxnSpPr>
        <p:spPr>
          <a:xfrm>
            <a:off x="4201990" y="5383298"/>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69561576-2ACE-416B-A901-B2CD8757DB5D}"/>
              </a:ext>
            </a:extLst>
          </p:cNvPr>
          <p:cNvSpPr txBox="1"/>
          <p:nvPr/>
        </p:nvSpPr>
        <p:spPr>
          <a:xfrm>
            <a:off x="5974997" y="5559251"/>
            <a:ext cx="1428789" cy="276999"/>
          </a:xfrm>
          <a:prstGeom prst="rect">
            <a:avLst/>
          </a:prstGeom>
          <a:noFill/>
        </p:spPr>
        <p:txBody>
          <a:bodyPr wrap="none" rtlCol="0">
            <a:spAutoFit/>
          </a:bodyPr>
          <a:lstStyle/>
          <a:p>
            <a:r>
              <a:rPr lang="sv-SE" sz="1200" b="1"/>
              <a:t>År efter behandling</a:t>
            </a:r>
          </a:p>
        </p:txBody>
      </p:sp>
      <p:sp>
        <p:nvSpPr>
          <p:cNvPr id="21" name="textruta 20">
            <a:extLst>
              <a:ext uri="{FF2B5EF4-FFF2-40B4-BE49-F238E27FC236}">
                <a16:creationId xmlns:a16="http://schemas.microsoft.com/office/drawing/2014/main" id="{BD1B2820-F03E-4250-9DBE-EA4EB731DD1E}"/>
              </a:ext>
            </a:extLst>
          </p:cNvPr>
          <p:cNvSpPr txBox="1"/>
          <p:nvPr/>
        </p:nvSpPr>
        <p:spPr>
          <a:xfrm>
            <a:off x="665903" y="2065468"/>
            <a:ext cx="1579022" cy="276999"/>
          </a:xfrm>
          <a:prstGeom prst="rect">
            <a:avLst/>
          </a:prstGeom>
          <a:noFill/>
        </p:spPr>
        <p:txBody>
          <a:bodyPr wrap="none" rtlCol="0">
            <a:spAutoFit/>
          </a:bodyPr>
          <a:lstStyle/>
          <a:p>
            <a:r>
              <a:rPr lang="sv-SE" sz="1200" b="1"/>
              <a:t>Förväntad överlevnad</a:t>
            </a:r>
          </a:p>
        </p:txBody>
      </p:sp>
      <p:cxnSp>
        <p:nvCxnSpPr>
          <p:cNvPr id="23" name="Rak koppling 22">
            <a:extLst>
              <a:ext uri="{FF2B5EF4-FFF2-40B4-BE49-F238E27FC236}">
                <a16:creationId xmlns:a16="http://schemas.microsoft.com/office/drawing/2014/main" id="{669957BF-4BDC-4058-AB7C-9C6457A068C3}"/>
              </a:ext>
            </a:extLst>
          </p:cNvPr>
          <p:cNvCxnSpPr>
            <a:cxnSpLocks/>
          </p:cNvCxnSpPr>
          <p:nvPr/>
        </p:nvCxnSpPr>
        <p:spPr>
          <a:xfrm>
            <a:off x="1307501" y="2588250"/>
            <a:ext cx="206269" cy="1264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C9AD64D6-3194-4E54-9829-4425497A8D30}"/>
              </a:ext>
            </a:extLst>
          </p:cNvPr>
          <p:cNvCxnSpPr>
            <a:cxnSpLocks/>
            <a:stCxn id="11" idx="3"/>
            <a:endCxn id="16" idx="0"/>
          </p:cNvCxnSpPr>
          <p:nvPr/>
        </p:nvCxnSpPr>
        <p:spPr>
          <a:xfrm>
            <a:off x="1296966" y="2597676"/>
            <a:ext cx="1458072" cy="287516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68968CDA-4816-4B69-AB97-1B0D48B48B69}"/>
              </a:ext>
            </a:extLst>
          </p:cNvPr>
          <p:cNvCxnSpPr>
            <a:cxnSpLocks/>
          </p:cNvCxnSpPr>
          <p:nvPr/>
        </p:nvCxnSpPr>
        <p:spPr>
          <a:xfrm>
            <a:off x="2043470" y="2736175"/>
            <a:ext cx="0" cy="2739338"/>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AC584AA0-81A9-43F7-876E-C07A55EE78A5}"/>
              </a:ext>
            </a:extLst>
          </p:cNvPr>
          <p:cNvSpPr txBox="1"/>
          <p:nvPr/>
        </p:nvSpPr>
        <p:spPr>
          <a:xfrm>
            <a:off x="1256377" y="4325667"/>
            <a:ext cx="888724" cy="430887"/>
          </a:xfrm>
          <a:prstGeom prst="rect">
            <a:avLst/>
          </a:prstGeom>
          <a:noFill/>
        </p:spPr>
        <p:txBody>
          <a:bodyPr wrap="square" rtlCol="0">
            <a:spAutoFit/>
          </a:bodyPr>
          <a:lstStyle/>
          <a:p>
            <a:r>
              <a:rPr lang="sv-SE" sz="1100" dirty="0"/>
              <a:t>Alternativ behandling</a:t>
            </a:r>
          </a:p>
        </p:txBody>
      </p:sp>
      <p:cxnSp>
        <p:nvCxnSpPr>
          <p:cNvPr id="43" name="Rak pilkoppling 42">
            <a:extLst>
              <a:ext uri="{FF2B5EF4-FFF2-40B4-BE49-F238E27FC236}">
                <a16:creationId xmlns:a16="http://schemas.microsoft.com/office/drawing/2014/main" id="{1775FD76-FB97-48F7-862D-170F7F838A42}"/>
              </a:ext>
            </a:extLst>
          </p:cNvPr>
          <p:cNvCxnSpPr>
            <a:cxnSpLocks/>
          </p:cNvCxnSpPr>
          <p:nvPr/>
        </p:nvCxnSpPr>
        <p:spPr>
          <a:xfrm flipV="1">
            <a:off x="1806784" y="4037205"/>
            <a:ext cx="99824" cy="229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ruta 46">
            <a:extLst>
              <a:ext uri="{FF2B5EF4-FFF2-40B4-BE49-F238E27FC236}">
                <a16:creationId xmlns:a16="http://schemas.microsoft.com/office/drawing/2014/main" id="{9FE72BC0-96D7-4EAA-9906-9C70B3D4E252}"/>
              </a:ext>
            </a:extLst>
          </p:cNvPr>
          <p:cNvSpPr txBox="1"/>
          <p:nvPr/>
        </p:nvSpPr>
        <p:spPr>
          <a:xfrm>
            <a:off x="2008957" y="2467995"/>
            <a:ext cx="1408640" cy="261610"/>
          </a:xfrm>
          <a:prstGeom prst="rect">
            <a:avLst/>
          </a:prstGeom>
          <a:noFill/>
        </p:spPr>
        <p:txBody>
          <a:bodyPr wrap="square" rtlCol="0">
            <a:spAutoFit/>
          </a:bodyPr>
          <a:lstStyle/>
          <a:p>
            <a:r>
              <a:rPr lang="sv-SE" sz="1100" dirty="0"/>
              <a:t>Avtal löper ut</a:t>
            </a:r>
          </a:p>
        </p:txBody>
      </p:sp>
      <p:cxnSp>
        <p:nvCxnSpPr>
          <p:cNvPr id="29" name="Rak koppling 28">
            <a:extLst>
              <a:ext uri="{FF2B5EF4-FFF2-40B4-BE49-F238E27FC236}">
                <a16:creationId xmlns:a16="http://schemas.microsoft.com/office/drawing/2014/main" id="{4950DFF7-CEA3-4450-8898-D370A9908F1C}"/>
              </a:ext>
            </a:extLst>
          </p:cNvPr>
          <p:cNvCxnSpPr>
            <a:cxnSpLocks/>
          </p:cNvCxnSpPr>
          <p:nvPr/>
        </p:nvCxnSpPr>
        <p:spPr>
          <a:xfrm>
            <a:off x="1513770" y="2714722"/>
            <a:ext cx="1523908" cy="2759687"/>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0137C75B-F744-4A2C-9F6A-B8A262473213}"/>
              </a:ext>
            </a:extLst>
          </p:cNvPr>
          <p:cNvCxnSpPr>
            <a:cxnSpLocks/>
          </p:cNvCxnSpPr>
          <p:nvPr/>
        </p:nvCxnSpPr>
        <p:spPr>
          <a:xfrm>
            <a:off x="1513770" y="2714722"/>
            <a:ext cx="4097544" cy="276079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2" name="textruta 51">
            <a:extLst>
              <a:ext uri="{FF2B5EF4-FFF2-40B4-BE49-F238E27FC236}">
                <a16:creationId xmlns:a16="http://schemas.microsoft.com/office/drawing/2014/main" id="{62B20236-8FA1-472C-8952-732ACFF455E7}"/>
              </a:ext>
            </a:extLst>
          </p:cNvPr>
          <p:cNvSpPr txBox="1"/>
          <p:nvPr/>
        </p:nvSpPr>
        <p:spPr>
          <a:xfrm>
            <a:off x="8877781" y="4105844"/>
            <a:ext cx="2541497" cy="1600438"/>
          </a:xfrm>
          <a:prstGeom prst="rect">
            <a:avLst/>
          </a:prstGeom>
          <a:solidFill>
            <a:schemeClr val="accent5">
              <a:lumMod val="20000"/>
              <a:lumOff val="80000"/>
            </a:schemeClr>
          </a:solidFill>
        </p:spPr>
        <p:txBody>
          <a:bodyPr wrap="square" rtlCol="0">
            <a:spAutoFit/>
          </a:bodyPr>
          <a:lstStyle/>
          <a:p>
            <a:r>
              <a:rPr lang="sv-SE" sz="1400" dirty="0"/>
              <a:t>Slutsats:</a:t>
            </a:r>
          </a:p>
          <a:p>
            <a:r>
              <a:rPr lang="sv-SE" sz="1400" dirty="0"/>
              <a:t>Inte ens om effekten försvinner direkt efter 1 år kommer ett 5-årigt avtal </a:t>
            </a:r>
          </a:p>
          <a:p>
            <a:r>
              <a:rPr lang="sv-SE" sz="1400" dirty="0"/>
              <a:t>baserat på om patienten lever att minska betalarens risk helt</a:t>
            </a:r>
          </a:p>
          <a:p>
            <a:endParaRPr lang="sv-SE" sz="1400" dirty="0"/>
          </a:p>
        </p:txBody>
      </p:sp>
      <p:graphicFrame>
        <p:nvGraphicFramePr>
          <p:cNvPr id="33" name="Tabell 25">
            <a:extLst>
              <a:ext uri="{FF2B5EF4-FFF2-40B4-BE49-F238E27FC236}">
                <a16:creationId xmlns:a16="http://schemas.microsoft.com/office/drawing/2014/main" id="{849F6FAE-98B2-4C43-9314-A24C1653F0E9}"/>
              </a:ext>
            </a:extLst>
          </p:cNvPr>
          <p:cNvGraphicFramePr>
            <a:graphicFrameLocks noGrp="1"/>
          </p:cNvGraphicFramePr>
          <p:nvPr/>
        </p:nvGraphicFramePr>
        <p:xfrm>
          <a:off x="6866392" y="1919966"/>
          <a:ext cx="3036738" cy="1645920"/>
        </p:xfrm>
        <a:graphic>
          <a:graphicData uri="http://schemas.openxmlformats.org/drawingml/2006/table">
            <a:tbl>
              <a:tblPr firstRow="1" bandRow="1">
                <a:tableStyleId>{5C22544A-7EE6-4342-B048-85BDC9FD1C3A}</a:tableStyleId>
              </a:tblPr>
              <a:tblGrid>
                <a:gridCol w="1518369">
                  <a:extLst>
                    <a:ext uri="{9D8B030D-6E8A-4147-A177-3AD203B41FA5}">
                      <a16:colId xmlns:a16="http://schemas.microsoft.com/office/drawing/2014/main" val="3398777906"/>
                    </a:ext>
                  </a:extLst>
                </a:gridCol>
                <a:gridCol w="1518369">
                  <a:extLst>
                    <a:ext uri="{9D8B030D-6E8A-4147-A177-3AD203B41FA5}">
                      <a16:colId xmlns:a16="http://schemas.microsoft.com/office/drawing/2014/main" val="324130656"/>
                    </a:ext>
                  </a:extLst>
                </a:gridCol>
              </a:tblGrid>
              <a:tr h="370840">
                <a:tc>
                  <a:txBody>
                    <a:bodyPr/>
                    <a:lstStyle/>
                    <a:p>
                      <a:endParaRPr lang="sv-SE" sz="1200" dirty="0"/>
                    </a:p>
                  </a:txBody>
                  <a:tcPr/>
                </a:tc>
                <a:tc>
                  <a:txBody>
                    <a:bodyPr/>
                    <a:lstStyle/>
                    <a:p>
                      <a:r>
                        <a:rPr lang="sv-SE" sz="1200" dirty="0"/>
                        <a:t>Alternativ 1: Betala 10 milj. kr direkt</a:t>
                      </a:r>
                    </a:p>
                    <a:p>
                      <a:endParaRPr lang="sv-SE" sz="1200" dirty="0"/>
                    </a:p>
                    <a:p>
                      <a:endParaRPr lang="sv-SE" sz="1200" dirty="0"/>
                    </a:p>
                  </a:txBody>
                  <a:tcPr/>
                </a:tc>
                <a:extLst>
                  <a:ext uri="{0D108BD9-81ED-4DB2-BD59-A6C34878D82A}">
                    <a16:rowId xmlns:a16="http://schemas.microsoft.com/office/drawing/2014/main" val="2567238538"/>
                  </a:ext>
                </a:extLst>
              </a:tr>
              <a:tr h="370840">
                <a:tc>
                  <a:txBody>
                    <a:bodyPr/>
                    <a:lstStyle/>
                    <a:p>
                      <a:r>
                        <a:rPr lang="sv-SE" sz="1200" dirty="0"/>
                        <a:t>Genomsnittlig kostnad per behandlad  patient</a:t>
                      </a:r>
                    </a:p>
                  </a:txBody>
                  <a:tcPr/>
                </a:tc>
                <a:tc>
                  <a:txBody>
                    <a:bodyPr/>
                    <a:lstStyle/>
                    <a:p>
                      <a:r>
                        <a:rPr lang="sv-SE" sz="1200" dirty="0"/>
                        <a:t>10 </a:t>
                      </a:r>
                      <a:r>
                        <a:rPr lang="sv-SE" sz="1200" dirty="0" err="1"/>
                        <a:t>milj</a:t>
                      </a:r>
                      <a:r>
                        <a:rPr lang="sv-SE" sz="1200" dirty="0"/>
                        <a:t> kr</a:t>
                      </a:r>
                    </a:p>
                    <a:p>
                      <a:endParaRPr lang="sv-SE" sz="1200" dirty="0"/>
                    </a:p>
                    <a:p>
                      <a:endParaRPr lang="sv-SE" sz="1200" dirty="0"/>
                    </a:p>
                  </a:txBody>
                  <a:tcPr/>
                </a:tc>
                <a:extLst>
                  <a:ext uri="{0D108BD9-81ED-4DB2-BD59-A6C34878D82A}">
                    <a16:rowId xmlns:a16="http://schemas.microsoft.com/office/drawing/2014/main" val="220635491"/>
                  </a:ext>
                </a:extLst>
              </a:tr>
            </a:tbl>
          </a:graphicData>
        </a:graphic>
      </p:graphicFrame>
      <p:graphicFrame>
        <p:nvGraphicFramePr>
          <p:cNvPr id="34" name="Tabell 25">
            <a:extLst>
              <a:ext uri="{FF2B5EF4-FFF2-40B4-BE49-F238E27FC236}">
                <a16:creationId xmlns:a16="http://schemas.microsoft.com/office/drawing/2014/main" id="{9C108238-3BDC-48D1-B048-889531DB23E8}"/>
              </a:ext>
            </a:extLst>
          </p:cNvPr>
          <p:cNvGraphicFramePr>
            <a:graphicFrameLocks noGrp="1"/>
          </p:cNvGraphicFramePr>
          <p:nvPr>
            <p:extLst>
              <p:ext uri="{D42A27DB-BD31-4B8C-83A1-F6EECF244321}">
                <p14:modId xmlns:p14="http://schemas.microsoft.com/office/powerpoint/2010/main" val="644652971"/>
              </p:ext>
            </p:extLst>
          </p:nvPr>
        </p:nvGraphicFramePr>
        <p:xfrm>
          <a:off x="9903130" y="1921373"/>
          <a:ext cx="1930461" cy="1645920"/>
        </p:xfrm>
        <a:graphic>
          <a:graphicData uri="http://schemas.openxmlformats.org/drawingml/2006/table">
            <a:tbl>
              <a:tblPr firstRow="1" bandRow="1">
                <a:tableStyleId>{5C22544A-7EE6-4342-B048-85BDC9FD1C3A}</a:tableStyleId>
              </a:tblPr>
              <a:tblGrid>
                <a:gridCol w="1930461">
                  <a:extLst>
                    <a:ext uri="{9D8B030D-6E8A-4147-A177-3AD203B41FA5}">
                      <a16:colId xmlns:a16="http://schemas.microsoft.com/office/drawing/2014/main" val="158780370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Alternativ 2: Betala 0 kr direkt, utan istället 10 </a:t>
                      </a:r>
                      <a:r>
                        <a:rPr lang="sv-SE" sz="1200" dirty="0" err="1"/>
                        <a:t>milj</a:t>
                      </a:r>
                      <a:r>
                        <a:rPr lang="sv-SE" sz="1200" dirty="0"/>
                        <a:t> kr för alla som lever efter 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txBody>
                  <a:tcPr/>
                </a:tc>
                <a:extLst>
                  <a:ext uri="{0D108BD9-81ED-4DB2-BD59-A6C34878D82A}">
                    <a16:rowId xmlns:a16="http://schemas.microsoft.com/office/drawing/2014/main" val="2567238538"/>
                  </a:ext>
                </a:extLst>
              </a:tr>
              <a:tr h="370840">
                <a:tc>
                  <a:txBody>
                    <a:bodyPr/>
                    <a:lstStyle/>
                    <a:p>
                      <a:r>
                        <a:rPr lang="sv-SE" sz="1200" dirty="0"/>
                        <a:t>6,5 milj. kr</a:t>
                      </a:r>
                    </a:p>
                    <a:p>
                      <a:r>
                        <a:rPr lang="sv-SE" sz="1200" dirty="0"/>
                        <a:t>(65 procent förväntas leva vid 5 år)</a:t>
                      </a:r>
                    </a:p>
                  </a:txBody>
                  <a:tcPr/>
                </a:tc>
                <a:extLst>
                  <a:ext uri="{0D108BD9-81ED-4DB2-BD59-A6C34878D82A}">
                    <a16:rowId xmlns:a16="http://schemas.microsoft.com/office/drawing/2014/main" val="220635491"/>
                  </a:ext>
                </a:extLst>
              </a:tr>
            </a:tbl>
          </a:graphicData>
        </a:graphic>
      </p:graphicFrame>
      <p:cxnSp>
        <p:nvCxnSpPr>
          <p:cNvPr id="36" name="Rak koppling 35">
            <a:extLst>
              <a:ext uri="{FF2B5EF4-FFF2-40B4-BE49-F238E27FC236}">
                <a16:creationId xmlns:a16="http://schemas.microsoft.com/office/drawing/2014/main" id="{58BD3935-27EA-4E31-AE8D-8D931D6CB8F6}"/>
              </a:ext>
            </a:extLst>
          </p:cNvPr>
          <p:cNvCxnSpPr>
            <a:cxnSpLocks/>
          </p:cNvCxnSpPr>
          <p:nvPr/>
        </p:nvCxnSpPr>
        <p:spPr>
          <a:xfrm flipH="1">
            <a:off x="1227840" y="3666435"/>
            <a:ext cx="781117" cy="0"/>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42" name="textruta 41">
            <a:extLst>
              <a:ext uri="{FF2B5EF4-FFF2-40B4-BE49-F238E27FC236}">
                <a16:creationId xmlns:a16="http://schemas.microsoft.com/office/drawing/2014/main" id="{17406940-A35E-4709-B4F5-90500C89F900}"/>
              </a:ext>
            </a:extLst>
          </p:cNvPr>
          <p:cNvSpPr txBox="1"/>
          <p:nvPr/>
        </p:nvSpPr>
        <p:spPr>
          <a:xfrm>
            <a:off x="845998" y="3524961"/>
            <a:ext cx="458780" cy="276999"/>
          </a:xfrm>
          <a:prstGeom prst="rect">
            <a:avLst/>
          </a:prstGeom>
          <a:noFill/>
        </p:spPr>
        <p:txBody>
          <a:bodyPr wrap="none" rtlCol="0">
            <a:spAutoFit/>
          </a:bodyPr>
          <a:lstStyle/>
          <a:p>
            <a:r>
              <a:rPr lang="sv-SE" sz="1200" dirty="0"/>
              <a:t>0,65</a:t>
            </a:r>
          </a:p>
        </p:txBody>
      </p:sp>
      <p:sp>
        <p:nvSpPr>
          <p:cNvPr id="9" name="textruta 8">
            <a:extLst>
              <a:ext uri="{FF2B5EF4-FFF2-40B4-BE49-F238E27FC236}">
                <a16:creationId xmlns:a16="http://schemas.microsoft.com/office/drawing/2014/main" id="{8420CE80-D681-4987-A0D7-0715746B164E}"/>
              </a:ext>
            </a:extLst>
          </p:cNvPr>
          <p:cNvSpPr txBox="1"/>
          <p:nvPr/>
        </p:nvSpPr>
        <p:spPr>
          <a:xfrm>
            <a:off x="665903" y="391571"/>
            <a:ext cx="9167766" cy="1077218"/>
          </a:xfrm>
          <a:prstGeom prst="rect">
            <a:avLst/>
          </a:prstGeom>
          <a:noFill/>
        </p:spPr>
        <p:txBody>
          <a:bodyPr wrap="none" rtlCol="0">
            <a:spAutoFit/>
          </a:bodyPr>
          <a:lstStyle/>
          <a:p>
            <a:r>
              <a:rPr lang="sv-SE" sz="3200" dirty="0"/>
              <a:t>En utfallsbaserad betalningsmodell ska bedömas efter</a:t>
            </a:r>
          </a:p>
          <a:p>
            <a:r>
              <a:rPr lang="sv-SE" sz="3200" dirty="0"/>
              <a:t>vad som händer om utfallet blir sämre än förväntat</a:t>
            </a:r>
          </a:p>
        </p:txBody>
      </p:sp>
      <p:sp>
        <p:nvSpPr>
          <p:cNvPr id="45" name="textruta 44">
            <a:extLst>
              <a:ext uri="{FF2B5EF4-FFF2-40B4-BE49-F238E27FC236}">
                <a16:creationId xmlns:a16="http://schemas.microsoft.com/office/drawing/2014/main" id="{BAA911AF-3DD2-475E-A1F3-C421DBEE71D9}"/>
              </a:ext>
            </a:extLst>
          </p:cNvPr>
          <p:cNvSpPr txBox="1"/>
          <p:nvPr/>
        </p:nvSpPr>
        <p:spPr>
          <a:xfrm>
            <a:off x="3944976" y="2124925"/>
            <a:ext cx="2541497" cy="1815882"/>
          </a:xfrm>
          <a:prstGeom prst="rect">
            <a:avLst/>
          </a:prstGeom>
          <a:solidFill>
            <a:schemeClr val="bg1">
              <a:lumMod val="85000"/>
            </a:schemeClr>
          </a:solidFill>
          <a:ln>
            <a:solidFill>
              <a:schemeClr val="bg1">
                <a:lumMod val="85000"/>
              </a:schemeClr>
            </a:solidFill>
          </a:ln>
        </p:spPr>
        <p:txBody>
          <a:bodyPr wrap="square" rtlCol="0">
            <a:spAutoFit/>
          </a:bodyPr>
          <a:lstStyle/>
          <a:p>
            <a:r>
              <a:rPr lang="sv-SE" sz="1400" dirty="0"/>
              <a:t>Antagande:</a:t>
            </a:r>
          </a:p>
          <a:p>
            <a:r>
              <a:rPr lang="sv-SE" sz="1400" dirty="0"/>
              <a:t>Effekten försvinner efter 1 år och patienten får samma mortalitet som med jämförelsealternativet</a:t>
            </a:r>
          </a:p>
          <a:p>
            <a:endParaRPr lang="sv-SE" sz="1400" dirty="0"/>
          </a:p>
          <a:p>
            <a:r>
              <a:rPr lang="sv-SE" sz="1400" dirty="0"/>
              <a:t>Värde av överlevnadsvinst: 1,2 år</a:t>
            </a:r>
          </a:p>
        </p:txBody>
      </p:sp>
      <p:sp>
        <p:nvSpPr>
          <p:cNvPr id="31" name="textruta 30">
            <a:extLst>
              <a:ext uri="{FF2B5EF4-FFF2-40B4-BE49-F238E27FC236}">
                <a16:creationId xmlns:a16="http://schemas.microsoft.com/office/drawing/2014/main" id="{686493F1-8B45-408E-BB30-8BA421228978}"/>
              </a:ext>
            </a:extLst>
          </p:cNvPr>
          <p:cNvSpPr txBox="1"/>
          <p:nvPr/>
        </p:nvSpPr>
        <p:spPr>
          <a:xfrm>
            <a:off x="2500224" y="3695763"/>
            <a:ext cx="1202293" cy="261610"/>
          </a:xfrm>
          <a:prstGeom prst="rect">
            <a:avLst/>
          </a:prstGeom>
          <a:noFill/>
        </p:spPr>
        <p:txBody>
          <a:bodyPr wrap="square" rtlCol="0">
            <a:spAutoFit/>
          </a:bodyPr>
          <a:lstStyle/>
          <a:p>
            <a:r>
              <a:rPr lang="sv-SE" sz="1100" dirty="0"/>
              <a:t>ATMP</a:t>
            </a:r>
          </a:p>
        </p:txBody>
      </p:sp>
      <p:cxnSp>
        <p:nvCxnSpPr>
          <p:cNvPr id="32" name="Rak pilkoppling 31">
            <a:extLst>
              <a:ext uri="{FF2B5EF4-FFF2-40B4-BE49-F238E27FC236}">
                <a16:creationId xmlns:a16="http://schemas.microsoft.com/office/drawing/2014/main" id="{3E542D0D-4B1C-4851-80F9-2E60F8BD51FD}"/>
              </a:ext>
            </a:extLst>
          </p:cNvPr>
          <p:cNvCxnSpPr/>
          <p:nvPr/>
        </p:nvCxnSpPr>
        <p:spPr>
          <a:xfrm flipH="1">
            <a:off x="2338647" y="3892357"/>
            <a:ext cx="365013" cy="160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97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2" grpId="0" animBg="1"/>
      <p:bldP spid="42"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9BDE82E-32B2-4850-8DC3-6CBC57A40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63" imgH="664" progId="TCLayout.ActiveDocument.1">
                  <p:embed/>
                </p:oleObj>
              </mc:Choice>
              <mc:Fallback>
                <p:oleObj name="think-cell Slide" r:id="rId4" imgW="663" imgH="664" progId="TCLayout.ActiveDocument.1">
                  <p:embed/>
                  <p:pic>
                    <p:nvPicPr>
                      <p:cNvPr id="4" name="Objekt 3" hidden="1">
                        <a:extLst>
                          <a:ext uri="{FF2B5EF4-FFF2-40B4-BE49-F238E27FC236}">
                            <a16:creationId xmlns:a16="http://schemas.microsoft.com/office/drawing/2014/main" id="{A9BDE82E-32B2-4850-8DC3-6CBC57A40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BE55F766-C8D3-40C2-9438-DDF3A121ACA3}"/>
              </a:ext>
            </a:extLst>
          </p:cNvPr>
          <p:cNvSpPr/>
          <p:nvPr/>
        </p:nvSpPr>
        <p:spPr>
          <a:xfrm>
            <a:off x="592666" y="1671146"/>
            <a:ext cx="10275031" cy="4579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A6158CC-2D9E-46CA-8A85-D0C7FAA78C9A}"/>
              </a:ext>
            </a:extLst>
          </p:cNvPr>
          <p:cNvSpPr>
            <a:spLocks noGrp="1"/>
          </p:cNvSpPr>
          <p:nvPr>
            <p:ph type="title"/>
          </p:nvPr>
        </p:nvSpPr>
        <p:spPr/>
        <p:txBody>
          <a:bodyPr vert="horz"/>
          <a:lstStyle/>
          <a:p>
            <a:r>
              <a:rPr lang="sv-SE" dirty="0"/>
              <a:t>Utfallsbaserade betalningsmodeller – vad är viktigt att tänka på?</a:t>
            </a:r>
          </a:p>
        </p:txBody>
      </p:sp>
      <p:sp>
        <p:nvSpPr>
          <p:cNvPr id="3" name="Platshållare för innehåll 2">
            <a:extLst>
              <a:ext uri="{FF2B5EF4-FFF2-40B4-BE49-F238E27FC236}">
                <a16:creationId xmlns:a16="http://schemas.microsoft.com/office/drawing/2014/main" id="{9C39D91B-570A-440A-BF05-45591E27D4D5}"/>
              </a:ext>
            </a:extLst>
          </p:cNvPr>
          <p:cNvSpPr>
            <a:spLocks noGrp="1"/>
          </p:cNvSpPr>
          <p:nvPr>
            <p:ph idx="1"/>
          </p:nvPr>
        </p:nvSpPr>
        <p:spPr>
          <a:xfrm>
            <a:off x="1030014" y="1923392"/>
            <a:ext cx="9465708" cy="4327091"/>
          </a:xfrm>
        </p:spPr>
        <p:txBody>
          <a:bodyPr>
            <a:normAutofit/>
          </a:bodyPr>
          <a:lstStyle/>
          <a:p>
            <a:pPr>
              <a:buClr>
                <a:schemeClr val="tx1"/>
              </a:buClr>
              <a:buFont typeface="Wingdings" panose="05000000000000000000" pitchFamily="2" charset="2"/>
              <a:buChar char="Ø"/>
            </a:pPr>
            <a:r>
              <a:rPr lang="sv-SE" sz="1600"/>
              <a:t>Vilken </a:t>
            </a:r>
            <a:r>
              <a:rPr lang="sv-SE" sz="1600" b="1"/>
              <a:t>risk </a:t>
            </a:r>
            <a:r>
              <a:rPr lang="sv-SE" sz="1600"/>
              <a:t>är det som </a:t>
            </a:r>
            <a:r>
              <a:rPr lang="sv-SE" sz="1600" b="1"/>
              <a:t>ska reduceras</a:t>
            </a:r>
            <a:r>
              <a:rPr lang="sv-SE" sz="1600"/>
              <a:t>? </a:t>
            </a:r>
          </a:p>
          <a:p>
            <a:pPr>
              <a:buClr>
                <a:schemeClr val="tx1"/>
              </a:buClr>
              <a:buFont typeface="Wingdings" panose="05000000000000000000" pitchFamily="2" charset="2"/>
              <a:buChar char="Ø"/>
            </a:pPr>
            <a:r>
              <a:rPr lang="sv-SE" sz="1600"/>
              <a:t>Hur många </a:t>
            </a:r>
            <a:r>
              <a:rPr lang="sv-SE" sz="1600" b="1"/>
              <a:t>QALY måste realiseras i klinisk praxis efter uppföljningstidens slut </a:t>
            </a:r>
            <a:r>
              <a:rPr lang="sv-SE" sz="1600"/>
              <a:t>för att läkemedlet ska ha en rimlig kostnad per QALY?</a:t>
            </a:r>
          </a:p>
          <a:p>
            <a:pPr>
              <a:buClr>
                <a:schemeClr val="tx1"/>
              </a:buClr>
              <a:buFont typeface="Wingdings" panose="05000000000000000000" pitchFamily="2" charset="2"/>
              <a:buChar char="Ø"/>
            </a:pPr>
            <a:r>
              <a:rPr lang="sv-SE" sz="1600"/>
              <a:t>Vad vet vi om </a:t>
            </a:r>
            <a:r>
              <a:rPr lang="sv-SE" sz="1600" b="1"/>
              <a:t>sannolikheten att effekten försvinner</a:t>
            </a:r>
            <a:r>
              <a:rPr lang="sv-SE" sz="1600"/>
              <a:t>, och hur den </a:t>
            </a:r>
            <a:r>
              <a:rPr lang="sv-SE" sz="1600" b="1"/>
              <a:t>förändras över tid</a:t>
            </a:r>
            <a:r>
              <a:rPr lang="sv-SE" sz="1600"/>
              <a:t>? </a:t>
            </a:r>
          </a:p>
          <a:p>
            <a:pPr>
              <a:buClr>
                <a:schemeClr val="tx1"/>
              </a:buClr>
              <a:buFont typeface="Wingdings" panose="05000000000000000000" pitchFamily="2" charset="2"/>
              <a:buChar char="Ø"/>
            </a:pPr>
            <a:r>
              <a:rPr lang="sv-SE" sz="1600"/>
              <a:t>Surrogatmått:</a:t>
            </a:r>
          </a:p>
          <a:p>
            <a:pPr lvl="1">
              <a:buClr>
                <a:schemeClr val="tx1"/>
              </a:buClr>
              <a:buFont typeface="Wingdings" panose="05000000000000000000" pitchFamily="2" charset="2"/>
              <a:buChar char="Ø"/>
            </a:pPr>
            <a:r>
              <a:rPr lang="sv-SE" sz="1600"/>
              <a:t>Finns det något utfallsmått som är en </a:t>
            </a:r>
            <a:r>
              <a:rPr lang="sv-SE" sz="1600" b="1"/>
              <a:t>bra prediktor/surrogatmått </a:t>
            </a:r>
            <a:r>
              <a:rPr lang="sv-SE" sz="1600"/>
              <a:t>för den </a:t>
            </a:r>
            <a:r>
              <a:rPr lang="sv-SE" sz="1600" b="1"/>
              <a:t>långsiktiga effekten </a:t>
            </a:r>
            <a:r>
              <a:rPr lang="sv-SE" sz="1600"/>
              <a:t>på det</a:t>
            </a:r>
            <a:r>
              <a:rPr lang="sv-SE" sz="1600" b="1"/>
              <a:t> hårda utfallsmått som avgör patientens hälsovinst</a:t>
            </a:r>
            <a:r>
              <a:rPr lang="sv-SE" sz="1600"/>
              <a:t>? </a:t>
            </a:r>
          </a:p>
          <a:p>
            <a:pPr lvl="1">
              <a:buClr>
                <a:schemeClr val="tx1"/>
              </a:buClr>
              <a:buFont typeface="Wingdings" panose="05000000000000000000" pitchFamily="2" charset="2"/>
              <a:buChar char="Ø"/>
            </a:pPr>
            <a:r>
              <a:rPr lang="sv-SE" sz="1600" b="1"/>
              <a:t>Realiseras effekten</a:t>
            </a:r>
            <a:r>
              <a:rPr lang="sv-SE" sz="1600"/>
              <a:t> – eller frånvaron av effekt – på surrogatmåttet </a:t>
            </a:r>
            <a:r>
              <a:rPr lang="sv-SE" sz="1600" b="1"/>
              <a:t>inom uppföljningstiden</a:t>
            </a:r>
            <a:r>
              <a:rPr lang="sv-SE" sz="1600"/>
              <a:t>?</a:t>
            </a:r>
          </a:p>
          <a:p>
            <a:pPr lvl="1">
              <a:buClr>
                <a:schemeClr val="tx1"/>
              </a:buClr>
              <a:buFont typeface="Wingdings" panose="05000000000000000000" pitchFamily="2" charset="2"/>
              <a:buChar char="Ø"/>
            </a:pPr>
            <a:r>
              <a:rPr lang="sv-SE" sz="1600"/>
              <a:t>Görs </a:t>
            </a:r>
            <a:r>
              <a:rPr lang="sv-SE" sz="1600" b="1"/>
              <a:t>mätningar </a:t>
            </a:r>
            <a:r>
              <a:rPr lang="sv-SE" sz="1600"/>
              <a:t>av surrogatmåttet </a:t>
            </a:r>
            <a:r>
              <a:rPr lang="sv-SE" sz="1600" b="1"/>
              <a:t>rutinmässigt </a:t>
            </a:r>
            <a:r>
              <a:rPr lang="sv-SE" sz="1600"/>
              <a:t>eller </a:t>
            </a:r>
            <a:r>
              <a:rPr lang="sv-SE" sz="1600" b="1"/>
              <a:t>behövs särskilda undersökningar</a:t>
            </a:r>
            <a:r>
              <a:rPr lang="sv-SE" sz="1600"/>
              <a:t>?</a:t>
            </a:r>
          </a:p>
          <a:p>
            <a:pPr lvl="1">
              <a:buClr>
                <a:schemeClr val="tx1"/>
              </a:buClr>
              <a:buFont typeface="Wingdings" panose="05000000000000000000" pitchFamily="2" charset="2"/>
              <a:buChar char="Ø"/>
            </a:pPr>
            <a:r>
              <a:rPr lang="sv-SE" sz="1600"/>
              <a:t>Finns data om surrogatmåttet </a:t>
            </a:r>
            <a:r>
              <a:rPr lang="sv-SE" sz="1600" b="1"/>
              <a:t>tillgängliga i allmänt tillgängliga hälsoregister</a:t>
            </a:r>
            <a:r>
              <a:rPr lang="sv-SE" sz="1600"/>
              <a:t>?</a:t>
            </a:r>
          </a:p>
          <a:p>
            <a:pPr>
              <a:buClr>
                <a:schemeClr val="tx1"/>
              </a:buClr>
              <a:buFont typeface="Wingdings" panose="05000000000000000000" pitchFamily="2" charset="2"/>
              <a:buChar char="Ø"/>
            </a:pPr>
            <a:r>
              <a:rPr lang="sv-SE" sz="1600"/>
              <a:t>Om inte bra surrogatmått finns, kan en patients </a:t>
            </a:r>
            <a:r>
              <a:rPr lang="sv-SE" sz="1600" b="1"/>
              <a:t>behov av annan behandling </a:t>
            </a:r>
            <a:r>
              <a:rPr lang="sv-SE" sz="1600"/>
              <a:t>eller </a:t>
            </a:r>
            <a:r>
              <a:rPr lang="sv-SE" sz="1600" b="1"/>
              <a:t>förekomst av annan diagnos </a:t>
            </a:r>
            <a:r>
              <a:rPr lang="sv-SE" sz="1600"/>
              <a:t>användas som </a:t>
            </a:r>
            <a:r>
              <a:rPr lang="sv-SE" sz="1600" b="1"/>
              <a:t>utfall som styr betalning</a:t>
            </a:r>
            <a:r>
              <a:rPr lang="sv-SE" sz="1600"/>
              <a:t>? </a:t>
            </a:r>
          </a:p>
          <a:p>
            <a:pPr>
              <a:buClr>
                <a:schemeClr val="tx1"/>
              </a:buClr>
              <a:buFont typeface="Wingdings" panose="05000000000000000000" pitchFamily="2" charset="2"/>
              <a:buChar char="Ø"/>
            </a:pPr>
            <a:r>
              <a:rPr lang="sv-SE" sz="1600"/>
              <a:t>Har ett </a:t>
            </a:r>
            <a:r>
              <a:rPr lang="sv-SE" sz="1600" b="1"/>
              <a:t>avtal</a:t>
            </a:r>
            <a:r>
              <a:rPr lang="sv-SE" sz="1600"/>
              <a:t>, utifrån de givna förutsättningarna, </a:t>
            </a:r>
            <a:r>
              <a:rPr lang="sv-SE" sz="1600" b="1"/>
              <a:t>möjlighet att få en acceptans och hög efterlevnad </a:t>
            </a:r>
            <a:r>
              <a:rPr lang="sv-SE" sz="1600"/>
              <a:t>i regionerna? </a:t>
            </a:r>
          </a:p>
        </p:txBody>
      </p:sp>
    </p:spTree>
    <p:extLst>
      <p:ext uri="{BB962C8B-B14F-4D97-AF65-F5344CB8AC3E}">
        <p14:creationId xmlns:p14="http://schemas.microsoft.com/office/powerpoint/2010/main" val="289429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858CBAD-7385-4D77-B0B3-C51B9555E6B6}"/>
              </a:ext>
            </a:extLst>
          </p:cNvPr>
          <p:cNvGraphicFramePr>
            <a:graphicFrameLocks noChangeAspect="1"/>
          </p:cNvGraphicFramePr>
          <p:nvPr>
            <p:custDataLst>
              <p:tags r:id="rId1"/>
            </p:custDataLst>
            <p:extLst>
              <p:ext uri="{D42A27DB-BD31-4B8C-83A1-F6EECF244321}">
                <p14:modId xmlns:p14="http://schemas.microsoft.com/office/powerpoint/2010/main" val="3873813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kt 4" hidden="1">
                        <a:extLst>
                          <a:ext uri="{FF2B5EF4-FFF2-40B4-BE49-F238E27FC236}">
                            <a16:creationId xmlns:a16="http://schemas.microsoft.com/office/drawing/2014/main" id="{A858CBAD-7385-4D77-B0B3-C51B9555E6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56804764-1137-4DDE-8AA3-36FE8D5521C9}"/>
              </a:ext>
            </a:extLst>
          </p:cNvPr>
          <p:cNvSpPr/>
          <p:nvPr/>
        </p:nvSpPr>
        <p:spPr>
          <a:xfrm>
            <a:off x="592666" y="1458845"/>
            <a:ext cx="10890674" cy="4856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44D34A8-BAA0-4CC6-BDF7-08752E25A172}"/>
              </a:ext>
            </a:extLst>
          </p:cNvPr>
          <p:cNvSpPr>
            <a:spLocks noGrp="1"/>
          </p:cNvSpPr>
          <p:nvPr>
            <p:ph type="title"/>
          </p:nvPr>
        </p:nvSpPr>
        <p:spPr/>
        <p:txBody>
          <a:bodyPr vert="horz"/>
          <a:lstStyle/>
          <a:p>
            <a:r>
              <a:rPr lang="sv-SE" dirty="0"/>
              <a:t>Sammanfattning</a:t>
            </a:r>
          </a:p>
        </p:txBody>
      </p:sp>
      <p:sp>
        <p:nvSpPr>
          <p:cNvPr id="3" name="Platshållare för innehåll 2">
            <a:extLst>
              <a:ext uri="{FF2B5EF4-FFF2-40B4-BE49-F238E27FC236}">
                <a16:creationId xmlns:a16="http://schemas.microsoft.com/office/drawing/2014/main" id="{FAEFCCDF-B2BD-4BA7-977E-8D638C20A202}"/>
              </a:ext>
            </a:extLst>
          </p:cNvPr>
          <p:cNvSpPr>
            <a:spLocks noGrp="1"/>
          </p:cNvSpPr>
          <p:nvPr>
            <p:ph idx="1"/>
          </p:nvPr>
        </p:nvSpPr>
        <p:spPr>
          <a:xfrm>
            <a:off x="708661" y="1693115"/>
            <a:ext cx="10287000" cy="4562475"/>
          </a:xfrm>
        </p:spPr>
        <p:txBody>
          <a:bodyPr>
            <a:normAutofit/>
          </a:bodyPr>
          <a:lstStyle/>
          <a:p>
            <a:r>
              <a:rPr lang="sv-SE" sz="2000"/>
              <a:t>För ATMP kommer det uppstå situationer med genuin osäkerhet om avgörande faktorer för kostnadseffekten, främst kring långsiktig effekt</a:t>
            </a:r>
          </a:p>
          <a:p>
            <a:r>
              <a:rPr lang="sv-SE" sz="2000"/>
              <a:t>Den hälsoekonomiska utvärderingen måste återspegla denna högre osäkerhet </a:t>
            </a:r>
          </a:p>
          <a:p>
            <a:r>
              <a:rPr lang="sv-SE" sz="2000"/>
              <a:t>Finns även större anledning pröva utfallsbaserade betalningsmodeller för dyra engångsbehandlingar (ATMP) än för andra läkemedel</a:t>
            </a:r>
          </a:p>
          <a:p>
            <a:pPr lvl="1"/>
            <a:r>
              <a:rPr lang="sv-SE" sz="1800"/>
              <a:t>Betalaren tar stor risk om de ska göra hela betalningen i samband med att behandlingen ges</a:t>
            </a:r>
          </a:p>
          <a:p>
            <a:r>
              <a:rPr lang="sv-SE" sz="2000"/>
              <a:t>Fördel med utfallsbasering: köpare och säljare behöver inte vara överens om effekt</a:t>
            </a:r>
          </a:p>
          <a:p>
            <a:r>
              <a:rPr lang="sv-SE" sz="2000"/>
              <a:t>Flera utmaningar:</a:t>
            </a:r>
          </a:p>
          <a:p>
            <a:pPr lvl="1"/>
            <a:r>
              <a:rPr lang="sv-SE" sz="1800"/>
              <a:t>Om läkemedlet är prissatt så att det krävs 20-30 års god behandlingseffekt för kostnadseffektivitet; hur kan vi uppnå tillräcklig avtalslängd för att minska betalarens risk tillräckligt?</a:t>
            </a:r>
          </a:p>
          <a:p>
            <a:pPr lvl="1"/>
            <a:r>
              <a:rPr lang="sv-SE" sz="1800"/>
              <a:t>Kan vi mäta ”rätt” sak, dvs det är som spelar roll för patienten?</a:t>
            </a:r>
          </a:p>
        </p:txBody>
      </p:sp>
    </p:spTree>
    <p:extLst>
      <p:ext uri="{BB962C8B-B14F-4D97-AF65-F5344CB8AC3E}">
        <p14:creationId xmlns:p14="http://schemas.microsoft.com/office/powerpoint/2010/main" val="405418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A7F33EB-1050-41AA-BB77-F03289C98F2B}"/>
              </a:ext>
            </a:extLst>
          </p:cNvPr>
          <p:cNvGraphicFramePr>
            <a:graphicFrameLocks noChangeAspect="1"/>
          </p:cNvGraphicFramePr>
          <p:nvPr>
            <p:custDataLst>
              <p:tags r:id="rId1"/>
            </p:custDataLst>
            <p:extLst>
              <p:ext uri="{D42A27DB-BD31-4B8C-83A1-F6EECF244321}">
                <p14:modId xmlns:p14="http://schemas.microsoft.com/office/powerpoint/2010/main" val="2810011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kt 4" hidden="1">
                        <a:extLst>
                          <a:ext uri="{FF2B5EF4-FFF2-40B4-BE49-F238E27FC236}">
                            <a16:creationId xmlns:a16="http://schemas.microsoft.com/office/drawing/2014/main" id="{BA7F33EB-1050-41AA-BB77-F03289C98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ktangel 10">
            <a:extLst>
              <a:ext uri="{FF2B5EF4-FFF2-40B4-BE49-F238E27FC236}">
                <a16:creationId xmlns:a16="http://schemas.microsoft.com/office/drawing/2014/main" id="{3DF26964-82B1-41C5-8FEE-B90A44E23C35}"/>
              </a:ext>
            </a:extLst>
          </p:cNvPr>
          <p:cNvSpPr/>
          <p:nvPr/>
        </p:nvSpPr>
        <p:spPr>
          <a:xfrm>
            <a:off x="1" y="1458845"/>
            <a:ext cx="12191999" cy="4856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983D608-ABDC-4818-9F0F-5B4713ECA1A0}"/>
              </a:ext>
            </a:extLst>
          </p:cNvPr>
          <p:cNvSpPr>
            <a:spLocks noGrp="1"/>
          </p:cNvSpPr>
          <p:nvPr>
            <p:ph type="title"/>
          </p:nvPr>
        </p:nvSpPr>
        <p:spPr/>
        <p:txBody>
          <a:bodyPr vert="horz"/>
          <a:lstStyle/>
          <a:p>
            <a:r>
              <a:rPr lang="sv-SE"/>
              <a:t>Våra förslag på nästa steg</a:t>
            </a:r>
          </a:p>
        </p:txBody>
      </p:sp>
      <p:sp>
        <p:nvSpPr>
          <p:cNvPr id="3" name="Platshållare för innehåll 2">
            <a:extLst>
              <a:ext uri="{FF2B5EF4-FFF2-40B4-BE49-F238E27FC236}">
                <a16:creationId xmlns:a16="http://schemas.microsoft.com/office/drawing/2014/main" id="{E1E21C51-006A-4928-A31E-27835DA56656}"/>
              </a:ext>
            </a:extLst>
          </p:cNvPr>
          <p:cNvSpPr>
            <a:spLocks noGrp="1"/>
          </p:cNvSpPr>
          <p:nvPr>
            <p:ph idx="1"/>
          </p:nvPr>
        </p:nvSpPr>
        <p:spPr>
          <a:xfrm>
            <a:off x="592666" y="1811495"/>
            <a:ext cx="11178919" cy="5245002"/>
          </a:xfrm>
        </p:spPr>
        <p:txBody>
          <a:bodyPr vert="horz" lIns="0" tIns="0" rIns="0" bIns="0" rtlCol="0" anchor="t">
            <a:normAutofit/>
          </a:bodyPr>
          <a:lstStyle/>
          <a:p>
            <a:pPr>
              <a:buClr>
                <a:schemeClr val="tx1"/>
              </a:buClr>
              <a:buFont typeface="Wingdings" panose="05000000000000000000" pitchFamily="2" charset="2"/>
              <a:buChar char="Ø"/>
            </a:pPr>
            <a:r>
              <a:rPr lang="sv-SE" sz="1800" dirty="0"/>
              <a:t>Fortsatt </a:t>
            </a:r>
            <a:r>
              <a:rPr lang="sv-SE" sz="1800" b="1" dirty="0"/>
              <a:t>utveckling av hälsoekonomiska metoder för precisionsmedicin och ATMP</a:t>
            </a:r>
            <a:r>
              <a:rPr lang="sv-SE" sz="1800" dirty="0"/>
              <a:t>, </a:t>
            </a:r>
          </a:p>
          <a:p>
            <a:pPr>
              <a:buClr>
                <a:schemeClr val="tx1"/>
              </a:buClr>
              <a:buFont typeface="Wingdings" panose="05000000000000000000" pitchFamily="2" charset="2"/>
              <a:buChar char="Ø"/>
            </a:pPr>
            <a:r>
              <a:rPr lang="sv-SE" sz="1800" dirty="0"/>
              <a:t>Fortsatt utveckling av </a:t>
            </a:r>
            <a:r>
              <a:rPr lang="sv-SE" sz="1800" b="1" dirty="0"/>
              <a:t>förutsättningar för implementering av utfallsbaserade betalningsmodeller för ATMP</a:t>
            </a:r>
          </a:p>
          <a:p>
            <a:pPr lvl="1">
              <a:spcBef>
                <a:spcPts val="0"/>
              </a:spcBef>
              <a:buClr>
                <a:schemeClr val="tx1"/>
              </a:buClr>
              <a:buFont typeface="Arial" panose="020B0604020202020204" pitchFamily="34" charset="0"/>
              <a:buChar char="•"/>
            </a:pPr>
            <a:r>
              <a:rPr lang="sv-SE" sz="1800" dirty="0"/>
              <a:t>Utvecklade möjligheter till uppföljning </a:t>
            </a:r>
          </a:p>
          <a:p>
            <a:pPr lvl="1">
              <a:spcBef>
                <a:spcPts val="0"/>
              </a:spcBef>
              <a:buClr>
                <a:schemeClr val="tx1"/>
              </a:buClr>
              <a:buFont typeface="Arial" panose="020B0604020202020204" pitchFamily="34" charset="0"/>
              <a:buChar char="•"/>
            </a:pPr>
            <a:r>
              <a:rPr lang="sv-SE" sz="1800" dirty="0"/>
              <a:t>Utreda möjligheterna för det offentliga att teckna avtal baserat på betalningsmodeller</a:t>
            </a:r>
          </a:p>
          <a:p>
            <a:pPr lvl="1">
              <a:spcBef>
                <a:spcPts val="0"/>
              </a:spcBef>
              <a:buClr>
                <a:schemeClr val="tx1"/>
              </a:buClr>
              <a:buFont typeface="Arial" panose="020B0604020202020204" pitchFamily="34" charset="0"/>
              <a:buChar char="•"/>
            </a:pPr>
            <a:r>
              <a:rPr lang="sv-SE" sz="1800" dirty="0"/>
              <a:t>Fortsatt samverkan TLV/regionerna inom pilotprojekt </a:t>
            </a:r>
          </a:p>
          <a:p>
            <a:pPr>
              <a:spcBef>
                <a:spcPts val="600"/>
              </a:spcBef>
              <a:buClr>
                <a:schemeClr val="tx1"/>
              </a:buClr>
              <a:buFont typeface="Wingdings" panose="05000000000000000000" pitchFamily="2" charset="2"/>
              <a:buChar char="Ø"/>
            </a:pPr>
            <a:r>
              <a:rPr lang="sv-SE" sz="1800" dirty="0"/>
              <a:t>Stärkta förutsättningar för </a:t>
            </a:r>
            <a:r>
              <a:rPr lang="sv-SE" sz="1800" b="1" dirty="0"/>
              <a:t>regionerna att utveckla betalningsmodeller</a:t>
            </a:r>
            <a:r>
              <a:rPr lang="sv-SE" sz="1800" dirty="0"/>
              <a:t> för ATMP</a:t>
            </a:r>
          </a:p>
          <a:p>
            <a:pPr>
              <a:spcBef>
                <a:spcPts val="600"/>
              </a:spcBef>
              <a:buClr>
                <a:schemeClr val="tx1"/>
              </a:buClr>
              <a:buFont typeface="Wingdings" panose="05000000000000000000" pitchFamily="2" charset="2"/>
              <a:buChar char="Ø"/>
            </a:pPr>
            <a:r>
              <a:rPr lang="sv-SE" sz="1800" dirty="0"/>
              <a:t>Fortsatt utveckling av </a:t>
            </a:r>
            <a:r>
              <a:rPr lang="sv-SE" sz="1800" b="1" dirty="0"/>
              <a:t>metoder för prissättning och betalning</a:t>
            </a:r>
            <a:r>
              <a:rPr lang="sv-SE" sz="1800" dirty="0"/>
              <a:t> för </a:t>
            </a:r>
            <a:r>
              <a:rPr lang="sv-SE" sz="1800" b="1" dirty="0"/>
              <a:t>läkemedel som används i kombinationer</a:t>
            </a:r>
          </a:p>
          <a:p>
            <a:pPr>
              <a:spcBef>
                <a:spcPts val="600"/>
              </a:spcBef>
              <a:buClr>
                <a:schemeClr val="tx1"/>
              </a:buClr>
              <a:buFont typeface="Wingdings" panose="05000000000000000000" pitchFamily="2" charset="2"/>
              <a:buChar char="Ø"/>
            </a:pPr>
            <a:r>
              <a:rPr lang="sv-SE" sz="1800" dirty="0">
                <a:cs typeface="Arial"/>
              </a:rPr>
              <a:t>Nya värdeaspekter: </a:t>
            </a:r>
            <a:r>
              <a:rPr lang="sv-SE" sz="1800" b="1" dirty="0">
                <a:cs typeface="Arial"/>
              </a:rPr>
              <a:t>anhöriga vårdgivares livskvalitet </a:t>
            </a:r>
            <a:r>
              <a:rPr lang="sv-SE" sz="1800" dirty="0">
                <a:cs typeface="Arial"/>
              </a:rPr>
              <a:t>har störst förutsättningar att kunna fångas med data</a:t>
            </a:r>
          </a:p>
          <a:p>
            <a:pPr>
              <a:spcBef>
                <a:spcPts val="600"/>
              </a:spcBef>
              <a:buClr>
                <a:schemeClr val="tx1"/>
              </a:buClr>
              <a:buFont typeface="Wingdings" panose="05000000000000000000" pitchFamily="2" charset="2"/>
              <a:buChar char="Ø"/>
            </a:pPr>
            <a:r>
              <a:rPr lang="sv-SE" sz="1800" b="1" dirty="0">
                <a:cs typeface="Arial"/>
              </a:rPr>
              <a:t>Stärka samarbeten </a:t>
            </a:r>
            <a:r>
              <a:rPr lang="sv-SE" sz="1800" dirty="0">
                <a:cs typeface="Arial"/>
              </a:rPr>
              <a:t>genom </a:t>
            </a:r>
            <a:r>
              <a:rPr lang="sv-SE" sz="1800" b="1" dirty="0">
                <a:cs typeface="Arial"/>
              </a:rPr>
              <a:t>befintliga strukturer för samverkan på nationell nivå</a:t>
            </a:r>
          </a:p>
          <a:p>
            <a:pPr>
              <a:spcBef>
                <a:spcPts val="600"/>
              </a:spcBef>
              <a:buClr>
                <a:schemeClr val="tx1"/>
              </a:buClr>
              <a:buFont typeface="Wingdings" panose="05000000000000000000" pitchFamily="2" charset="2"/>
              <a:buChar char="Ø"/>
            </a:pPr>
            <a:r>
              <a:rPr lang="sv-SE" sz="1800" dirty="0">
                <a:cs typeface="Arial"/>
              </a:rPr>
              <a:t>Delta i och stärka </a:t>
            </a:r>
            <a:r>
              <a:rPr lang="sv-SE" sz="1800" b="1" dirty="0">
                <a:cs typeface="Arial"/>
              </a:rPr>
              <a:t>internationella samarbeten </a:t>
            </a:r>
            <a:r>
              <a:rPr lang="sv-SE" sz="1800" dirty="0">
                <a:cs typeface="Arial"/>
              </a:rPr>
              <a:t>inom hälsoekonomisk utvärdering och förhandling</a:t>
            </a:r>
            <a:endParaRPr lang="sv-SE" sz="1800" b="1" dirty="0">
              <a:effectLst/>
              <a:cs typeface="Times New Roman" panose="02020603050405020304" pitchFamily="18" charset="0"/>
            </a:endParaRPr>
          </a:p>
        </p:txBody>
      </p:sp>
      <p:cxnSp>
        <p:nvCxnSpPr>
          <p:cNvPr id="6" name="Rak koppling 5">
            <a:extLst>
              <a:ext uri="{FF2B5EF4-FFF2-40B4-BE49-F238E27FC236}">
                <a16:creationId xmlns:a16="http://schemas.microsoft.com/office/drawing/2014/main" id="{E8B2AA51-FE5F-4A98-A0AA-20AD40970090}"/>
              </a:ext>
            </a:extLst>
          </p:cNvPr>
          <p:cNvCxnSpPr>
            <a:cxnSpLocks/>
          </p:cNvCxnSpPr>
          <p:nvPr/>
        </p:nvCxnSpPr>
        <p:spPr>
          <a:xfrm>
            <a:off x="0" y="1458844"/>
            <a:ext cx="121920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Ellips 15">
            <a:extLst>
              <a:ext uri="{FF2B5EF4-FFF2-40B4-BE49-F238E27FC236}">
                <a16:creationId xmlns:a16="http://schemas.microsoft.com/office/drawing/2014/main" id="{485B8E6B-DA2B-4C7F-BCD6-3E526DFA67B0}"/>
              </a:ext>
            </a:extLst>
          </p:cNvPr>
          <p:cNvSpPr/>
          <p:nvPr/>
        </p:nvSpPr>
        <p:spPr>
          <a:xfrm>
            <a:off x="10457793" y="436887"/>
            <a:ext cx="1571868" cy="14213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höger 16">
            <a:extLst>
              <a:ext uri="{FF2B5EF4-FFF2-40B4-BE49-F238E27FC236}">
                <a16:creationId xmlns:a16="http://schemas.microsoft.com/office/drawing/2014/main" id="{66785FC3-A9B2-4DB3-B337-598B2602D2F1}"/>
              </a:ext>
            </a:extLst>
          </p:cNvPr>
          <p:cNvSpPr/>
          <p:nvPr/>
        </p:nvSpPr>
        <p:spPr>
          <a:xfrm>
            <a:off x="10617200" y="755891"/>
            <a:ext cx="1280160" cy="7366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koppling 12">
            <a:extLst>
              <a:ext uri="{FF2B5EF4-FFF2-40B4-BE49-F238E27FC236}">
                <a16:creationId xmlns:a16="http://schemas.microsoft.com/office/drawing/2014/main" id="{7E2137D4-B79A-4F8D-A51F-FB267339A942}"/>
              </a:ext>
            </a:extLst>
          </p:cNvPr>
          <p:cNvCxnSpPr>
            <a:cxnSpLocks/>
          </p:cNvCxnSpPr>
          <p:nvPr/>
        </p:nvCxnSpPr>
        <p:spPr>
          <a:xfrm>
            <a:off x="0" y="6331449"/>
            <a:ext cx="121920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03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8DBCD86-4D86-4BF2-8650-C491714F84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5" name="Objekt 4" hidden="1">
                        <a:extLst>
                          <a:ext uri="{FF2B5EF4-FFF2-40B4-BE49-F238E27FC236}">
                            <a16:creationId xmlns:a16="http://schemas.microsoft.com/office/drawing/2014/main" id="{68DBCD86-4D86-4BF2-8650-C491714F84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ktangel 17">
            <a:extLst>
              <a:ext uri="{FF2B5EF4-FFF2-40B4-BE49-F238E27FC236}">
                <a16:creationId xmlns:a16="http://schemas.microsoft.com/office/drawing/2014/main" id="{3E68BC47-E8A8-4580-892F-2494DFCB690F}"/>
              </a:ext>
            </a:extLst>
          </p:cNvPr>
          <p:cNvSpPr/>
          <p:nvPr/>
        </p:nvSpPr>
        <p:spPr>
          <a:xfrm>
            <a:off x="7687261" y="1848679"/>
            <a:ext cx="4288198" cy="452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BD3C7D8E-9DEB-48AD-9351-1AAD5FE3B2E2}"/>
              </a:ext>
            </a:extLst>
          </p:cNvPr>
          <p:cNvSpPr/>
          <p:nvPr/>
        </p:nvSpPr>
        <p:spPr>
          <a:xfrm>
            <a:off x="715617" y="1848679"/>
            <a:ext cx="6858000" cy="452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AB5BBCD8-289B-4214-91DE-0400B5974D97}"/>
              </a:ext>
            </a:extLst>
          </p:cNvPr>
          <p:cNvSpPr txBox="1"/>
          <p:nvPr/>
        </p:nvSpPr>
        <p:spPr>
          <a:xfrm>
            <a:off x="648896" y="1479346"/>
            <a:ext cx="3101008" cy="369332"/>
          </a:xfrm>
          <a:prstGeom prst="rect">
            <a:avLst/>
          </a:prstGeom>
          <a:noFill/>
        </p:spPr>
        <p:txBody>
          <a:bodyPr wrap="square" rtlCol="0">
            <a:spAutoFit/>
          </a:bodyPr>
          <a:lstStyle/>
          <a:p>
            <a:r>
              <a:rPr lang="sv-SE" b="1"/>
              <a:t>Redovisning via rapport</a:t>
            </a:r>
          </a:p>
        </p:txBody>
      </p:sp>
      <p:sp>
        <p:nvSpPr>
          <p:cNvPr id="2" name="Rubrik 1">
            <a:extLst>
              <a:ext uri="{FF2B5EF4-FFF2-40B4-BE49-F238E27FC236}">
                <a16:creationId xmlns:a16="http://schemas.microsoft.com/office/drawing/2014/main" id="{870C5906-9A9E-473E-9FFE-5421705DD265}"/>
              </a:ext>
            </a:extLst>
          </p:cNvPr>
          <p:cNvSpPr>
            <a:spLocks noGrp="1"/>
          </p:cNvSpPr>
          <p:nvPr>
            <p:ph type="title"/>
          </p:nvPr>
        </p:nvSpPr>
        <p:spPr/>
        <p:txBody>
          <a:bodyPr vert="horz"/>
          <a:lstStyle/>
          <a:p>
            <a:r>
              <a:rPr lang="sv-SE"/>
              <a:t>Uppdraget slutredovisades 30 april</a:t>
            </a:r>
          </a:p>
        </p:txBody>
      </p:sp>
      <p:pic>
        <p:nvPicPr>
          <p:cNvPr id="9" name="Bildobjekt 8">
            <a:extLst>
              <a:ext uri="{FF2B5EF4-FFF2-40B4-BE49-F238E27FC236}">
                <a16:creationId xmlns:a16="http://schemas.microsoft.com/office/drawing/2014/main" id="{63950D0E-06E8-4AD5-864B-3DE1B8CC3CF5}"/>
              </a:ext>
            </a:extLst>
          </p:cNvPr>
          <p:cNvPicPr>
            <a:picLocks noChangeAspect="1"/>
          </p:cNvPicPr>
          <p:nvPr/>
        </p:nvPicPr>
        <p:blipFill>
          <a:blip r:embed="rId5"/>
          <a:stretch>
            <a:fillRect/>
          </a:stretch>
        </p:blipFill>
        <p:spPr>
          <a:xfrm>
            <a:off x="904461" y="2100649"/>
            <a:ext cx="2845443" cy="4042985"/>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1" name="Bildobjekt 10">
            <a:extLst>
              <a:ext uri="{FF2B5EF4-FFF2-40B4-BE49-F238E27FC236}">
                <a16:creationId xmlns:a16="http://schemas.microsoft.com/office/drawing/2014/main" id="{16E61BD8-39DC-44F6-9ACF-25B6D76D1C64}"/>
              </a:ext>
            </a:extLst>
          </p:cNvPr>
          <p:cNvPicPr>
            <a:picLocks noChangeAspect="1"/>
          </p:cNvPicPr>
          <p:nvPr/>
        </p:nvPicPr>
        <p:blipFill>
          <a:blip r:embed="rId6"/>
          <a:stretch>
            <a:fillRect/>
          </a:stretch>
        </p:blipFill>
        <p:spPr>
          <a:xfrm>
            <a:off x="8169965" y="2039517"/>
            <a:ext cx="2900989" cy="407244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textruta 12">
            <a:extLst>
              <a:ext uri="{FF2B5EF4-FFF2-40B4-BE49-F238E27FC236}">
                <a16:creationId xmlns:a16="http://schemas.microsoft.com/office/drawing/2014/main" id="{209A8C30-2879-46B2-A37D-0B2B05616491}"/>
              </a:ext>
            </a:extLst>
          </p:cNvPr>
          <p:cNvSpPr txBox="1"/>
          <p:nvPr/>
        </p:nvSpPr>
        <p:spPr>
          <a:xfrm>
            <a:off x="7860615" y="1479346"/>
            <a:ext cx="3589263" cy="369332"/>
          </a:xfrm>
          <a:prstGeom prst="rect">
            <a:avLst/>
          </a:prstGeom>
          <a:noFill/>
        </p:spPr>
        <p:txBody>
          <a:bodyPr wrap="square" rtlCol="0">
            <a:spAutoFit/>
          </a:bodyPr>
          <a:lstStyle/>
          <a:p>
            <a:r>
              <a:rPr lang="sv-SE" b="1"/>
              <a:t>Debattartikel i Dagens Medicin </a:t>
            </a:r>
          </a:p>
        </p:txBody>
      </p:sp>
      <p:pic>
        <p:nvPicPr>
          <p:cNvPr id="15" name="Bildobjekt 14">
            <a:extLst>
              <a:ext uri="{FF2B5EF4-FFF2-40B4-BE49-F238E27FC236}">
                <a16:creationId xmlns:a16="http://schemas.microsoft.com/office/drawing/2014/main" id="{09DDD121-ED9F-4BCF-808F-7861F137BEEB}"/>
              </a:ext>
            </a:extLst>
          </p:cNvPr>
          <p:cNvPicPr>
            <a:picLocks noChangeAspect="1"/>
          </p:cNvPicPr>
          <p:nvPr/>
        </p:nvPicPr>
        <p:blipFill>
          <a:blip r:embed="rId7"/>
          <a:stretch>
            <a:fillRect/>
          </a:stretch>
        </p:blipFill>
        <p:spPr>
          <a:xfrm>
            <a:off x="4230564" y="3522170"/>
            <a:ext cx="2771761" cy="2196546"/>
          </a:xfrm>
          <a:prstGeom prst="rect">
            <a:avLst/>
          </a:prstGeom>
        </p:spPr>
      </p:pic>
      <p:sp>
        <p:nvSpPr>
          <p:cNvPr id="16" name="textruta 15">
            <a:extLst>
              <a:ext uri="{FF2B5EF4-FFF2-40B4-BE49-F238E27FC236}">
                <a16:creationId xmlns:a16="http://schemas.microsoft.com/office/drawing/2014/main" id="{772ADDEB-60DC-483B-9330-E5260143FF65}"/>
              </a:ext>
            </a:extLst>
          </p:cNvPr>
          <p:cNvSpPr txBox="1"/>
          <p:nvPr/>
        </p:nvSpPr>
        <p:spPr>
          <a:xfrm>
            <a:off x="4230564" y="2100649"/>
            <a:ext cx="2675544" cy="1169551"/>
          </a:xfrm>
          <a:prstGeom prst="rect">
            <a:avLst/>
          </a:prstGeom>
          <a:noFill/>
        </p:spPr>
        <p:txBody>
          <a:bodyPr wrap="square" rtlCol="0">
            <a:spAutoFit/>
          </a:bodyPr>
          <a:lstStyle/>
          <a:p>
            <a:r>
              <a:rPr lang="sv-SE" sz="1400"/>
              <a:t>https://www.tlv.se/om-oss/press/nyheter/arkiv/2021-05-03-osaker-effekt-och-hoga-priser-pa-precisionsmedicin-utmanar.html</a:t>
            </a:r>
          </a:p>
        </p:txBody>
      </p:sp>
    </p:spTree>
    <p:extLst>
      <p:ext uri="{BB962C8B-B14F-4D97-AF65-F5344CB8AC3E}">
        <p14:creationId xmlns:p14="http://schemas.microsoft.com/office/powerpoint/2010/main" val="397072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DB8FA2C-00C0-4B78-B1DA-3D62ED9A0980}"/>
              </a:ext>
            </a:extLst>
          </p:cNvPr>
          <p:cNvGraphicFramePr>
            <a:graphicFrameLocks noChangeAspect="1"/>
          </p:cNvGraphicFramePr>
          <p:nvPr>
            <p:custDataLst>
              <p:tags r:id="rId1"/>
            </p:custDataLst>
            <p:extLst>
              <p:ext uri="{D42A27DB-BD31-4B8C-83A1-F6EECF244321}">
                <p14:modId xmlns:p14="http://schemas.microsoft.com/office/powerpoint/2010/main" val="16642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6" name="Objekt 5" hidden="1">
                        <a:extLst>
                          <a:ext uri="{FF2B5EF4-FFF2-40B4-BE49-F238E27FC236}">
                            <a16:creationId xmlns:a16="http://schemas.microsoft.com/office/drawing/2014/main" id="{FDB8FA2C-00C0-4B78-B1DA-3D62ED9A09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A3447936-EA85-49F0-BD55-B0CA56C683FB}"/>
              </a:ext>
            </a:extLst>
          </p:cNvPr>
          <p:cNvSpPr>
            <a:spLocks noGrp="1"/>
          </p:cNvSpPr>
          <p:nvPr>
            <p:ph type="title"/>
          </p:nvPr>
        </p:nvSpPr>
        <p:spPr/>
        <p:txBody>
          <a:bodyPr vert="horz"/>
          <a:lstStyle/>
          <a:p>
            <a:r>
              <a:rPr lang="sv-SE" dirty="0"/>
              <a:t>Syfte med dagens presentation</a:t>
            </a:r>
          </a:p>
        </p:txBody>
      </p:sp>
      <p:sp>
        <p:nvSpPr>
          <p:cNvPr id="3" name="Platshållare för innehåll 2">
            <a:extLst>
              <a:ext uri="{FF2B5EF4-FFF2-40B4-BE49-F238E27FC236}">
                <a16:creationId xmlns:a16="http://schemas.microsoft.com/office/drawing/2014/main" id="{452320C1-C308-49AD-AB48-EAC6E70D590A}"/>
              </a:ext>
            </a:extLst>
          </p:cNvPr>
          <p:cNvSpPr>
            <a:spLocks noGrp="1"/>
          </p:cNvSpPr>
          <p:nvPr>
            <p:ph idx="1"/>
          </p:nvPr>
        </p:nvSpPr>
        <p:spPr>
          <a:xfrm>
            <a:off x="592666" y="1693115"/>
            <a:ext cx="7239369" cy="4562475"/>
          </a:xfrm>
        </p:spPr>
        <p:txBody>
          <a:bodyPr/>
          <a:lstStyle/>
          <a:p>
            <a:r>
              <a:rPr lang="sv-SE" dirty="0"/>
              <a:t>Att presentera vår syn på betalningsmodeller – i synnerhet utfallsbaserade för ATMP-läkemedel</a:t>
            </a:r>
          </a:p>
        </p:txBody>
      </p:sp>
      <p:pic>
        <p:nvPicPr>
          <p:cNvPr id="4" name="Bildobjekt 3">
            <a:extLst>
              <a:ext uri="{FF2B5EF4-FFF2-40B4-BE49-F238E27FC236}">
                <a16:creationId xmlns:a16="http://schemas.microsoft.com/office/drawing/2014/main" id="{DECD14AB-B561-40F7-8B7E-C6535C8398C6}"/>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873"/>
          <a:stretch/>
        </p:blipFill>
        <p:spPr>
          <a:xfrm flipH="1">
            <a:off x="7022969" y="2388069"/>
            <a:ext cx="5169030" cy="4469931"/>
          </a:xfrm>
          <a:prstGeom prst="rect">
            <a:avLst/>
          </a:prstGeom>
        </p:spPr>
      </p:pic>
    </p:spTree>
    <p:extLst>
      <p:ext uri="{BB962C8B-B14F-4D97-AF65-F5344CB8AC3E}">
        <p14:creationId xmlns:p14="http://schemas.microsoft.com/office/powerpoint/2010/main" val="19989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50E6626-01E1-44E6-A59B-893506106805}"/>
              </a:ext>
            </a:extLst>
          </p:cNvPr>
          <p:cNvGraphicFramePr>
            <a:graphicFrameLocks noChangeAspect="1"/>
          </p:cNvGraphicFramePr>
          <p:nvPr>
            <p:custDataLst>
              <p:tags r:id="rId1"/>
            </p:custDataLst>
            <p:extLst>
              <p:ext uri="{D42A27DB-BD31-4B8C-83A1-F6EECF244321}">
                <p14:modId xmlns:p14="http://schemas.microsoft.com/office/powerpoint/2010/main" val="560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kt 4" hidden="1">
                        <a:extLst>
                          <a:ext uri="{FF2B5EF4-FFF2-40B4-BE49-F238E27FC236}">
                            <a16:creationId xmlns:a16="http://schemas.microsoft.com/office/drawing/2014/main" id="{150E6626-01E1-44E6-A59B-893506106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ktangel 16">
            <a:extLst>
              <a:ext uri="{FF2B5EF4-FFF2-40B4-BE49-F238E27FC236}">
                <a16:creationId xmlns:a16="http://schemas.microsoft.com/office/drawing/2014/main" id="{0EE12E72-286C-4441-981E-2DEAC9A5BDF6}"/>
              </a:ext>
            </a:extLst>
          </p:cNvPr>
          <p:cNvSpPr/>
          <p:nvPr/>
        </p:nvSpPr>
        <p:spPr>
          <a:xfrm>
            <a:off x="592667" y="1696720"/>
            <a:ext cx="7840133" cy="4216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a:solidFill>
                <a:schemeClr val="tx1"/>
              </a:solidFill>
            </a:endParaRPr>
          </a:p>
        </p:txBody>
      </p:sp>
      <p:sp>
        <p:nvSpPr>
          <p:cNvPr id="2" name="Rubrik 1">
            <a:extLst>
              <a:ext uri="{FF2B5EF4-FFF2-40B4-BE49-F238E27FC236}">
                <a16:creationId xmlns:a16="http://schemas.microsoft.com/office/drawing/2014/main" id="{02D57581-BC79-4D1B-8F54-5549F610DE72}"/>
              </a:ext>
            </a:extLst>
          </p:cNvPr>
          <p:cNvSpPr>
            <a:spLocks noGrp="1"/>
          </p:cNvSpPr>
          <p:nvPr>
            <p:ph type="title"/>
          </p:nvPr>
        </p:nvSpPr>
        <p:spPr/>
        <p:txBody>
          <a:bodyPr vert="horz"/>
          <a:lstStyle/>
          <a:p>
            <a:r>
              <a:rPr lang="sv-SE" dirty="0"/>
              <a:t>Betala för ATMP</a:t>
            </a:r>
          </a:p>
        </p:txBody>
      </p:sp>
      <p:sp>
        <p:nvSpPr>
          <p:cNvPr id="15" name="textruta 14">
            <a:extLst>
              <a:ext uri="{FF2B5EF4-FFF2-40B4-BE49-F238E27FC236}">
                <a16:creationId xmlns:a16="http://schemas.microsoft.com/office/drawing/2014/main" id="{B7B2D860-194C-49A8-B3B3-F33770731379}"/>
              </a:ext>
            </a:extLst>
          </p:cNvPr>
          <p:cNvSpPr txBox="1"/>
          <p:nvPr/>
        </p:nvSpPr>
        <p:spPr>
          <a:xfrm>
            <a:off x="685786" y="1764340"/>
            <a:ext cx="7653893" cy="421653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endParaRPr lang="sv-SE" sz="2000" dirty="0"/>
          </a:p>
          <a:p>
            <a:pPr marL="285750" indent="-285750">
              <a:buFont typeface="Wingdings" panose="05000000000000000000" pitchFamily="2" charset="2"/>
              <a:buChar char="Ø"/>
            </a:pPr>
            <a:r>
              <a:rPr lang="sv-SE" sz="2000" dirty="0"/>
              <a:t>Ur ett betalarperspektiv är det främst </a:t>
            </a:r>
            <a:r>
              <a:rPr lang="sv-SE" sz="2000" b="1" dirty="0"/>
              <a:t>två utmaningar </a:t>
            </a:r>
            <a:r>
              <a:rPr lang="sv-SE" sz="2000" dirty="0"/>
              <a:t>som måste hanteras för dessa läkemedel</a:t>
            </a:r>
          </a:p>
          <a:p>
            <a:pPr marL="285750" indent="-285750">
              <a:buFont typeface="Wingdings" panose="05000000000000000000" pitchFamily="2" charset="2"/>
              <a:buChar char="Ø"/>
            </a:pPr>
            <a:endParaRPr lang="sv-SE" sz="2000" dirty="0">
              <a:cs typeface="Arial"/>
            </a:endParaRPr>
          </a:p>
          <a:p>
            <a:pPr marL="742950" lvl="1" indent="-285750">
              <a:buFont typeface="Arial" panose="020B0604020202020204" pitchFamily="34" charset="0"/>
              <a:buChar char="•"/>
            </a:pPr>
            <a:r>
              <a:rPr lang="sv-SE" sz="2000" b="1" dirty="0" err="1"/>
              <a:t>Irreversibilitetsproblemet</a:t>
            </a:r>
            <a:r>
              <a:rPr lang="sv-SE" sz="2000" dirty="0"/>
              <a:t> uppstår som en konsekvens av att betalningen inte kan avslutas om läkemedlet inte visar sig ha så god och långvarig effekt som behövs för att motivera priset</a:t>
            </a:r>
            <a:endParaRPr lang="sv-SE" sz="2000" dirty="0">
              <a:cs typeface="Arial"/>
            </a:endParaRPr>
          </a:p>
          <a:p>
            <a:pPr marL="742950" lvl="1" indent="-285750">
              <a:buFont typeface="Arial" panose="020B0604020202020204" pitchFamily="34" charset="0"/>
              <a:buChar char="•"/>
            </a:pPr>
            <a:endParaRPr lang="sv-SE" sz="2000" b="1" dirty="0"/>
          </a:p>
          <a:p>
            <a:pPr marL="742950" lvl="1" indent="-285750">
              <a:buFont typeface="Arial" panose="020B0604020202020204" pitchFamily="34" charset="0"/>
              <a:buChar char="•"/>
            </a:pPr>
            <a:r>
              <a:rPr lang="sv-SE" sz="2000" b="1" dirty="0"/>
              <a:t>Budgetproblemet</a:t>
            </a:r>
            <a:r>
              <a:rPr lang="sv-SE" sz="2000" dirty="0"/>
              <a:t> består i att regionerna kan ha svårt att ha råd med behandlingarna här och nu även om läkemedlet sannolikt är långsiktigt kostnadseffektivt. </a:t>
            </a:r>
            <a:endParaRPr lang="sv-SE" sz="2000" dirty="0">
              <a:cs typeface="Arial"/>
            </a:endParaRPr>
          </a:p>
          <a:p>
            <a:pPr marL="285750" indent="-285750">
              <a:buFont typeface="Wingdings" panose="05000000000000000000" pitchFamily="2" charset="2"/>
              <a:buChar char="Ø"/>
            </a:pPr>
            <a:endParaRPr lang="sv-SE" sz="1400" dirty="0"/>
          </a:p>
          <a:p>
            <a:pPr marL="285750" indent="-285750">
              <a:buFont typeface="Wingdings" panose="05000000000000000000" pitchFamily="2" charset="2"/>
              <a:buChar char="Ø"/>
            </a:pPr>
            <a:endParaRPr lang="sv-SE" sz="1400" dirty="0"/>
          </a:p>
        </p:txBody>
      </p:sp>
      <p:sp>
        <p:nvSpPr>
          <p:cNvPr id="18" name="Rektangel 17">
            <a:extLst>
              <a:ext uri="{FF2B5EF4-FFF2-40B4-BE49-F238E27FC236}">
                <a16:creationId xmlns:a16="http://schemas.microsoft.com/office/drawing/2014/main" id="{14CCABDC-A2F7-4515-BD74-A030116B945F}"/>
              </a:ext>
            </a:extLst>
          </p:cNvPr>
          <p:cNvSpPr/>
          <p:nvPr/>
        </p:nvSpPr>
        <p:spPr>
          <a:xfrm>
            <a:off x="8524685" y="1696720"/>
            <a:ext cx="3416627" cy="2464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600" b="1">
              <a:solidFill>
                <a:schemeClr val="tx1"/>
              </a:solidFill>
            </a:endParaRPr>
          </a:p>
        </p:txBody>
      </p:sp>
      <p:grpSp>
        <p:nvGrpSpPr>
          <p:cNvPr id="3" name="Grupp 2">
            <a:extLst>
              <a:ext uri="{FF2B5EF4-FFF2-40B4-BE49-F238E27FC236}">
                <a16:creationId xmlns:a16="http://schemas.microsoft.com/office/drawing/2014/main" id="{4B80A95A-EE23-4E7F-B423-7A67FE56374C}"/>
              </a:ext>
            </a:extLst>
          </p:cNvPr>
          <p:cNvGrpSpPr/>
          <p:nvPr/>
        </p:nvGrpSpPr>
        <p:grpSpPr>
          <a:xfrm>
            <a:off x="9340709" y="2060834"/>
            <a:ext cx="1784578" cy="1811776"/>
            <a:chOff x="9408123" y="4578555"/>
            <a:chExt cx="1784578" cy="1811776"/>
          </a:xfrm>
        </p:grpSpPr>
        <p:sp>
          <p:nvSpPr>
            <p:cNvPr id="6" name="Ellips 5">
              <a:extLst>
                <a:ext uri="{FF2B5EF4-FFF2-40B4-BE49-F238E27FC236}">
                  <a16:creationId xmlns:a16="http://schemas.microsoft.com/office/drawing/2014/main" id="{B5FDCC64-7C2D-4C60-8142-49295723E7BC}"/>
                </a:ext>
              </a:extLst>
            </p:cNvPr>
            <p:cNvSpPr/>
            <p:nvPr/>
          </p:nvSpPr>
          <p:spPr>
            <a:xfrm>
              <a:off x="9408123" y="4578555"/>
              <a:ext cx="1784578" cy="181177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D051DD1-22A7-4D56-8765-FAA47D294BC5}"/>
                </a:ext>
              </a:extLst>
            </p:cNvPr>
            <p:cNvSpPr txBox="1"/>
            <p:nvPr/>
          </p:nvSpPr>
          <p:spPr>
            <a:xfrm>
              <a:off x="9531415" y="5659229"/>
              <a:ext cx="1651126" cy="369332"/>
            </a:xfrm>
            <a:prstGeom prst="rect">
              <a:avLst/>
            </a:prstGeom>
            <a:noFill/>
          </p:spPr>
          <p:txBody>
            <a:bodyPr wrap="square" rtlCol="0">
              <a:spAutoFit/>
            </a:bodyPr>
            <a:lstStyle/>
            <a:p>
              <a:pPr algn="ctr"/>
              <a:r>
                <a:rPr lang="sv-SE">
                  <a:solidFill>
                    <a:schemeClr val="bg1"/>
                  </a:solidFill>
                </a:rPr>
                <a:t>ATMP</a:t>
              </a:r>
            </a:p>
          </p:txBody>
        </p:sp>
        <p:pic>
          <p:nvPicPr>
            <p:cNvPr id="8" name="Bild 7" descr="Medicin">
              <a:extLst>
                <a:ext uri="{FF2B5EF4-FFF2-40B4-BE49-F238E27FC236}">
                  <a16:creationId xmlns:a16="http://schemas.microsoft.com/office/drawing/2014/main" id="{BFD12395-7697-4A1A-A2E7-3BDE2FE7920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8053" y="4782486"/>
              <a:ext cx="914400" cy="914400"/>
            </a:xfrm>
            <a:prstGeom prst="rect">
              <a:avLst/>
            </a:prstGeom>
          </p:spPr>
        </p:pic>
        <p:pic>
          <p:nvPicPr>
            <p:cNvPr id="9" name="Bild 8" descr="Spruta">
              <a:extLst>
                <a:ext uri="{FF2B5EF4-FFF2-40B4-BE49-F238E27FC236}">
                  <a16:creationId xmlns:a16="http://schemas.microsoft.com/office/drawing/2014/main" id="{3249E053-0D31-47FA-A9BF-10CC29C7FB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41575" y="4759766"/>
              <a:ext cx="914400" cy="914400"/>
            </a:xfrm>
            <a:prstGeom prst="rect">
              <a:avLst/>
            </a:prstGeom>
          </p:spPr>
        </p:pic>
      </p:grpSp>
    </p:spTree>
    <p:extLst>
      <p:ext uri="{BB962C8B-B14F-4D97-AF65-F5344CB8AC3E}">
        <p14:creationId xmlns:p14="http://schemas.microsoft.com/office/powerpoint/2010/main" val="79556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AE92534-58FD-41AA-A427-E511122408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63" imgH="664" progId="TCLayout.ActiveDocument.1">
                  <p:embed/>
                </p:oleObj>
              </mc:Choice>
              <mc:Fallback>
                <p:oleObj name="think-cell Slide" r:id="rId4" imgW="663" imgH="664" progId="TCLayout.ActiveDocument.1">
                  <p:embed/>
                  <p:pic>
                    <p:nvPicPr>
                      <p:cNvPr id="6" name="Objekt 5" hidden="1">
                        <a:extLst>
                          <a:ext uri="{FF2B5EF4-FFF2-40B4-BE49-F238E27FC236}">
                            <a16:creationId xmlns:a16="http://schemas.microsoft.com/office/drawing/2014/main" id="{5AE92534-58FD-41AA-A427-E51112240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ktangel 10">
            <a:extLst>
              <a:ext uri="{FF2B5EF4-FFF2-40B4-BE49-F238E27FC236}">
                <a16:creationId xmlns:a16="http://schemas.microsoft.com/office/drawing/2014/main" id="{BC113395-E48F-4D06-B6A4-FC7418674F64}"/>
              </a:ext>
            </a:extLst>
          </p:cNvPr>
          <p:cNvSpPr/>
          <p:nvPr/>
        </p:nvSpPr>
        <p:spPr>
          <a:xfrm>
            <a:off x="592667" y="1429256"/>
            <a:ext cx="9783785" cy="5339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a:solidFill>
                  <a:schemeClr val="tx1"/>
                </a:solidFill>
              </a:rPr>
              <a:t>Om utfallet blir som förväntat</a:t>
            </a:r>
          </a:p>
        </p:txBody>
      </p:sp>
      <p:sp>
        <p:nvSpPr>
          <p:cNvPr id="12" name="Rektangel 11">
            <a:extLst>
              <a:ext uri="{FF2B5EF4-FFF2-40B4-BE49-F238E27FC236}">
                <a16:creationId xmlns:a16="http://schemas.microsoft.com/office/drawing/2014/main" id="{3E52EB42-4ABF-4935-9DE2-E8C0C173786A}"/>
              </a:ext>
            </a:extLst>
          </p:cNvPr>
          <p:cNvSpPr/>
          <p:nvPr/>
        </p:nvSpPr>
        <p:spPr>
          <a:xfrm>
            <a:off x="755374" y="1898374"/>
            <a:ext cx="9193696" cy="476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689CC2CF-ADFB-4183-B665-90661F5FDB99}"/>
              </a:ext>
            </a:extLst>
          </p:cNvPr>
          <p:cNvPicPr>
            <a:picLocks noChangeAspect="1"/>
          </p:cNvPicPr>
          <p:nvPr/>
        </p:nvPicPr>
        <p:blipFill rotWithShape="1">
          <a:blip r:embed="rId6"/>
          <a:srcRect t="8048"/>
          <a:stretch/>
        </p:blipFill>
        <p:spPr>
          <a:xfrm>
            <a:off x="925615" y="2037522"/>
            <a:ext cx="8456323" cy="4470391"/>
          </a:xfrm>
          <a:prstGeom prst="rect">
            <a:avLst/>
          </a:prstGeom>
        </p:spPr>
      </p:pic>
      <p:sp>
        <p:nvSpPr>
          <p:cNvPr id="3" name="Rubrik 2">
            <a:extLst>
              <a:ext uri="{FF2B5EF4-FFF2-40B4-BE49-F238E27FC236}">
                <a16:creationId xmlns:a16="http://schemas.microsoft.com/office/drawing/2014/main" id="{52BC5B36-97D5-4A6A-9AFA-2F3B1D11AF4C}"/>
              </a:ext>
            </a:extLst>
          </p:cNvPr>
          <p:cNvSpPr>
            <a:spLocks noGrp="1"/>
          </p:cNvSpPr>
          <p:nvPr>
            <p:ph type="title"/>
          </p:nvPr>
        </p:nvSpPr>
        <p:spPr>
          <a:xfrm>
            <a:off x="592666" y="607517"/>
            <a:ext cx="11004551" cy="736600"/>
          </a:xfrm>
        </p:spPr>
        <p:txBody>
          <a:bodyPr vert="horz"/>
          <a:lstStyle/>
          <a:p>
            <a:r>
              <a:rPr lang="sv-SE"/>
              <a:t>Illustration av ”irreversibilitetsproblemet” 1(2)</a:t>
            </a:r>
          </a:p>
        </p:txBody>
      </p:sp>
    </p:spTree>
    <p:extLst>
      <p:ext uri="{BB962C8B-B14F-4D97-AF65-F5344CB8AC3E}">
        <p14:creationId xmlns:p14="http://schemas.microsoft.com/office/powerpoint/2010/main" val="98960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C3AF280-31AF-43B9-A212-E63281F6E1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63" imgH="664" progId="TCLayout.ActiveDocument.1">
                  <p:embed/>
                </p:oleObj>
              </mc:Choice>
              <mc:Fallback>
                <p:oleObj name="think-cell Slide" r:id="rId4" imgW="663" imgH="664" progId="TCLayout.ActiveDocument.1">
                  <p:embed/>
                  <p:pic>
                    <p:nvPicPr>
                      <p:cNvPr id="7" name="Objekt 6" hidden="1">
                        <a:extLst>
                          <a:ext uri="{FF2B5EF4-FFF2-40B4-BE49-F238E27FC236}">
                            <a16:creationId xmlns:a16="http://schemas.microsoft.com/office/drawing/2014/main" id="{CC3AF280-31AF-43B9-A212-E63281F6E1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ktangel 8">
            <a:extLst>
              <a:ext uri="{FF2B5EF4-FFF2-40B4-BE49-F238E27FC236}">
                <a16:creationId xmlns:a16="http://schemas.microsoft.com/office/drawing/2014/main" id="{B2B8077E-7C1E-43FD-9E83-A2C506F97498}"/>
              </a:ext>
            </a:extLst>
          </p:cNvPr>
          <p:cNvSpPr/>
          <p:nvPr/>
        </p:nvSpPr>
        <p:spPr>
          <a:xfrm>
            <a:off x="592667" y="1429256"/>
            <a:ext cx="9783785" cy="5339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a:solidFill>
                  <a:schemeClr val="tx1"/>
                </a:solidFill>
              </a:rPr>
              <a:t>Om effekten försvinner efter 10 år</a:t>
            </a:r>
          </a:p>
        </p:txBody>
      </p:sp>
      <p:sp>
        <p:nvSpPr>
          <p:cNvPr id="10" name="Rektangel 9">
            <a:extLst>
              <a:ext uri="{FF2B5EF4-FFF2-40B4-BE49-F238E27FC236}">
                <a16:creationId xmlns:a16="http://schemas.microsoft.com/office/drawing/2014/main" id="{4AD77C05-F340-4561-A77C-C02D17E98413}"/>
              </a:ext>
            </a:extLst>
          </p:cNvPr>
          <p:cNvSpPr/>
          <p:nvPr/>
        </p:nvSpPr>
        <p:spPr>
          <a:xfrm>
            <a:off x="755374" y="1898374"/>
            <a:ext cx="9193696" cy="476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4B52844F-86F2-41EE-A3F7-3CF758BD666F}"/>
              </a:ext>
            </a:extLst>
          </p:cNvPr>
          <p:cNvPicPr>
            <a:picLocks noChangeAspect="1"/>
          </p:cNvPicPr>
          <p:nvPr/>
        </p:nvPicPr>
        <p:blipFill rotWithShape="1">
          <a:blip r:embed="rId6"/>
          <a:srcRect t="6690"/>
          <a:stretch/>
        </p:blipFill>
        <p:spPr>
          <a:xfrm>
            <a:off x="874643" y="2062834"/>
            <a:ext cx="8470865" cy="4596383"/>
          </a:xfrm>
          <a:prstGeom prst="rect">
            <a:avLst/>
          </a:prstGeom>
        </p:spPr>
      </p:pic>
      <p:sp>
        <p:nvSpPr>
          <p:cNvPr id="3" name="Rubrik 2">
            <a:extLst>
              <a:ext uri="{FF2B5EF4-FFF2-40B4-BE49-F238E27FC236}">
                <a16:creationId xmlns:a16="http://schemas.microsoft.com/office/drawing/2014/main" id="{664E8945-E4FA-44BA-A8ED-9F67BEC9A96C}"/>
              </a:ext>
            </a:extLst>
          </p:cNvPr>
          <p:cNvSpPr txBox="1">
            <a:spLocks/>
          </p:cNvSpPr>
          <p:nvPr/>
        </p:nvSpPr>
        <p:spPr>
          <a:xfrm>
            <a:off x="320292" y="376676"/>
            <a:ext cx="11004551" cy="736600"/>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endParaRPr lang="sv-SE" sz="3200"/>
          </a:p>
        </p:txBody>
      </p:sp>
      <p:sp>
        <p:nvSpPr>
          <p:cNvPr id="4" name="Rubrik 3">
            <a:extLst>
              <a:ext uri="{FF2B5EF4-FFF2-40B4-BE49-F238E27FC236}">
                <a16:creationId xmlns:a16="http://schemas.microsoft.com/office/drawing/2014/main" id="{CD8A9150-29D4-4D85-9092-CF0E73961DAB}"/>
              </a:ext>
            </a:extLst>
          </p:cNvPr>
          <p:cNvSpPr>
            <a:spLocks noGrp="1"/>
          </p:cNvSpPr>
          <p:nvPr>
            <p:ph type="title"/>
          </p:nvPr>
        </p:nvSpPr>
        <p:spPr/>
        <p:txBody>
          <a:bodyPr vert="horz"/>
          <a:lstStyle/>
          <a:p>
            <a:r>
              <a:rPr lang="sv-SE" sz="3600"/>
              <a:t>Illustration av irreversibilitetsproblemet 2(2)</a:t>
            </a:r>
            <a:endParaRPr lang="sv-SE"/>
          </a:p>
        </p:txBody>
      </p:sp>
    </p:spTree>
    <p:extLst>
      <p:ext uri="{BB962C8B-B14F-4D97-AF65-F5344CB8AC3E}">
        <p14:creationId xmlns:p14="http://schemas.microsoft.com/office/powerpoint/2010/main" val="171708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ACD05E7-1373-40D3-937C-14E59C30A8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8" name="Objekt 7" hidden="1">
                        <a:extLst>
                          <a:ext uri="{FF2B5EF4-FFF2-40B4-BE49-F238E27FC236}">
                            <a16:creationId xmlns:a16="http://schemas.microsoft.com/office/drawing/2014/main" id="{7ACD05E7-1373-40D3-937C-14E59C30A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 name="Rektangel 91">
            <a:extLst>
              <a:ext uri="{FF2B5EF4-FFF2-40B4-BE49-F238E27FC236}">
                <a16:creationId xmlns:a16="http://schemas.microsoft.com/office/drawing/2014/main" id="{0FFE2E81-9DF7-4179-BD21-CECD158CF60D}"/>
              </a:ext>
            </a:extLst>
          </p:cNvPr>
          <p:cNvSpPr/>
          <p:nvPr/>
        </p:nvSpPr>
        <p:spPr>
          <a:xfrm>
            <a:off x="5166205" y="1336889"/>
            <a:ext cx="6837500" cy="4913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D8C8F4AC-8A6E-48D0-B999-3B1EBD0EF784}"/>
              </a:ext>
            </a:extLst>
          </p:cNvPr>
          <p:cNvSpPr/>
          <p:nvPr/>
        </p:nvSpPr>
        <p:spPr>
          <a:xfrm>
            <a:off x="7186219" y="4968842"/>
            <a:ext cx="4740236" cy="114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5AD8EAF-922D-4FDE-A880-453C497C3094}"/>
              </a:ext>
            </a:extLst>
          </p:cNvPr>
          <p:cNvSpPr/>
          <p:nvPr/>
        </p:nvSpPr>
        <p:spPr>
          <a:xfrm>
            <a:off x="7192851" y="1481379"/>
            <a:ext cx="4682576" cy="265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86">
            <a:extLst>
              <a:ext uri="{FF2B5EF4-FFF2-40B4-BE49-F238E27FC236}">
                <a16:creationId xmlns:a16="http://schemas.microsoft.com/office/drawing/2014/main" id="{D90DBEC4-B7D7-408B-A0A4-F1EA3B52A606}"/>
              </a:ext>
            </a:extLst>
          </p:cNvPr>
          <p:cNvSpPr/>
          <p:nvPr/>
        </p:nvSpPr>
        <p:spPr>
          <a:xfrm>
            <a:off x="3617458" y="1344116"/>
            <a:ext cx="1197507" cy="5320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a:extLst>
              <a:ext uri="{FF2B5EF4-FFF2-40B4-BE49-F238E27FC236}">
                <a16:creationId xmlns:a16="http://schemas.microsoft.com/office/drawing/2014/main" id="{6619B5AC-632F-4058-8676-E4F3FBFCBC76}"/>
              </a:ext>
            </a:extLst>
          </p:cNvPr>
          <p:cNvSpPr/>
          <p:nvPr/>
        </p:nvSpPr>
        <p:spPr>
          <a:xfrm>
            <a:off x="326942" y="1344116"/>
            <a:ext cx="2949451" cy="5320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a:p>
        </p:txBody>
      </p:sp>
      <p:sp>
        <p:nvSpPr>
          <p:cNvPr id="3" name="Platshållare för innehåll 2">
            <a:extLst>
              <a:ext uri="{FF2B5EF4-FFF2-40B4-BE49-F238E27FC236}">
                <a16:creationId xmlns:a16="http://schemas.microsoft.com/office/drawing/2014/main" id="{668FA31F-1179-4784-A15C-6CF57A957C39}"/>
              </a:ext>
            </a:extLst>
          </p:cNvPr>
          <p:cNvSpPr>
            <a:spLocks noGrp="1"/>
          </p:cNvSpPr>
          <p:nvPr>
            <p:ph idx="1"/>
          </p:nvPr>
        </p:nvSpPr>
        <p:spPr>
          <a:xfrm>
            <a:off x="482172" y="3265671"/>
            <a:ext cx="2688143" cy="3788228"/>
          </a:xfrm>
        </p:spPr>
        <p:txBody>
          <a:bodyPr>
            <a:normAutofit/>
          </a:bodyPr>
          <a:lstStyle/>
          <a:p>
            <a:pPr marL="0" indent="0">
              <a:buNone/>
            </a:pPr>
            <a:r>
              <a:rPr lang="sv-SE" sz="1400"/>
              <a:t>I den aktuella situationen: </a:t>
            </a:r>
            <a:r>
              <a:rPr lang="sv-SE" sz="1400" b="1"/>
              <a:t>Vilka är osäkerheterna </a:t>
            </a:r>
            <a:r>
              <a:rPr lang="sv-SE" sz="1400"/>
              <a:t>om behandlingen kommer att vara kostnadseffektiv i klinisk praxis?</a:t>
            </a:r>
          </a:p>
          <a:p>
            <a:pPr marL="0" indent="0">
              <a:buNone/>
            </a:pPr>
            <a:endParaRPr lang="sv-SE" sz="1400"/>
          </a:p>
          <a:p>
            <a:pPr marL="0" indent="0">
              <a:buNone/>
            </a:pPr>
            <a:r>
              <a:rPr lang="sv-SE" sz="1200"/>
              <a:t>Osäkerhet kopplad till kliniskt utfall</a:t>
            </a:r>
          </a:p>
          <a:p>
            <a:r>
              <a:rPr lang="sv-SE" sz="1200"/>
              <a:t>Andel av patienterna som får respons av behandlingen</a:t>
            </a:r>
          </a:p>
          <a:p>
            <a:r>
              <a:rPr lang="sv-SE" sz="1200"/>
              <a:t>Effekten relativt andra tillgängliga alternativa behandlingar</a:t>
            </a:r>
          </a:p>
          <a:p>
            <a:r>
              <a:rPr lang="sv-SE" sz="1200"/>
              <a:t>Varaktighet av effekten </a:t>
            </a:r>
          </a:p>
          <a:p>
            <a:pPr marL="0" indent="0">
              <a:buNone/>
            </a:pPr>
            <a:r>
              <a:rPr lang="sv-SE" sz="1200"/>
              <a:t>Marknadsmässig osäkerhet</a:t>
            </a:r>
          </a:p>
          <a:p>
            <a:r>
              <a:rPr lang="sv-SE" sz="1200"/>
              <a:t>Andra kommande alternativa behandlingar</a:t>
            </a:r>
          </a:p>
          <a:p>
            <a:r>
              <a:rPr lang="sv-SE" sz="1200"/>
              <a:t>Prisförändringar på jämförelsealternativet</a:t>
            </a:r>
          </a:p>
          <a:p>
            <a:endParaRPr lang="sv-SE" sz="1800"/>
          </a:p>
        </p:txBody>
      </p:sp>
      <p:sp>
        <p:nvSpPr>
          <p:cNvPr id="15" name="Likbent triangel 14">
            <a:extLst>
              <a:ext uri="{FF2B5EF4-FFF2-40B4-BE49-F238E27FC236}">
                <a16:creationId xmlns:a16="http://schemas.microsoft.com/office/drawing/2014/main" id="{7A91E488-00AA-435A-B054-779D5B5F7338}"/>
              </a:ext>
            </a:extLst>
          </p:cNvPr>
          <p:cNvSpPr/>
          <p:nvPr/>
        </p:nvSpPr>
        <p:spPr>
          <a:xfrm rot="5400000">
            <a:off x="2283607" y="4348004"/>
            <a:ext cx="2321940" cy="25659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Likbent triangel 15">
            <a:extLst>
              <a:ext uri="{FF2B5EF4-FFF2-40B4-BE49-F238E27FC236}">
                <a16:creationId xmlns:a16="http://schemas.microsoft.com/office/drawing/2014/main" id="{F4EBB94A-3D86-400D-B8E8-B66C905B1165}"/>
              </a:ext>
            </a:extLst>
          </p:cNvPr>
          <p:cNvSpPr/>
          <p:nvPr/>
        </p:nvSpPr>
        <p:spPr>
          <a:xfrm rot="10800000">
            <a:off x="3742622" y="7546036"/>
            <a:ext cx="4128624" cy="43263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4387D833-D5C9-4265-B8BC-A8E9D1D4D92A}"/>
              </a:ext>
            </a:extLst>
          </p:cNvPr>
          <p:cNvSpPr/>
          <p:nvPr/>
        </p:nvSpPr>
        <p:spPr>
          <a:xfrm>
            <a:off x="395832" y="1481379"/>
            <a:ext cx="578339" cy="564871"/>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a:solidFill>
                  <a:schemeClr val="accent1">
                    <a:lumMod val="50000"/>
                  </a:schemeClr>
                </a:solidFill>
              </a:rPr>
              <a:t>1</a:t>
            </a:r>
          </a:p>
        </p:txBody>
      </p:sp>
      <p:sp>
        <p:nvSpPr>
          <p:cNvPr id="21" name="Platshållare för innehåll 2">
            <a:extLst>
              <a:ext uri="{FF2B5EF4-FFF2-40B4-BE49-F238E27FC236}">
                <a16:creationId xmlns:a16="http://schemas.microsoft.com/office/drawing/2014/main" id="{3796B27B-6AE5-4C2A-9E6C-2364F39AEE4D}"/>
              </a:ext>
            </a:extLst>
          </p:cNvPr>
          <p:cNvSpPr txBox="1">
            <a:spLocks/>
          </p:cNvSpPr>
          <p:nvPr/>
        </p:nvSpPr>
        <p:spPr>
          <a:xfrm>
            <a:off x="5398433" y="2388801"/>
            <a:ext cx="1854891" cy="3333898"/>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400"/>
              <a:t>Vad kan hanteras i </a:t>
            </a:r>
            <a:r>
              <a:rPr lang="sv-SE" sz="1400" b="1"/>
              <a:t>betalningsmodell</a:t>
            </a:r>
            <a:r>
              <a:rPr lang="sv-SE" sz="1400"/>
              <a:t>?</a:t>
            </a:r>
          </a:p>
          <a:p>
            <a:pPr marL="0" indent="0">
              <a:buNone/>
            </a:pPr>
            <a:endParaRPr lang="sv-SE" sz="1400"/>
          </a:p>
          <a:p>
            <a:pPr marL="0" indent="0">
              <a:buNone/>
            </a:pPr>
            <a:endParaRPr lang="sv-SE" sz="1400"/>
          </a:p>
          <a:p>
            <a:pPr marL="0" indent="0">
              <a:buNone/>
            </a:pPr>
            <a:endParaRPr lang="sv-SE" sz="1400"/>
          </a:p>
          <a:p>
            <a:pPr marL="0" indent="0">
              <a:buNone/>
            </a:pPr>
            <a:endParaRPr lang="sv-SE" sz="1400"/>
          </a:p>
          <a:p>
            <a:pPr marL="0" indent="0">
              <a:buNone/>
            </a:pPr>
            <a:endParaRPr lang="sv-SE" sz="1400"/>
          </a:p>
          <a:p>
            <a:pPr marL="0" indent="0">
              <a:buNone/>
            </a:pPr>
            <a:r>
              <a:rPr lang="sv-SE" sz="1400"/>
              <a:t>Vad kan återspeglas i den </a:t>
            </a:r>
            <a:r>
              <a:rPr lang="sv-SE" sz="1400" b="1"/>
              <a:t>hälsoekonomiska utvärderingen</a:t>
            </a:r>
            <a:r>
              <a:rPr lang="sv-SE" sz="1400"/>
              <a:t>?</a:t>
            </a:r>
          </a:p>
          <a:p>
            <a:pPr marL="0" indent="0">
              <a:buFont typeface="Arial" pitchFamily="34" charset="0"/>
              <a:buNone/>
            </a:pPr>
            <a:endParaRPr lang="sv-SE" sz="1400"/>
          </a:p>
          <a:p>
            <a:endParaRPr lang="sv-SE" sz="1800"/>
          </a:p>
        </p:txBody>
      </p:sp>
      <p:grpSp>
        <p:nvGrpSpPr>
          <p:cNvPr id="75" name="Grupp 74">
            <a:extLst>
              <a:ext uri="{FF2B5EF4-FFF2-40B4-BE49-F238E27FC236}">
                <a16:creationId xmlns:a16="http://schemas.microsoft.com/office/drawing/2014/main" id="{5D9F93BD-F620-4187-8499-F7D693D95A5E}"/>
              </a:ext>
            </a:extLst>
          </p:cNvPr>
          <p:cNvGrpSpPr/>
          <p:nvPr/>
        </p:nvGrpSpPr>
        <p:grpSpPr>
          <a:xfrm>
            <a:off x="5630508" y="3062471"/>
            <a:ext cx="845736" cy="762671"/>
            <a:chOff x="4742822" y="4069582"/>
            <a:chExt cx="845736" cy="261257"/>
          </a:xfrm>
        </p:grpSpPr>
        <p:cxnSp>
          <p:nvCxnSpPr>
            <p:cNvPr id="13" name="Rak pilkoppling 12">
              <a:extLst>
                <a:ext uri="{FF2B5EF4-FFF2-40B4-BE49-F238E27FC236}">
                  <a16:creationId xmlns:a16="http://schemas.microsoft.com/office/drawing/2014/main" id="{DF614824-7E9F-4787-8D69-3ED9280FA6AF}"/>
                </a:ext>
              </a:extLst>
            </p:cNvPr>
            <p:cNvCxnSpPr/>
            <p:nvPr/>
          </p:nvCxnSpPr>
          <p:spPr>
            <a:xfrm>
              <a:off x="4742822" y="4069582"/>
              <a:ext cx="0" cy="261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6F0C72AC-B3BA-4529-8BF6-17EF74145FC0}"/>
                </a:ext>
              </a:extLst>
            </p:cNvPr>
            <p:cNvCxnSpPr/>
            <p:nvPr/>
          </p:nvCxnSpPr>
          <p:spPr>
            <a:xfrm>
              <a:off x="5166528" y="4069582"/>
              <a:ext cx="0" cy="261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693D5030-30F4-4636-9CB9-50A56FBD5FB7}"/>
                </a:ext>
              </a:extLst>
            </p:cNvPr>
            <p:cNvCxnSpPr/>
            <p:nvPr/>
          </p:nvCxnSpPr>
          <p:spPr>
            <a:xfrm>
              <a:off x="5588558" y="4069582"/>
              <a:ext cx="0" cy="261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47F50AEF-1FBD-40BE-AC8B-2732F6F86DCB}"/>
                </a:ext>
              </a:extLst>
            </p:cNvPr>
            <p:cNvCxnSpPr>
              <a:cxnSpLocks/>
            </p:cNvCxnSpPr>
            <p:nvPr/>
          </p:nvCxnSpPr>
          <p:spPr>
            <a:xfrm flipV="1">
              <a:off x="4965561" y="4069582"/>
              <a:ext cx="0" cy="261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3B61D77B-E167-449A-829B-D5E73A582FFB}"/>
                </a:ext>
              </a:extLst>
            </p:cNvPr>
            <p:cNvCxnSpPr>
              <a:cxnSpLocks/>
            </p:cNvCxnSpPr>
            <p:nvPr/>
          </p:nvCxnSpPr>
          <p:spPr>
            <a:xfrm flipV="1">
              <a:off x="5379218" y="4069582"/>
              <a:ext cx="0" cy="261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6" name="Ellips 25">
            <a:extLst>
              <a:ext uri="{FF2B5EF4-FFF2-40B4-BE49-F238E27FC236}">
                <a16:creationId xmlns:a16="http://schemas.microsoft.com/office/drawing/2014/main" id="{7CDFF207-9950-4F4D-BD44-7794795C152A}"/>
              </a:ext>
            </a:extLst>
          </p:cNvPr>
          <p:cNvSpPr/>
          <p:nvPr/>
        </p:nvSpPr>
        <p:spPr>
          <a:xfrm>
            <a:off x="3728501" y="1481379"/>
            <a:ext cx="578339" cy="564871"/>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a:solidFill>
                  <a:schemeClr val="accent1">
                    <a:lumMod val="50000"/>
                  </a:schemeClr>
                </a:solidFill>
              </a:rPr>
              <a:t>2</a:t>
            </a:r>
          </a:p>
        </p:txBody>
      </p:sp>
      <p:cxnSp>
        <p:nvCxnSpPr>
          <p:cNvPr id="27" name="Rak pilkoppling 26">
            <a:extLst>
              <a:ext uri="{FF2B5EF4-FFF2-40B4-BE49-F238E27FC236}">
                <a16:creationId xmlns:a16="http://schemas.microsoft.com/office/drawing/2014/main" id="{0E3401D3-0CA3-4BEF-A315-A88E179C5858}"/>
              </a:ext>
            </a:extLst>
          </p:cNvPr>
          <p:cNvCxnSpPr>
            <a:cxnSpLocks/>
          </p:cNvCxnSpPr>
          <p:nvPr/>
        </p:nvCxnSpPr>
        <p:spPr>
          <a:xfrm flipH="1">
            <a:off x="6538878" y="1675404"/>
            <a:ext cx="495214" cy="228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A0108B3D-8CD4-403C-8C28-72BCBDDF39AD}"/>
              </a:ext>
            </a:extLst>
          </p:cNvPr>
          <p:cNvCxnSpPr>
            <a:cxnSpLocks/>
          </p:cNvCxnSpPr>
          <p:nvPr/>
        </p:nvCxnSpPr>
        <p:spPr>
          <a:xfrm flipV="1">
            <a:off x="6628387" y="1938333"/>
            <a:ext cx="482089" cy="205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Platshållare för innehåll 2">
            <a:extLst>
              <a:ext uri="{FF2B5EF4-FFF2-40B4-BE49-F238E27FC236}">
                <a16:creationId xmlns:a16="http://schemas.microsoft.com/office/drawing/2014/main" id="{1D0CBC9D-6108-4BE5-A540-2DCA7DA6E170}"/>
              </a:ext>
            </a:extLst>
          </p:cNvPr>
          <p:cNvSpPr txBox="1">
            <a:spLocks/>
          </p:cNvSpPr>
          <p:nvPr/>
        </p:nvSpPr>
        <p:spPr>
          <a:xfrm>
            <a:off x="9005615" y="3384268"/>
            <a:ext cx="2760320" cy="883721"/>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200"/>
              <a:t>Förutsättningar </a:t>
            </a:r>
          </a:p>
          <a:p>
            <a:r>
              <a:rPr lang="sv-SE" sz="1200"/>
              <a:t>Möjligheter att </a:t>
            </a:r>
            <a:r>
              <a:rPr lang="sv-SE" sz="1200" b="1"/>
              <a:t>teckna avtal</a:t>
            </a:r>
            <a:r>
              <a:rPr lang="sv-SE" sz="1200"/>
              <a:t>?</a:t>
            </a:r>
          </a:p>
          <a:p>
            <a:r>
              <a:rPr lang="sv-SE" sz="1200"/>
              <a:t>Möjligheter till </a:t>
            </a:r>
            <a:r>
              <a:rPr lang="sv-SE" sz="1200" b="1"/>
              <a:t>uppföljning</a:t>
            </a:r>
            <a:r>
              <a:rPr lang="sv-SE" sz="1200"/>
              <a:t>? </a:t>
            </a:r>
          </a:p>
          <a:p>
            <a:endParaRPr lang="sv-SE" sz="1600"/>
          </a:p>
        </p:txBody>
      </p:sp>
      <p:sp>
        <p:nvSpPr>
          <p:cNvPr id="37" name="Platshållare för innehåll 2">
            <a:extLst>
              <a:ext uri="{FF2B5EF4-FFF2-40B4-BE49-F238E27FC236}">
                <a16:creationId xmlns:a16="http://schemas.microsoft.com/office/drawing/2014/main" id="{777E4A3F-52F9-474B-8EAB-E899BB610663}"/>
              </a:ext>
            </a:extLst>
          </p:cNvPr>
          <p:cNvSpPr txBox="1">
            <a:spLocks/>
          </p:cNvSpPr>
          <p:nvPr/>
        </p:nvSpPr>
        <p:spPr>
          <a:xfrm>
            <a:off x="12235780" y="2183439"/>
            <a:ext cx="3764665" cy="1245561"/>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sv-SE" sz="1400"/>
          </a:p>
          <a:p>
            <a:endParaRPr lang="sv-SE" sz="1800"/>
          </a:p>
        </p:txBody>
      </p:sp>
      <p:cxnSp>
        <p:nvCxnSpPr>
          <p:cNvPr id="47" name="Rak pilkoppling 46">
            <a:extLst>
              <a:ext uri="{FF2B5EF4-FFF2-40B4-BE49-F238E27FC236}">
                <a16:creationId xmlns:a16="http://schemas.microsoft.com/office/drawing/2014/main" id="{E49E8727-CFFC-4D73-AE37-04C8D0260A59}"/>
              </a:ext>
            </a:extLst>
          </p:cNvPr>
          <p:cNvCxnSpPr>
            <a:cxnSpLocks/>
          </p:cNvCxnSpPr>
          <p:nvPr/>
        </p:nvCxnSpPr>
        <p:spPr>
          <a:xfrm flipH="1" flipV="1">
            <a:off x="6550692" y="4917557"/>
            <a:ext cx="540320" cy="236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F1374D13-A409-498E-9891-9B4B05026FE3}"/>
              </a:ext>
            </a:extLst>
          </p:cNvPr>
          <p:cNvCxnSpPr>
            <a:cxnSpLocks/>
          </p:cNvCxnSpPr>
          <p:nvPr/>
        </p:nvCxnSpPr>
        <p:spPr>
          <a:xfrm>
            <a:off x="6476244" y="5112915"/>
            <a:ext cx="490162" cy="231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Platshållare för innehåll 2">
            <a:extLst>
              <a:ext uri="{FF2B5EF4-FFF2-40B4-BE49-F238E27FC236}">
                <a16:creationId xmlns:a16="http://schemas.microsoft.com/office/drawing/2014/main" id="{F090DB68-4BC9-441D-9B22-CAC04540C60B}"/>
              </a:ext>
            </a:extLst>
          </p:cNvPr>
          <p:cNvSpPr txBox="1">
            <a:spLocks/>
          </p:cNvSpPr>
          <p:nvPr/>
        </p:nvSpPr>
        <p:spPr>
          <a:xfrm>
            <a:off x="7263468" y="5090486"/>
            <a:ext cx="4740237" cy="1019946"/>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400" b="1"/>
              <a:t>Olika metoder för att återspegla osäkerheter i hälsoekonomisk utvärdering</a:t>
            </a:r>
          </a:p>
          <a:p>
            <a:r>
              <a:rPr lang="sv-SE" sz="1200"/>
              <a:t>Worst case-/best case-scenarier</a:t>
            </a:r>
          </a:p>
          <a:p>
            <a:r>
              <a:rPr lang="sv-SE" sz="1200"/>
              <a:t>Viktat genomsnitt av ICER</a:t>
            </a:r>
          </a:p>
          <a:p>
            <a:pPr marL="0" indent="0">
              <a:buFont typeface="Arial" pitchFamily="34" charset="0"/>
              <a:buNone/>
            </a:pPr>
            <a:endParaRPr lang="sv-SE" sz="1200"/>
          </a:p>
          <a:p>
            <a:endParaRPr lang="sv-SE" sz="1200"/>
          </a:p>
        </p:txBody>
      </p:sp>
      <p:sp>
        <p:nvSpPr>
          <p:cNvPr id="91" name="Likbent triangel 90">
            <a:extLst>
              <a:ext uri="{FF2B5EF4-FFF2-40B4-BE49-F238E27FC236}">
                <a16:creationId xmlns:a16="http://schemas.microsoft.com/office/drawing/2014/main" id="{AAF9D037-5B79-46DF-ABDA-C84F249E78CF}"/>
              </a:ext>
            </a:extLst>
          </p:cNvPr>
          <p:cNvSpPr/>
          <p:nvPr/>
        </p:nvSpPr>
        <p:spPr>
          <a:xfrm rot="5400000">
            <a:off x="3829615" y="4305385"/>
            <a:ext cx="2321940" cy="25659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Ellips 92">
            <a:extLst>
              <a:ext uri="{FF2B5EF4-FFF2-40B4-BE49-F238E27FC236}">
                <a16:creationId xmlns:a16="http://schemas.microsoft.com/office/drawing/2014/main" id="{22FAE8FB-3001-4CF1-97C8-FAE714E690D0}"/>
              </a:ext>
            </a:extLst>
          </p:cNvPr>
          <p:cNvSpPr/>
          <p:nvPr/>
        </p:nvSpPr>
        <p:spPr>
          <a:xfrm>
            <a:off x="5255308" y="1481379"/>
            <a:ext cx="578339" cy="564871"/>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a:solidFill>
                  <a:schemeClr val="accent1">
                    <a:lumMod val="50000"/>
                  </a:schemeClr>
                </a:solidFill>
              </a:rPr>
              <a:t>3</a:t>
            </a:r>
          </a:p>
        </p:txBody>
      </p:sp>
      <p:sp>
        <p:nvSpPr>
          <p:cNvPr id="42" name="Platshållare för innehåll 2">
            <a:extLst>
              <a:ext uri="{FF2B5EF4-FFF2-40B4-BE49-F238E27FC236}">
                <a16:creationId xmlns:a16="http://schemas.microsoft.com/office/drawing/2014/main" id="{BF8D0294-7A44-48E8-B578-4793BEAF11BE}"/>
              </a:ext>
            </a:extLst>
          </p:cNvPr>
          <p:cNvSpPr txBox="1">
            <a:spLocks/>
          </p:cNvSpPr>
          <p:nvPr/>
        </p:nvSpPr>
        <p:spPr>
          <a:xfrm>
            <a:off x="3753368" y="3272713"/>
            <a:ext cx="1256729" cy="2240826"/>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400"/>
              <a:t>Vilka osäkerheter kan/vill vi </a:t>
            </a:r>
            <a:r>
              <a:rPr lang="sv-SE" sz="1400" b="1"/>
              <a:t>hantera</a:t>
            </a:r>
            <a:r>
              <a:rPr lang="sv-SE" sz="1400"/>
              <a:t>?</a:t>
            </a:r>
          </a:p>
          <a:p>
            <a:pPr marL="0" indent="0">
              <a:buFont typeface="Arial" pitchFamily="34" charset="0"/>
              <a:buNone/>
            </a:pPr>
            <a:endParaRPr lang="sv-SE" sz="1400"/>
          </a:p>
          <a:p>
            <a:endParaRPr lang="sv-SE" sz="1800"/>
          </a:p>
        </p:txBody>
      </p:sp>
      <p:pic>
        <p:nvPicPr>
          <p:cNvPr id="10" name="Bildobjekt 9">
            <a:extLst>
              <a:ext uri="{FF2B5EF4-FFF2-40B4-BE49-F238E27FC236}">
                <a16:creationId xmlns:a16="http://schemas.microsoft.com/office/drawing/2014/main" id="{9E529757-84E5-4AD6-A372-CE5A01C6439C}"/>
              </a:ext>
            </a:extLst>
          </p:cNvPr>
          <p:cNvPicPr>
            <a:picLocks noChangeAspect="1"/>
          </p:cNvPicPr>
          <p:nvPr/>
        </p:nvPicPr>
        <p:blipFill>
          <a:blip r:embed="rId6"/>
          <a:stretch>
            <a:fillRect/>
          </a:stretch>
        </p:blipFill>
        <p:spPr>
          <a:xfrm>
            <a:off x="9440546" y="1872190"/>
            <a:ext cx="2355622" cy="1478528"/>
          </a:xfrm>
          <a:prstGeom prst="rect">
            <a:avLst/>
          </a:prstGeom>
        </p:spPr>
      </p:pic>
      <p:sp>
        <p:nvSpPr>
          <p:cNvPr id="45" name="Platshållare för innehåll 2">
            <a:extLst>
              <a:ext uri="{FF2B5EF4-FFF2-40B4-BE49-F238E27FC236}">
                <a16:creationId xmlns:a16="http://schemas.microsoft.com/office/drawing/2014/main" id="{2618B9FE-598D-46D9-A5D2-540FE256EBB9}"/>
              </a:ext>
            </a:extLst>
          </p:cNvPr>
          <p:cNvSpPr txBox="1">
            <a:spLocks/>
          </p:cNvSpPr>
          <p:nvPr/>
        </p:nvSpPr>
        <p:spPr>
          <a:xfrm>
            <a:off x="7263468" y="1609180"/>
            <a:ext cx="4740237" cy="1167271"/>
          </a:xfrm>
          <a:prstGeom prst="rect">
            <a:avLst/>
          </a:prstGeom>
        </p:spPr>
        <p:txBody>
          <a:bodyPr vert="horz" lIns="0" tIns="0" rIns="0" bIns="0" rtlCol="0">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400" b="1"/>
              <a:t>Olika typer av betalningsmodeller</a:t>
            </a:r>
          </a:p>
          <a:p>
            <a:r>
              <a:rPr lang="sv-SE" sz="1200"/>
              <a:t>Finansiella modeller</a:t>
            </a:r>
          </a:p>
          <a:p>
            <a:r>
              <a:rPr lang="sv-SE" sz="1200"/>
              <a:t>Utfallsbaserade modeller</a:t>
            </a:r>
          </a:p>
          <a:p>
            <a:pPr marL="742950" lvl="2" indent="-342900">
              <a:buClr>
                <a:schemeClr val="accent1"/>
              </a:buClr>
            </a:pPr>
            <a:r>
              <a:rPr lang="sv-SE" sz="1200"/>
              <a:t>Kliniska</a:t>
            </a:r>
          </a:p>
          <a:p>
            <a:pPr marL="742950" lvl="2" indent="-342900">
              <a:buClr>
                <a:schemeClr val="accent1"/>
              </a:buClr>
            </a:pPr>
            <a:r>
              <a:rPr lang="sv-SE" sz="1200"/>
              <a:t>Marknadsbaserade</a:t>
            </a:r>
          </a:p>
          <a:p>
            <a:pPr lvl="1">
              <a:buFontTx/>
              <a:buChar char="-"/>
            </a:pPr>
            <a:endParaRPr lang="sv-SE" sz="800"/>
          </a:p>
          <a:p>
            <a:pPr marL="0" indent="0">
              <a:buFont typeface="Arial" pitchFamily="34" charset="0"/>
              <a:buNone/>
            </a:pPr>
            <a:endParaRPr lang="sv-SE" sz="1200"/>
          </a:p>
          <a:p>
            <a:endParaRPr lang="sv-SE" sz="1200"/>
          </a:p>
        </p:txBody>
      </p:sp>
      <p:sp>
        <p:nvSpPr>
          <p:cNvPr id="40" name="Rubrik 3">
            <a:extLst>
              <a:ext uri="{FF2B5EF4-FFF2-40B4-BE49-F238E27FC236}">
                <a16:creationId xmlns:a16="http://schemas.microsoft.com/office/drawing/2014/main" id="{6FC52F14-DD3D-4AAB-A528-12CA0CF357E5}"/>
              </a:ext>
            </a:extLst>
          </p:cNvPr>
          <p:cNvSpPr>
            <a:spLocks noGrp="1"/>
          </p:cNvSpPr>
          <p:nvPr>
            <p:ph type="title"/>
          </p:nvPr>
        </p:nvSpPr>
        <p:spPr>
          <a:xfrm>
            <a:off x="592666" y="607517"/>
            <a:ext cx="11004551" cy="736600"/>
          </a:xfrm>
        </p:spPr>
        <p:txBody>
          <a:bodyPr vert="horz"/>
          <a:lstStyle/>
          <a:p>
            <a:r>
              <a:rPr lang="sv-SE"/>
              <a:t>Hur identifiera och hantera utmaningarna med ATMP</a:t>
            </a:r>
          </a:p>
        </p:txBody>
      </p:sp>
      <p:grpSp>
        <p:nvGrpSpPr>
          <p:cNvPr id="61" name="Grupp 60">
            <a:extLst>
              <a:ext uri="{FF2B5EF4-FFF2-40B4-BE49-F238E27FC236}">
                <a16:creationId xmlns:a16="http://schemas.microsoft.com/office/drawing/2014/main" id="{96012DBF-913A-4487-960C-2BA8F4B7782E}"/>
              </a:ext>
            </a:extLst>
          </p:cNvPr>
          <p:cNvGrpSpPr/>
          <p:nvPr/>
        </p:nvGrpSpPr>
        <p:grpSpPr>
          <a:xfrm>
            <a:off x="1155693" y="1879540"/>
            <a:ext cx="1330997" cy="1277416"/>
            <a:chOff x="9408123" y="4578555"/>
            <a:chExt cx="1784578" cy="1811776"/>
          </a:xfrm>
        </p:grpSpPr>
        <p:sp>
          <p:nvSpPr>
            <p:cNvPr id="62" name="Ellips 61">
              <a:extLst>
                <a:ext uri="{FF2B5EF4-FFF2-40B4-BE49-F238E27FC236}">
                  <a16:creationId xmlns:a16="http://schemas.microsoft.com/office/drawing/2014/main" id="{5803C94B-C416-4969-8912-C9710F9A82B8}"/>
                </a:ext>
              </a:extLst>
            </p:cNvPr>
            <p:cNvSpPr/>
            <p:nvPr/>
          </p:nvSpPr>
          <p:spPr>
            <a:xfrm>
              <a:off x="9408123" y="4578555"/>
              <a:ext cx="1784578" cy="181177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textruta 62">
              <a:extLst>
                <a:ext uri="{FF2B5EF4-FFF2-40B4-BE49-F238E27FC236}">
                  <a16:creationId xmlns:a16="http://schemas.microsoft.com/office/drawing/2014/main" id="{C9BF6FEB-2FB0-4048-8D3D-6BDB757B61B4}"/>
                </a:ext>
              </a:extLst>
            </p:cNvPr>
            <p:cNvSpPr txBox="1"/>
            <p:nvPr/>
          </p:nvSpPr>
          <p:spPr>
            <a:xfrm>
              <a:off x="9531415" y="5659229"/>
              <a:ext cx="1651126" cy="369332"/>
            </a:xfrm>
            <a:prstGeom prst="rect">
              <a:avLst/>
            </a:prstGeom>
            <a:noFill/>
          </p:spPr>
          <p:txBody>
            <a:bodyPr wrap="square" rtlCol="0">
              <a:spAutoFit/>
            </a:bodyPr>
            <a:lstStyle/>
            <a:p>
              <a:pPr algn="ctr"/>
              <a:r>
                <a:rPr lang="sv-SE">
                  <a:solidFill>
                    <a:schemeClr val="bg1"/>
                  </a:solidFill>
                </a:rPr>
                <a:t>ATMP</a:t>
              </a:r>
            </a:p>
          </p:txBody>
        </p:sp>
        <p:pic>
          <p:nvPicPr>
            <p:cNvPr id="64" name="Bild 63" descr="Medicin">
              <a:extLst>
                <a:ext uri="{FF2B5EF4-FFF2-40B4-BE49-F238E27FC236}">
                  <a16:creationId xmlns:a16="http://schemas.microsoft.com/office/drawing/2014/main" id="{3E21DC5A-401A-4991-88A9-27F0AA2DC5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8053" y="4782486"/>
              <a:ext cx="914400" cy="914400"/>
            </a:xfrm>
            <a:prstGeom prst="rect">
              <a:avLst/>
            </a:prstGeom>
          </p:spPr>
        </p:pic>
        <p:pic>
          <p:nvPicPr>
            <p:cNvPr id="65" name="Bild 64" descr="Spruta">
              <a:extLst>
                <a:ext uri="{FF2B5EF4-FFF2-40B4-BE49-F238E27FC236}">
                  <a16:creationId xmlns:a16="http://schemas.microsoft.com/office/drawing/2014/main" id="{88DB7216-375F-46EC-915D-5C527D9AC28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1575" y="4759766"/>
              <a:ext cx="914400" cy="914400"/>
            </a:xfrm>
            <a:prstGeom prst="rect">
              <a:avLst/>
            </a:prstGeom>
          </p:spPr>
        </p:pic>
      </p:grpSp>
    </p:spTree>
    <p:extLst>
      <p:ext uri="{BB962C8B-B14F-4D97-AF65-F5344CB8AC3E}">
        <p14:creationId xmlns:p14="http://schemas.microsoft.com/office/powerpoint/2010/main" val="372909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3D3B63-0CCF-4224-BDB8-A33D7AEC22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5" name="Objekt 4" hidden="1">
                        <a:extLst>
                          <a:ext uri="{FF2B5EF4-FFF2-40B4-BE49-F238E27FC236}">
                            <a16:creationId xmlns:a16="http://schemas.microsoft.com/office/drawing/2014/main" id="{163D3B63-0CCF-4224-BDB8-A33D7AEC22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F3BC6F30-04BD-4A53-8C4D-3FEF76952D0D}"/>
              </a:ext>
            </a:extLst>
          </p:cNvPr>
          <p:cNvSpPr/>
          <p:nvPr/>
        </p:nvSpPr>
        <p:spPr>
          <a:xfrm>
            <a:off x="623145" y="1699591"/>
            <a:ext cx="11004550" cy="4628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a:solidFill>
                  <a:schemeClr val="accent1">
                    <a:lumMod val="75000"/>
                  </a:schemeClr>
                </a:solidFill>
              </a:rPr>
              <a:t>Huvudsakliga poänger och slutsatser </a:t>
            </a:r>
          </a:p>
        </p:txBody>
      </p:sp>
      <p:sp>
        <p:nvSpPr>
          <p:cNvPr id="4" name="Rektangel 3">
            <a:extLst>
              <a:ext uri="{FF2B5EF4-FFF2-40B4-BE49-F238E27FC236}">
                <a16:creationId xmlns:a16="http://schemas.microsoft.com/office/drawing/2014/main" id="{2657871F-F372-4527-8BE6-E2AD8571A357}"/>
              </a:ext>
            </a:extLst>
          </p:cNvPr>
          <p:cNvSpPr/>
          <p:nvPr/>
        </p:nvSpPr>
        <p:spPr>
          <a:xfrm>
            <a:off x="8900941" y="2064393"/>
            <a:ext cx="2543901" cy="40662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688EEF2-2AF1-4AD3-9CB3-58A8BD8C3F38}"/>
              </a:ext>
            </a:extLst>
          </p:cNvPr>
          <p:cNvSpPr>
            <a:spLocks noGrp="1"/>
          </p:cNvSpPr>
          <p:nvPr>
            <p:ph type="title"/>
          </p:nvPr>
        </p:nvSpPr>
        <p:spPr>
          <a:xfrm>
            <a:off x="592666" y="607517"/>
            <a:ext cx="11004551" cy="736600"/>
          </a:xfrm>
        </p:spPr>
        <p:txBody>
          <a:bodyPr vert="horz"/>
          <a:lstStyle/>
          <a:p>
            <a:r>
              <a:rPr lang="sv-SE"/>
              <a:t>Hantering av osäkerheter vid engångsbehandling som prissatts med förhoppning om långvarig effekt</a:t>
            </a:r>
          </a:p>
        </p:txBody>
      </p:sp>
      <p:sp>
        <p:nvSpPr>
          <p:cNvPr id="16" name="Platshållare för innehåll 2">
            <a:extLst>
              <a:ext uri="{FF2B5EF4-FFF2-40B4-BE49-F238E27FC236}">
                <a16:creationId xmlns:a16="http://schemas.microsoft.com/office/drawing/2014/main" id="{E957C67A-9793-4540-A3FF-6DB7D55D29DD}"/>
              </a:ext>
            </a:extLst>
          </p:cNvPr>
          <p:cNvSpPr txBox="1">
            <a:spLocks/>
          </p:cNvSpPr>
          <p:nvPr/>
        </p:nvSpPr>
        <p:spPr>
          <a:xfrm>
            <a:off x="747158" y="2184121"/>
            <a:ext cx="7524006" cy="4499417"/>
          </a:xfrm>
          <a:prstGeom prst="rect">
            <a:avLst/>
          </a:prstGeom>
        </p:spPr>
        <p:txBody>
          <a:bodyPr vert="horz" lIns="0" tIns="0" rIns="0" bIns="0" rtlCol="0" anchor="t">
            <a:norm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chemeClr val="tx1"/>
              </a:buClr>
              <a:buFont typeface="Wingdings" panose="05000000000000000000" pitchFamily="2" charset="2"/>
              <a:buChar char="Ø"/>
            </a:pPr>
            <a:r>
              <a:rPr lang="sv-SE" sz="1600" dirty="0"/>
              <a:t>En betalningsmodell </a:t>
            </a:r>
            <a:r>
              <a:rPr lang="sv-SE" sz="1600" b="1" dirty="0"/>
              <a:t>kan ha olika syften för betalaren</a:t>
            </a:r>
            <a:r>
              <a:rPr lang="sv-SE" sz="1600" dirty="0"/>
              <a:t>: </a:t>
            </a:r>
          </a:p>
          <a:p>
            <a:pPr lvl="1">
              <a:spcBef>
                <a:spcPts val="0"/>
              </a:spcBef>
              <a:spcAft>
                <a:spcPts val="600"/>
              </a:spcAft>
              <a:buClr>
                <a:schemeClr val="tx1"/>
              </a:buClr>
              <a:buFont typeface="Wingdings" panose="05000000000000000000" pitchFamily="2" charset="2"/>
              <a:buChar char="Ø"/>
            </a:pPr>
            <a:r>
              <a:rPr lang="sv-SE" sz="1600" dirty="0"/>
              <a:t>hantera</a:t>
            </a:r>
            <a:r>
              <a:rPr lang="sv-SE" sz="1600" b="1" dirty="0"/>
              <a:t> </a:t>
            </a:r>
            <a:r>
              <a:rPr lang="sv-SE" sz="1600" dirty="0"/>
              <a:t>osäkerhet om kostnadseffektivitet</a:t>
            </a:r>
          </a:p>
          <a:p>
            <a:pPr lvl="1">
              <a:spcBef>
                <a:spcPts val="0"/>
              </a:spcBef>
              <a:spcAft>
                <a:spcPts val="600"/>
              </a:spcAft>
              <a:buClr>
                <a:schemeClr val="tx1"/>
              </a:buClr>
              <a:buFont typeface="Wingdings" panose="05000000000000000000" pitchFamily="2" charset="2"/>
              <a:buChar char="Ø"/>
            </a:pPr>
            <a:r>
              <a:rPr lang="sv-SE" sz="1600" dirty="0"/>
              <a:t>hantera variation mellan patientgrupper i hälsovinst eller dosering, och/eller </a:t>
            </a:r>
          </a:p>
          <a:p>
            <a:pPr lvl="1">
              <a:spcBef>
                <a:spcPts val="0"/>
              </a:spcBef>
              <a:spcAft>
                <a:spcPts val="600"/>
              </a:spcAft>
              <a:buClr>
                <a:schemeClr val="tx1"/>
              </a:buClr>
              <a:buFont typeface="Wingdings" panose="05000000000000000000" pitchFamily="2" charset="2"/>
              <a:buChar char="Ø"/>
            </a:pPr>
            <a:r>
              <a:rPr lang="sv-SE" sz="1600" dirty="0"/>
              <a:t>hantera stor budgeteffekt. </a:t>
            </a:r>
          </a:p>
          <a:p>
            <a:pPr>
              <a:spcBef>
                <a:spcPts val="0"/>
              </a:spcBef>
              <a:spcAft>
                <a:spcPts val="600"/>
              </a:spcAft>
              <a:buClr>
                <a:schemeClr val="tx1"/>
              </a:buClr>
              <a:buFont typeface="Wingdings" panose="05000000000000000000" pitchFamily="2" charset="2"/>
              <a:buChar char="Ø"/>
            </a:pPr>
            <a:r>
              <a:rPr lang="sv-SE" sz="1600" dirty="0"/>
              <a:t>Olika betalningsmodeller uppfyller olika syften</a:t>
            </a:r>
          </a:p>
          <a:p>
            <a:pPr>
              <a:spcBef>
                <a:spcPts val="0"/>
              </a:spcBef>
              <a:spcAft>
                <a:spcPts val="600"/>
              </a:spcAft>
              <a:buClr>
                <a:schemeClr val="tx1"/>
              </a:buClr>
              <a:buFont typeface="Wingdings" panose="05000000000000000000" pitchFamily="2" charset="2"/>
              <a:buChar char="Ø"/>
            </a:pPr>
            <a:r>
              <a:rPr lang="sv-SE" sz="1600" dirty="0"/>
              <a:t>En </a:t>
            </a:r>
            <a:r>
              <a:rPr lang="sv-SE" sz="1600" b="1" dirty="0"/>
              <a:t>utfallsbaserad betalningsmodell </a:t>
            </a:r>
            <a:r>
              <a:rPr lang="sv-SE" sz="1600" dirty="0"/>
              <a:t>låter kostnaden för läkemedlet vara beroende av vilken hälsovinst som läkemedlet ger. Hälsovinsten uppskattas med hjälp av ett visst förutbestämt utfall. </a:t>
            </a:r>
          </a:p>
          <a:p>
            <a:pPr>
              <a:spcBef>
                <a:spcPts val="0"/>
              </a:spcBef>
              <a:spcAft>
                <a:spcPts val="600"/>
              </a:spcAft>
              <a:buClr>
                <a:schemeClr val="tx1"/>
              </a:buClr>
              <a:buFont typeface="Wingdings" panose="05000000000000000000" pitchFamily="2" charset="2"/>
              <a:buChar char="Ø"/>
            </a:pPr>
            <a:r>
              <a:rPr lang="sv-SE" sz="1600" b="1" dirty="0">
                <a:cs typeface="Arial"/>
              </a:rPr>
              <a:t>Implementering förutsätter möjligheter att teckna avtal och att följa upp dessa</a:t>
            </a:r>
            <a:endParaRPr lang="sv-SE" sz="1600" dirty="0">
              <a:cs typeface="Arial"/>
            </a:endParaRPr>
          </a:p>
          <a:p>
            <a:pPr lvl="1">
              <a:spcBef>
                <a:spcPts val="0"/>
              </a:spcBef>
              <a:spcAft>
                <a:spcPts val="600"/>
              </a:spcAft>
              <a:buClr>
                <a:schemeClr val="tx1"/>
              </a:buClr>
              <a:buFont typeface="Wingdings" panose="05000000000000000000" pitchFamily="2" charset="2"/>
              <a:buChar char="Ø"/>
            </a:pPr>
            <a:r>
              <a:rPr lang="sv-SE" sz="1600" b="1" dirty="0">
                <a:cs typeface="Arial"/>
              </a:rPr>
              <a:t>Observera och mäta </a:t>
            </a:r>
            <a:r>
              <a:rPr lang="sv-SE" sz="1600" dirty="0">
                <a:cs typeface="Arial"/>
              </a:rPr>
              <a:t>de relevanta </a:t>
            </a:r>
            <a:r>
              <a:rPr lang="sv-SE" sz="1600" b="1" dirty="0">
                <a:cs typeface="Arial"/>
              </a:rPr>
              <a:t>utfallen</a:t>
            </a:r>
          </a:p>
          <a:p>
            <a:pPr lvl="1">
              <a:spcBef>
                <a:spcPts val="0"/>
              </a:spcBef>
              <a:spcAft>
                <a:spcPts val="600"/>
              </a:spcAft>
              <a:buClr>
                <a:schemeClr val="tx1"/>
              </a:buClr>
              <a:buFont typeface="Wingdings" panose="05000000000000000000" pitchFamily="2" charset="2"/>
              <a:buChar char="Ø"/>
            </a:pPr>
            <a:r>
              <a:rPr lang="sv-SE" sz="1600" b="1" dirty="0">
                <a:cs typeface="Arial"/>
              </a:rPr>
              <a:t>Formulera avtal </a:t>
            </a:r>
            <a:r>
              <a:rPr lang="sv-SE" sz="1600" dirty="0">
                <a:cs typeface="Arial"/>
              </a:rPr>
              <a:t>som är tillräckligt tydliga och inte lämnar utrymme för tolkningar om vilket hälsoutfall som leder till vilken betalning</a:t>
            </a:r>
          </a:p>
          <a:p>
            <a:pPr>
              <a:spcBef>
                <a:spcPts val="0"/>
              </a:spcBef>
              <a:spcAft>
                <a:spcPts val="600"/>
              </a:spcAft>
              <a:buClr>
                <a:schemeClr val="tx1"/>
              </a:buClr>
              <a:buFont typeface="Wingdings" panose="05000000000000000000" pitchFamily="2" charset="2"/>
              <a:buChar char="Ø"/>
            </a:pPr>
            <a:r>
              <a:rPr lang="sv-SE" sz="1600" dirty="0">
                <a:cs typeface="Arial"/>
              </a:rPr>
              <a:t>Det finns idag </a:t>
            </a:r>
            <a:r>
              <a:rPr lang="sv-SE" sz="1600" b="1" dirty="0">
                <a:cs typeface="Arial"/>
              </a:rPr>
              <a:t>flera utmaningar </a:t>
            </a:r>
            <a:r>
              <a:rPr lang="sv-SE" sz="1600" dirty="0">
                <a:cs typeface="Arial"/>
              </a:rPr>
              <a:t>förknippade med detta</a:t>
            </a:r>
          </a:p>
          <a:p>
            <a:pPr lvl="1">
              <a:spcBef>
                <a:spcPts val="0"/>
              </a:spcBef>
              <a:spcAft>
                <a:spcPts val="600"/>
              </a:spcAft>
              <a:buClr>
                <a:schemeClr val="tx1"/>
              </a:buClr>
              <a:buFont typeface="Wingdings" panose="05000000000000000000" pitchFamily="2" charset="2"/>
              <a:buChar char="Ø"/>
            </a:pPr>
            <a:endParaRPr lang="sv-SE" sz="1600" dirty="0"/>
          </a:p>
        </p:txBody>
      </p:sp>
      <p:sp>
        <p:nvSpPr>
          <p:cNvPr id="3" name="textruta 2">
            <a:extLst>
              <a:ext uri="{FF2B5EF4-FFF2-40B4-BE49-F238E27FC236}">
                <a16:creationId xmlns:a16="http://schemas.microsoft.com/office/drawing/2014/main" id="{274267E2-9670-4AC1-9DA3-C092FDC473EF}"/>
              </a:ext>
            </a:extLst>
          </p:cNvPr>
          <p:cNvSpPr txBox="1"/>
          <p:nvPr/>
        </p:nvSpPr>
        <p:spPr>
          <a:xfrm>
            <a:off x="8900941" y="2064392"/>
            <a:ext cx="2439992" cy="3924151"/>
          </a:xfrm>
          <a:prstGeom prst="rect">
            <a:avLst/>
          </a:prstGeom>
          <a:noFill/>
        </p:spPr>
        <p:txBody>
          <a:bodyPr wrap="square" rtlCol="0">
            <a:spAutoFit/>
          </a:bodyPr>
          <a:lstStyle/>
          <a:p>
            <a:pPr>
              <a:spcAft>
                <a:spcPts val="600"/>
              </a:spcAft>
              <a:buClr>
                <a:schemeClr val="tx1"/>
              </a:buClr>
            </a:pPr>
            <a:r>
              <a:rPr lang="sv-SE" sz="1600" b="1" dirty="0"/>
              <a:t>TLV drar slutsatsen att</a:t>
            </a:r>
          </a:p>
          <a:p>
            <a:pPr>
              <a:spcAft>
                <a:spcPts val="600"/>
              </a:spcAft>
              <a:buClr>
                <a:schemeClr val="tx1"/>
              </a:buClr>
            </a:pPr>
            <a:endParaRPr lang="sv-SE" sz="1600" b="1" dirty="0"/>
          </a:p>
          <a:p>
            <a:pPr marL="285750" indent="-285750">
              <a:spcAft>
                <a:spcPts val="600"/>
              </a:spcAft>
              <a:buClr>
                <a:schemeClr val="tx1"/>
              </a:buClr>
              <a:buFont typeface="Wingdings" panose="05000000000000000000" pitchFamily="2" charset="2"/>
              <a:buChar char="Ø"/>
            </a:pPr>
            <a:r>
              <a:rPr lang="sv-SE" sz="1600" b="1" dirty="0"/>
              <a:t>Utfallsbaserade betalningsmodeller</a:t>
            </a:r>
            <a:r>
              <a:rPr lang="sv-SE" sz="1600" dirty="0"/>
              <a:t> med </a:t>
            </a:r>
            <a:r>
              <a:rPr lang="sv-SE" sz="1600" b="1" dirty="0"/>
              <a:t>delbetalningar </a:t>
            </a:r>
            <a:r>
              <a:rPr lang="sv-SE" sz="1600" dirty="0"/>
              <a:t>och förhållandevis lång uppföljningstid är den modell som har </a:t>
            </a:r>
            <a:r>
              <a:rPr lang="sv-SE" sz="1600" b="1" dirty="0"/>
              <a:t>störst relevans för ATMP</a:t>
            </a:r>
          </a:p>
          <a:p>
            <a:pPr marL="285750" indent="-285750">
              <a:spcAft>
                <a:spcPts val="600"/>
              </a:spcAft>
              <a:buClr>
                <a:schemeClr val="tx1"/>
              </a:buClr>
              <a:buFont typeface="Wingdings" panose="05000000000000000000" pitchFamily="2" charset="2"/>
              <a:buChar char="Ø"/>
            </a:pPr>
            <a:r>
              <a:rPr lang="sv-SE" sz="1600" dirty="0"/>
              <a:t>Bör prövas på faktiska produkter</a:t>
            </a:r>
          </a:p>
          <a:p>
            <a:pPr>
              <a:spcAft>
                <a:spcPts val="600"/>
              </a:spcAft>
              <a:buClr>
                <a:schemeClr val="tx1"/>
              </a:buClr>
            </a:pPr>
            <a:endParaRPr lang="sv-SE" sz="1600" dirty="0"/>
          </a:p>
          <a:p>
            <a:pPr>
              <a:spcAft>
                <a:spcPts val="600"/>
              </a:spcAft>
              <a:buClr>
                <a:schemeClr val="tx1"/>
              </a:buClr>
            </a:pPr>
            <a:endParaRPr lang="sv-SE" sz="1600" dirty="0"/>
          </a:p>
        </p:txBody>
      </p:sp>
    </p:spTree>
    <p:extLst>
      <p:ext uri="{BB962C8B-B14F-4D97-AF65-F5344CB8AC3E}">
        <p14:creationId xmlns:p14="http://schemas.microsoft.com/office/powerpoint/2010/main" val="297830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pilkoppling 2">
            <a:extLst>
              <a:ext uri="{FF2B5EF4-FFF2-40B4-BE49-F238E27FC236}">
                <a16:creationId xmlns:a16="http://schemas.microsoft.com/office/drawing/2014/main" id="{9104799E-E8EF-44F0-AB2E-19FF7DD909D7}"/>
              </a:ext>
            </a:extLst>
          </p:cNvPr>
          <p:cNvCxnSpPr/>
          <p:nvPr/>
        </p:nvCxnSpPr>
        <p:spPr>
          <a:xfrm flipV="1">
            <a:off x="1332159" y="2377813"/>
            <a:ext cx="0" cy="3112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Rak pilkoppling 3">
            <a:extLst>
              <a:ext uri="{FF2B5EF4-FFF2-40B4-BE49-F238E27FC236}">
                <a16:creationId xmlns:a16="http://schemas.microsoft.com/office/drawing/2014/main" id="{9BEB829C-D26B-4172-9733-BE04C094F362}"/>
              </a:ext>
            </a:extLst>
          </p:cNvPr>
          <p:cNvCxnSpPr>
            <a:cxnSpLocks/>
          </p:cNvCxnSpPr>
          <p:nvPr/>
        </p:nvCxnSpPr>
        <p:spPr>
          <a:xfrm>
            <a:off x="1322732" y="5471274"/>
            <a:ext cx="510310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E865239B-63C9-4735-9B3A-8914761600DE}"/>
              </a:ext>
            </a:extLst>
          </p:cNvPr>
          <p:cNvCxnSpPr>
            <a:cxnSpLocks/>
          </p:cNvCxnSpPr>
          <p:nvPr/>
        </p:nvCxnSpPr>
        <p:spPr>
          <a:xfrm flipV="1">
            <a:off x="1258320" y="2597676"/>
            <a:ext cx="152458"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C6D0B6FA-C796-4833-AF1B-7FA2FF0113D9}"/>
              </a:ext>
            </a:extLst>
          </p:cNvPr>
          <p:cNvCxnSpPr>
            <a:cxnSpLocks/>
          </p:cNvCxnSpPr>
          <p:nvPr/>
        </p:nvCxnSpPr>
        <p:spPr>
          <a:xfrm flipV="1">
            <a:off x="1259889" y="4022696"/>
            <a:ext cx="152458"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62225165-51F1-47D4-8D86-FA2DE62EB6F4}"/>
              </a:ext>
            </a:extLst>
          </p:cNvPr>
          <p:cNvSpPr txBox="1"/>
          <p:nvPr/>
        </p:nvSpPr>
        <p:spPr>
          <a:xfrm>
            <a:off x="947214" y="2459176"/>
            <a:ext cx="380232" cy="276999"/>
          </a:xfrm>
          <a:prstGeom prst="rect">
            <a:avLst/>
          </a:prstGeom>
          <a:noFill/>
        </p:spPr>
        <p:txBody>
          <a:bodyPr wrap="none" rtlCol="0">
            <a:spAutoFit/>
          </a:bodyPr>
          <a:lstStyle/>
          <a:p>
            <a:r>
              <a:rPr lang="sv-SE" sz="1200"/>
              <a:t>1,0</a:t>
            </a:r>
          </a:p>
        </p:txBody>
      </p:sp>
      <p:sp>
        <p:nvSpPr>
          <p:cNvPr id="12" name="textruta 11">
            <a:extLst>
              <a:ext uri="{FF2B5EF4-FFF2-40B4-BE49-F238E27FC236}">
                <a16:creationId xmlns:a16="http://schemas.microsoft.com/office/drawing/2014/main" id="{E0354B55-C293-4018-B23B-FA84AA4C6BFD}"/>
              </a:ext>
            </a:extLst>
          </p:cNvPr>
          <p:cNvSpPr txBox="1"/>
          <p:nvPr/>
        </p:nvSpPr>
        <p:spPr>
          <a:xfrm>
            <a:off x="942500" y="3884196"/>
            <a:ext cx="380232" cy="276999"/>
          </a:xfrm>
          <a:prstGeom prst="rect">
            <a:avLst/>
          </a:prstGeom>
          <a:noFill/>
        </p:spPr>
        <p:txBody>
          <a:bodyPr wrap="none" rtlCol="0">
            <a:spAutoFit/>
          </a:bodyPr>
          <a:lstStyle/>
          <a:p>
            <a:r>
              <a:rPr lang="sv-SE" sz="1200"/>
              <a:t>0,5</a:t>
            </a:r>
          </a:p>
        </p:txBody>
      </p:sp>
      <p:sp>
        <p:nvSpPr>
          <p:cNvPr id="13" name="textruta 12">
            <a:extLst>
              <a:ext uri="{FF2B5EF4-FFF2-40B4-BE49-F238E27FC236}">
                <a16:creationId xmlns:a16="http://schemas.microsoft.com/office/drawing/2014/main" id="{729FFE71-65E1-4C49-9B30-AD883F975857}"/>
              </a:ext>
            </a:extLst>
          </p:cNvPr>
          <p:cNvSpPr txBox="1"/>
          <p:nvPr/>
        </p:nvSpPr>
        <p:spPr>
          <a:xfrm>
            <a:off x="5488240" y="5490128"/>
            <a:ext cx="341760" cy="276999"/>
          </a:xfrm>
          <a:prstGeom prst="rect">
            <a:avLst/>
          </a:prstGeom>
          <a:noFill/>
        </p:spPr>
        <p:txBody>
          <a:bodyPr wrap="none" rtlCol="0">
            <a:spAutoFit/>
          </a:bodyPr>
          <a:lstStyle/>
          <a:p>
            <a:r>
              <a:rPr lang="sv-SE" sz="1200"/>
              <a:t>30</a:t>
            </a:r>
          </a:p>
        </p:txBody>
      </p:sp>
      <p:cxnSp>
        <p:nvCxnSpPr>
          <p:cNvPr id="14" name="Rak pilkoppling 13">
            <a:extLst>
              <a:ext uri="{FF2B5EF4-FFF2-40B4-BE49-F238E27FC236}">
                <a16:creationId xmlns:a16="http://schemas.microsoft.com/office/drawing/2014/main" id="{E10F9AC5-9A83-47F0-B44F-0CF4009CDC53}"/>
              </a:ext>
            </a:extLst>
          </p:cNvPr>
          <p:cNvCxnSpPr>
            <a:cxnSpLocks/>
          </p:cNvCxnSpPr>
          <p:nvPr/>
        </p:nvCxnSpPr>
        <p:spPr>
          <a:xfrm>
            <a:off x="5663773" y="5400583"/>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FC909EC4-CD07-4AA9-9F09-137C085027EB}"/>
              </a:ext>
            </a:extLst>
          </p:cNvPr>
          <p:cNvSpPr txBox="1"/>
          <p:nvPr/>
        </p:nvSpPr>
        <p:spPr>
          <a:xfrm>
            <a:off x="2614638" y="5472842"/>
            <a:ext cx="341760" cy="276999"/>
          </a:xfrm>
          <a:prstGeom prst="rect">
            <a:avLst/>
          </a:prstGeom>
          <a:noFill/>
        </p:spPr>
        <p:txBody>
          <a:bodyPr wrap="none" rtlCol="0">
            <a:spAutoFit/>
          </a:bodyPr>
          <a:lstStyle/>
          <a:p>
            <a:r>
              <a:rPr lang="sv-SE" sz="1200"/>
              <a:t>10</a:t>
            </a:r>
          </a:p>
        </p:txBody>
      </p:sp>
      <p:cxnSp>
        <p:nvCxnSpPr>
          <p:cNvPr id="17" name="Rak pilkoppling 16">
            <a:extLst>
              <a:ext uri="{FF2B5EF4-FFF2-40B4-BE49-F238E27FC236}">
                <a16:creationId xmlns:a16="http://schemas.microsoft.com/office/drawing/2014/main" id="{D1DE51D1-DA9D-4B6A-A563-554C31CD8AE8}"/>
              </a:ext>
            </a:extLst>
          </p:cNvPr>
          <p:cNvCxnSpPr>
            <a:cxnSpLocks/>
          </p:cNvCxnSpPr>
          <p:nvPr/>
        </p:nvCxnSpPr>
        <p:spPr>
          <a:xfrm>
            <a:off x="2780744" y="5383297"/>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35FA457-3FA4-4585-BE8A-D183253AA00C}"/>
              </a:ext>
            </a:extLst>
          </p:cNvPr>
          <p:cNvSpPr txBox="1"/>
          <p:nvPr/>
        </p:nvSpPr>
        <p:spPr>
          <a:xfrm>
            <a:off x="4056937" y="5472843"/>
            <a:ext cx="341760" cy="276999"/>
          </a:xfrm>
          <a:prstGeom prst="rect">
            <a:avLst/>
          </a:prstGeom>
          <a:noFill/>
        </p:spPr>
        <p:txBody>
          <a:bodyPr wrap="none" rtlCol="0">
            <a:spAutoFit/>
          </a:bodyPr>
          <a:lstStyle/>
          <a:p>
            <a:r>
              <a:rPr lang="sv-SE" sz="1200"/>
              <a:t>20</a:t>
            </a:r>
          </a:p>
        </p:txBody>
      </p:sp>
      <p:cxnSp>
        <p:nvCxnSpPr>
          <p:cNvPr id="19" name="Rak pilkoppling 18">
            <a:extLst>
              <a:ext uri="{FF2B5EF4-FFF2-40B4-BE49-F238E27FC236}">
                <a16:creationId xmlns:a16="http://schemas.microsoft.com/office/drawing/2014/main" id="{78F05C9C-5C22-48E6-AB6B-0F2E85E674F4}"/>
              </a:ext>
            </a:extLst>
          </p:cNvPr>
          <p:cNvCxnSpPr>
            <a:cxnSpLocks/>
          </p:cNvCxnSpPr>
          <p:nvPr/>
        </p:nvCxnSpPr>
        <p:spPr>
          <a:xfrm>
            <a:off x="4232470" y="5383298"/>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69561576-2ACE-416B-A901-B2CD8757DB5D}"/>
              </a:ext>
            </a:extLst>
          </p:cNvPr>
          <p:cNvSpPr txBox="1"/>
          <p:nvPr/>
        </p:nvSpPr>
        <p:spPr>
          <a:xfrm>
            <a:off x="6005477" y="5559251"/>
            <a:ext cx="1428789" cy="276999"/>
          </a:xfrm>
          <a:prstGeom prst="rect">
            <a:avLst/>
          </a:prstGeom>
          <a:noFill/>
        </p:spPr>
        <p:txBody>
          <a:bodyPr wrap="none" rtlCol="0">
            <a:spAutoFit/>
          </a:bodyPr>
          <a:lstStyle/>
          <a:p>
            <a:r>
              <a:rPr lang="sv-SE" sz="1200" b="1"/>
              <a:t>År efter behandling</a:t>
            </a:r>
          </a:p>
        </p:txBody>
      </p:sp>
      <p:sp>
        <p:nvSpPr>
          <p:cNvPr id="21" name="textruta 20">
            <a:extLst>
              <a:ext uri="{FF2B5EF4-FFF2-40B4-BE49-F238E27FC236}">
                <a16:creationId xmlns:a16="http://schemas.microsoft.com/office/drawing/2014/main" id="{BD1B2820-F03E-4250-9DBE-EA4EB731DD1E}"/>
              </a:ext>
            </a:extLst>
          </p:cNvPr>
          <p:cNvSpPr txBox="1"/>
          <p:nvPr/>
        </p:nvSpPr>
        <p:spPr>
          <a:xfrm>
            <a:off x="103193" y="2056041"/>
            <a:ext cx="1841723" cy="276999"/>
          </a:xfrm>
          <a:prstGeom prst="rect">
            <a:avLst/>
          </a:prstGeom>
          <a:noFill/>
        </p:spPr>
        <p:txBody>
          <a:bodyPr wrap="none" rtlCol="0">
            <a:spAutoFit/>
          </a:bodyPr>
          <a:lstStyle/>
          <a:p>
            <a:r>
              <a:rPr lang="sv-SE" sz="1200" b="1"/>
              <a:t>Andel patienter som lever</a:t>
            </a:r>
          </a:p>
        </p:txBody>
      </p:sp>
      <p:cxnSp>
        <p:nvCxnSpPr>
          <p:cNvPr id="23" name="Rak koppling 22">
            <a:extLst>
              <a:ext uri="{FF2B5EF4-FFF2-40B4-BE49-F238E27FC236}">
                <a16:creationId xmlns:a16="http://schemas.microsoft.com/office/drawing/2014/main" id="{669957BF-4BDC-4058-AB7C-9C6457A068C3}"/>
              </a:ext>
            </a:extLst>
          </p:cNvPr>
          <p:cNvCxnSpPr>
            <a:stCxn id="11" idx="3"/>
            <a:endCxn id="13" idx="0"/>
          </p:cNvCxnSpPr>
          <p:nvPr/>
        </p:nvCxnSpPr>
        <p:spPr>
          <a:xfrm>
            <a:off x="1327446" y="2597676"/>
            <a:ext cx="4331674" cy="289245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C9AD64D6-3194-4E54-9829-4425497A8D30}"/>
              </a:ext>
            </a:extLst>
          </p:cNvPr>
          <p:cNvCxnSpPr>
            <a:cxnSpLocks/>
            <a:stCxn id="11" idx="3"/>
            <a:endCxn id="16" idx="0"/>
          </p:cNvCxnSpPr>
          <p:nvPr/>
        </p:nvCxnSpPr>
        <p:spPr>
          <a:xfrm>
            <a:off x="1327446" y="2597676"/>
            <a:ext cx="1458072" cy="287516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ruta 38">
            <a:extLst>
              <a:ext uri="{FF2B5EF4-FFF2-40B4-BE49-F238E27FC236}">
                <a16:creationId xmlns:a16="http://schemas.microsoft.com/office/drawing/2014/main" id="{3951E97D-3D9C-409C-A534-4892D315BBF6}"/>
              </a:ext>
            </a:extLst>
          </p:cNvPr>
          <p:cNvSpPr txBox="1"/>
          <p:nvPr/>
        </p:nvSpPr>
        <p:spPr>
          <a:xfrm>
            <a:off x="3131928" y="3263265"/>
            <a:ext cx="2120555" cy="261610"/>
          </a:xfrm>
          <a:prstGeom prst="rect">
            <a:avLst/>
          </a:prstGeom>
          <a:noFill/>
        </p:spPr>
        <p:txBody>
          <a:bodyPr wrap="square" rtlCol="0">
            <a:spAutoFit/>
          </a:bodyPr>
          <a:lstStyle/>
          <a:p>
            <a:r>
              <a:rPr lang="sv-SE" sz="1100" dirty="0"/>
              <a:t>ATMP: förväntad effekt</a:t>
            </a:r>
          </a:p>
        </p:txBody>
      </p:sp>
      <p:sp>
        <p:nvSpPr>
          <p:cNvPr id="40" name="textruta 39">
            <a:extLst>
              <a:ext uri="{FF2B5EF4-FFF2-40B4-BE49-F238E27FC236}">
                <a16:creationId xmlns:a16="http://schemas.microsoft.com/office/drawing/2014/main" id="{AC584AA0-81A9-43F7-876E-C07A55EE78A5}"/>
              </a:ext>
            </a:extLst>
          </p:cNvPr>
          <p:cNvSpPr txBox="1"/>
          <p:nvPr/>
        </p:nvSpPr>
        <p:spPr>
          <a:xfrm>
            <a:off x="1286856" y="4325667"/>
            <a:ext cx="921273" cy="430887"/>
          </a:xfrm>
          <a:prstGeom prst="rect">
            <a:avLst/>
          </a:prstGeom>
          <a:noFill/>
        </p:spPr>
        <p:txBody>
          <a:bodyPr wrap="square" rtlCol="0">
            <a:spAutoFit/>
          </a:bodyPr>
          <a:lstStyle/>
          <a:p>
            <a:r>
              <a:rPr lang="sv-SE" sz="1100"/>
              <a:t>Alternativ behandling</a:t>
            </a:r>
          </a:p>
        </p:txBody>
      </p:sp>
      <p:cxnSp>
        <p:nvCxnSpPr>
          <p:cNvPr id="42" name="Rak pilkoppling 41">
            <a:extLst>
              <a:ext uri="{FF2B5EF4-FFF2-40B4-BE49-F238E27FC236}">
                <a16:creationId xmlns:a16="http://schemas.microsoft.com/office/drawing/2014/main" id="{3D39196C-D78D-4B6A-839F-FCE1E01152D4}"/>
              </a:ext>
            </a:extLst>
          </p:cNvPr>
          <p:cNvCxnSpPr/>
          <p:nvPr/>
        </p:nvCxnSpPr>
        <p:spPr>
          <a:xfrm flipH="1">
            <a:off x="2970351" y="3459859"/>
            <a:ext cx="365013" cy="160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Rak pilkoppling 42">
            <a:extLst>
              <a:ext uri="{FF2B5EF4-FFF2-40B4-BE49-F238E27FC236}">
                <a16:creationId xmlns:a16="http://schemas.microsoft.com/office/drawing/2014/main" id="{1775FD76-FB97-48F7-862D-170F7F838A42}"/>
              </a:ext>
            </a:extLst>
          </p:cNvPr>
          <p:cNvCxnSpPr>
            <a:cxnSpLocks/>
          </p:cNvCxnSpPr>
          <p:nvPr/>
        </p:nvCxnSpPr>
        <p:spPr>
          <a:xfrm flipV="1">
            <a:off x="1837264" y="4037205"/>
            <a:ext cx="99824" cy="2299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ruta 29">
            <a:extLst>
              <a:ext uri="{FF2B5EF4-FFF2-40B4-BE49-F238E27FC236}">
                <a16:creationId xmlns:a16="http://schemas.microsoft.com/office/drawing/2014/main" id="{20533D0B-3880-4538-92B0-407A901F7D78}"/>
              </a:ext>
            </a:extLst>
          </p:cNvPr>
          <p:cNvSpPr txBox="1"/>
          <p:nvPr/>
        </p:nvSpPr>
        <p:spPr>
          <a:xfrm>
            <a:off x="1944916" y="5465851"/>
            <a:ext cx="263214" cy="276999"/>
          </a:xfrm>
          <a:prstGeom prst="rect">
            <a:avLst/>
          </a:prstGeom>
          <a:noFill/>
        </p:spPr>
        <p:txBody>
          <a:bodyPr wrap="none" rtlCol="0">
            <a:spAutoFit/>
          </a:bodyPr>
          <a:lstStyle/>
          <a:p>
            <a:r>
              <a:rPr lang="sv-SE" sz="1200"/>
              <a:t>5</a:t>
            </a:r>
          </a:p>
        </p:txBody>
      </p:sp>
      <p:cxnSp>
        <p:nvCxnSpPr>
          <p:cNvPr id="31" name="Rak pilkoppling 30">
            <a:extLst>
              <a:ext uri="{FF2B5EF4-FFF2-40B4-BE49-F238E27FC236}">
                <a16:creationId xmlns:a16="http://schemas.microsoft.com/office/drawing/2014/main" id="{EA86109F-925A-4410-AB1C-92588AAA87AC}"/>
              </a:ext>
            </a:extLst>
          </p:cNvPr>
          <p:cNvCxnSpPr>
            <a:cxnSpLocks/>
          </p:cNvCxnSpPr>
          <p:nvPr/>
        </p:nvCxnSpPr>
        <p:spPr>
          <a:xfrm>
            <a:off x="2060688" y="5376306"/>
            <a:ext cx="0" cy="1434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11D3529F-4778-47ED-A390-BF926BC29B18}"/>
              </a:ext>
            </a:extLst>
          </p:cNvPr>
          <p:cNvCxnSpPr>
            <a:cxnSpLocks/>
          </p:cNvCxnSpPr>
          <p:nvPr/>
        </p:nvCxnSpPr>
        <p:spPr>
          <a:xfrm>
            <a:off x="2901290" y="5427534"/>
            <a:ext cx="2586950" cy="11773"/>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78CC59B8-05AE-48E4-950F-6A37325F5726}"/>
              </a:ext>
            </a:extLst>
          </p:cNvPr>
          <p:cNvCxnSpPr>
            <a:cxnSpLocks/>
          </p:cNvCxnSpPr>
          <p:nvPr/>
        </p:nvCxnSpPr>
        <p:spPr>
          <a:xfrm>
            <a:off x="1447932" y="2727462"/>
            <a:ext cx="4033471" cy="2696317"/>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699AE5D5-254E-48C7-9CD9-39D3DDCF8E62}"/>
              </a:ext>
            </a:extLst>
          </p:cNvPr>
          <p:cNvCxnSpPr>
            <a:cxnSpLocks/>
          </p:cNvCxnSpPr>
          <p:nvPr/>
        </p:nvCxnSpPr>
        <p:spPr>
          <a:xfrm flipH="1" flipV="1">
            <a:off x="1447932" y="2725894"/>
            <a:ext cx="1406712" cy="2641699"/>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5" name="textruta 44">
            <a:extLst>
              <a:ext uri="{FF2B5EF4-FFF2-40B4-BE49-F238E27FC236}">
                <a16:creationId xmlns:a16="http://schemas.microsoft.com/office/drawing/2014/main" id="{54BCA28D-39E7-4BBA-83D7-CBA807707D23}"/>
              </a:ext>
            </a:extLst>
          </p:cNvPr>
          <p:cNvSpPr txBox="1"/>
          <p:nvPr/>
        </p:nvSpPr>
        <p:spPr>
          <a:xfrm>
            <a:off x="2500282" y="4096723"/>
            <a:ext cx="1727535" cy="738664"/>
          </a:xfrm>
          <a:prstGeom prst="rect">
            <a:avLst/>
          </a:prstGeom>
          <a:noFill/>
        </p:spPr>
        <p:txBody>
          <a:bodyPr wrap="square" rtlCol="0">
            <a:spAutoFit/>
          </a:bodyPr>
          <a:lstStyle/>
          <a:p>
            <a:r>
              <a:rPr lang="sv-SE" sz="1400" b="1" dirty="0"/>
              <a:t>Förväntad överlevnadsvinst:</a:t>
            </a:r>
          </a:p>
          <a:p>
            <a:r>
              <a:rPr lang="sv-SE" sz="1400" b="1" dirty="0"/>
              <a:t>10 år</a:t>
            </a:r>
          </a:p>
        </p:txBody>
      </p:sp>
      <p:sp>
        <p:nvSpPr>
          <p:cNvPr id="46" name="textruta 45">
            <a:extLst>
              <a:ext uri="{FF2B5EF4-FFF2-40B4-BE49-F238E27FC236}">
                <a16:creationId xmlns:a16="http://schemas.microsoft.com/office/drawing/2014/main" id="{A16CDFFC-7D54-4810-B46D-8D95E281AF87}"/>
              </a:ext>
            </a:extLst>
          </p:cNvPr>
          <p:cNvSpPr txBox="1"/>
          <p:nvPr/>
        </p:nvSpPr>
        <p:spPr>
          <a:xfrm>
            <a:off x="5175584" y="4204445"/>
            <a:ext cx="1727535" cy="523220"/>
          </a:xfrm>
          <a:prstGeom prst="rect">
            <a:avLst/>
          </a:prstGeom>
          <a:noFill/>
        </p:spPr>
        <p:txBody>
          <a:bodyPr wrap="square" rtlCol="0">
            <a:spAutoFit/>
          </a:bodyPr>
          <a:lstStyle/>
          <a:p>
            <a:r>
              <a:rPr lang="sv-SE" sz="1400" b="1" dirty="0"/>
              <a:t>Anta värde: 10 miljoner kronor</a:t>
            </a:r>
          </a:p>
        </p:txBody>
      </p:sp>
      <p:sp>
        <p:nvSpPr>
          <p:cNvPr id="2" name="Rubrik 1">
            <a:extLst>
              <a:ext uri="{FF2B5EF4-FFF2-40B4-BE49-F238E27FC236}">
                <a16:creationId xmlns:a16="http://schemas.microsoft.com/office/drawing/2014/main" id="{26826364-A04A-42DC-99D8-96E45D230DA0}"/>
              </a:ext>
            </a:extLst>
          </p:cNvPr>
          <p:cNvSpPr>
            <a:spLocks noGrp="1"/>
          </p:cNvSpPr>
          <p:nvPr>
            <p:ph type="title"/>
          </p:nvPr>
        </p:nvSpPr>
        <p:spPr/>
        <p:txBody>
          <a:bodyPr/>
          <a:lstStyle/>
          <a:p>
            <a:r>
              <a:rPr lang="sv-SE" dirty="0"/>
              <a:t>Ett exempel</a:t>
            </a:r>
          </a:p>
        </p:txBody>
      </p:sp>
    </p:spTree>
    <p:extLst>
      <p:ext uri="{BB962C8B-B14F-4D97-AF65-F5344CB8AC3E}">
        <p14:creationId xmlns:p14="http://schemas.microsoft.com/office/powerpoint/2010/main" val="17187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Rr1E7Kiss6D87YDmWW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j4fmclgqmduL9GbWfYd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LV - Standardlayouter">
  <a:themeElements>
    <a:clrScheme name="TLV kompletteringsfärger">
      <a:dk1>
        <a:sysClr val="windowText" lastClr="000000"/>
      </a:dk1>
      <a:lt1>
        <a:sysClr val="window" lastClr="FFFFFF"/>
      </a:lt1>
      <a:dk2>
        <a:srgbClr val="7F7F7F"/>
      </a:dk2>
      <a:lt2>
        <a:srgbClr val="F2F2F2"/>
      </a:lt2>
      <a:accent1>
        <a:srgbClr val="0087A9"/>
      </a:accent1>
      <a:accent2>
        <a:srgbClr val="00968D"/>
      </a:accent2>
      <a:accent3>
        <a:srgbClr val="882461"/>
      </a:accent3>
      <a:accent4>
        <a:srgbClr val="BC3A00"/>
      </a:accent4>
      <a:accent5>
        <a:srgbClr val="FFC000"/>
      </a:accent5>
      <a:accent6>
        <a:srgbClr val="9FC507"/>
      </a:accent6>
      <a:hlink>
        <a:srgbClr val="000000"/>
      </a:hlink>
      <a:folHlink>
        <a:srgbClr val="000000"/>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E3F64109-6973-4D0E-8684-FBE3A2A3A6B5}" vid="{FB806C45-966F-40E0-83FF-713857AC024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9A1CE0286E8F4BBF9454E48378CDE0" ma:contentTypeVersion="2" ma:contentTypeDescription="Skapa ett nytt dokument." ma:contentTypeScope="" ma:versionID="6cf94e0f25c6869753efbf395471ac65">
  <xsd:schema xmlns:xsd="http://www.w3.org/2001/XMLSchema" xmlns:xs="http://www.w3.org/2001/XMLSchema" xmlns:p="http://schemas.microsoft.com/office/2006/metadata/properties" xmlns:ns2="bb773ed6-7ad6-4624-b8f9-99299f590175" targetNamespace="http://schemas.microsoft.com/office/2006/metadata/properties" ma:root="true" ma:fieldsID="d536ce6b08898fe724a6a911a973fa07" ns2:_="">
    <xsd:import namespace="bb773ed6-7ad6-4624-b8f9-99299f5901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73ed6-7ad6-4624-b8f9-99299f590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D4643A-0C92-4D3C-83CD-7383CD2E6B9A}">
  <ds:schemaRefs>
    <ds:schemaRef ds:uri="bb773ed6-7ad6-4624-b8f9-99299f590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00745D10-2BEB-4939-8FF4-0BE052EA0D5A}">
  <ds:schemaRefs>
    <ds:schemaRef ds:uri="http://schemas.microsoft.com/sharepoint/v3/contenttype/forms"/>
  </ds:schemaRefs>
</ds:datastoreItem>
</file>

<file path=customXml/itemProps3.xml><?xml version="1.0" encoding="utf-8"?>
<ds:datastoreItem xmlns:ds="http://schemas.openxmlformats.org/officeDocument/2006/customXml" ds:itemID="{D72AF009-D46D-4439-9D83-91B0DE49BA5C}">
  <ds:schemaRefs>
    <ds:schemaRef ds:uri="bb773ed6-7ad6-4624-b8f9-99299f590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TLV</Template>
  <TotalTime>8311</TotalTime>
  <Words>1162</Words>
  <Application>Microsoft Office PowerPoint</Application>
  <PresentationFormat>Bredbild</PresentationFormat>
  <Paragraphs>154</Paragraphs>
  <Slides>13</Slides>
  <Notes>9</Notes>
  <HiddenSlides>1</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13</vt:i4>
      </vt:variant>
    </vt:vector>
  </HeadingPairs>
  <TitlesOfParts>
    <vt:vector size="18" baseType="lpstr">
      <vt:lpstr>Arial</vt:lpstr>
      <vt:lpstr>Georgia</vt:lpstr>
      <vt:lpstr>Wingdings</vt:lpstr>
      <vt:lpstr>TLV - Standardlayouter</vt:lpstr>
      <vt:lpstr>think-cell Slide</vt:lpstr>
      <vt:lpstr>Hur ska vi utvärdera och hur ska vi betala? Hälsoekonomiska bedömningar och betalningsmodeller för precisionsmedicin och ATMP</vt:lpstr>
      <vt:lpstr>Uppdraget slutredovisades 30 april</vt:lpstr>
      <vt:lpstr>Syfte med dagens presentation</vt:lpstr>
      <vt:lpstr>Betala för ATMP</vt:lpstr>
      <vt:lpstr>Illustration av ”irreversibilitetsproblemet” 1(2)</vt:lpstr>
      <vt:lpstr>Illustration av irreversibilitetsproblemet 2(2)</vt:lpstr>
      <vt:lpstr>Hur identifiera och hantera utmaningarna med ATMP</vt:lpstr>
      <vt:lpstr>Hantering av osäkerheter vid engångsbehandling som prissatts med förhoppning om långvarig effekt</vt:lpstr>
      <vt:lpstr>Ett exempel</vt:lpstr>
      <vt:lpstr>PowerPoint-presentation</vt:lpstr>
      <vt:lpstr>Utfallsbaserade betalningsmodeller – vad är viktigt att tänka på?</vt:lpstr>
      <vt:lpstr>Sammanfattning</vt:lpstr>
      <vt:lpstr>Våra förslag på nästa steg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Klicka för att lägga till rubrik</dc:title>
  <dc:creator>Anna Alassaad</dc:creator>
  <cp:lastModifiedBy>Douglas Lundin</cp:lastModifiedBy>
  <cp:revision>6</cp:revision>
  <cp:lastPrinted>2021-04-06T07:36:34Z</cp:lastPrinted>
  <dcterms:created xsi:type="dcterms:W3CDTF">2021-02-02T10:26:27Z</dcterms:created>
  <dcterms:modified xsi:type="dcterms:W3CDTF">2021-06-21T11:17:47Z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0x010100299A1CE0286E8F4BBF9454E48378CDE0</vt:lpwstr>
  </property>
</Properties>
</file>