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9"/>
  </p:notesMasterIdLst>
  <p:handoutMasterIdLst>
    <p:handoutMasterId r:id="rId10"/>
  </p:handoutMasterIdLst>
  <p:sldIdLst>
    <p:sldId id="266" r:id="rId4"/>
    <p:sldId id="366" r:id="rId5"/>
    <p:sldId id="311" r:id="rId6"/>
    <p:sldId id="358" r:id="rId7"/>
    <p:sldId id="368" r:id="rId8"/>
  </p:sldIdLst>
  <p:sldSz cx="12192000" cy="6858000"/>
  <p:notesSz cx="6889750" cy="100203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83"/>
    <a:srgbClr val="81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70451" autoAdjust="0"/>
  </p:normalViewPr>
  <p:slideViewPr>
    <p:cSldViewPr snapToGrid="0" snapToObjects="1">
      <p:cViewPr varScale="1">
        <p:scale>
          <a:sx n="79" d="100"/>
          <a:sy n="79" d="100"/>
        </p:scale>
        <p:origin x="182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309" cy="50157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901832" y="0"/>
            <a:ext cx="2986309" cy="50157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2FC9A3-C074-4392-B2BC-FF6EADEAEAC9}" type="datetimeFigureOut">
              <a:rPr lang="nb-NO"/>
              <a:pPr>
                <a:defRPr/>
              </a:pPr>
              <a:t>21.06.2021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518724"/>
            <a:ext cx="2986309" cy="50157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901832" y="9518724"/>
            <a:ext cx="2986309" cy="50157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EE9F89-3F4B-4B48-A72F-EA01815ED47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309" cy="50157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1832" y="0"/>
            <a:ext cx="2986309" cy="50157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DF0CD27F-88CD-4D3B-8938-EADD47370C04}" type="datetimeFigureOut">
              <a:rPr lang="nb-NO" smtClean="0"/>
              <a:t>21.06.2021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654" y="4821859"/>
            <a:ext cx="5512444" cy="3945303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8724"/>
            <a:ext cx="2986309" cy="50157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1832" y="9518724"/>
            <a:ext cx="2986309" cy="50157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5FEF3909-5329-474A-86B8-20ABA4DC7A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68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3909-5329-474A-86B8-20ABA4DC7A4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07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207">
              <a:defRPr/>
            </a:pPr>
            <a:fld id="{FCA1F9C9-1755-4CB3-BF27-087BFE19BC13}" type="slidenum">
              <a:rPr lang="nb-NO">
                <a:solidFill>
                  <a:prstClr val="black"/>
                </a:solidFill>
                <a:latin typeface="Calibri"/>
              </a:rPr>
              <a:pPr defTabSz="931207">
                <a:defRPr/>
              </a:pPr>
              <a:t>3</a:t>
            </a:fld>
            <a:endParaRPr lang="nb-N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3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3909-5329-474A-86B8-20ABA4DC7A4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188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F3909-5329-474A-86B8-20ABA4DC7A4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81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>
            <a:fillRect/>
          </a:stretch>
        </p:blipFill>
        <p:spPr bwMode="auto">
          <a:xfrm>
            <a:off x="7342188" y="2030413"/>
            <a:ext cx="4849812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46088"/>
            <a:ext cx="27193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B127-BD72-4386-98F1-D545A5EFA77D}" type="datetime1">
              <a:rPr lang="nb-NO" smtClean="0"/>
              <a:t>21.06.2021</a:t>
            </a:fld>
            <a:endParaRPr lang="nb-NO" dirty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B9005-4924-41E4-B32B-A0FBFDA17A3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743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 - K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013" y="6061075"/>
            <a:ext cx="45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DEF03F01-AAC7-034B-AE29-D0D5DCA0871B}"/>
              </a:ext>
            </a:extLst>
          </p:cNvPr>
          <p:cNvCxnSpPr/>
          <p:nvPr/>
        </p:nvCxnSpPr>
        <p:spPr>
          <a:xfrm>
            <a:off x="0" y="6289675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AA94-BC1B-4474-AB03-8EF98FF758C9}" type="datetime1">
              <a:rPr lang="nb-NO" smtClean="0"/>
              <a:t>21.06.2021</a:t>
            </a:fld>
            <a:endParaRPr lang="nb-NO"/>
          </a:p>
        </p:txBody>
      </p:sp>
      <p:sp>
        <p:nvSpPr>
          <p:cNvPr id="10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7D42-BDAF-48E5-B9F5-D410167CA7B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891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B072-3817-4DD2-8D35-4B95A2113135}" type="datetime1">
              <a:rPr lang="nb-NO" smtClean="0"/>
              <a:t>21.06.2021</a:t>
            </a:fld>
            <a:endParaRPr lang="nb-NO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C829-1ECB-4597-8368-7000424A0B5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785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rgbClr val="003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/>
        </p:nvCxnSpPr>
        <p:spPr>
          <a:xfrm>
            <a:off x="0" y="6289675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/>
        </p:nvSpPr>
        <p:spPr>
          <a:xfrm>
            <a:off x="11403013" y="6235700"/>
            <a:ext cx="106362" cy="106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410325"/>
            <a:ext cx="15065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C613-6384-4767-A207-119836D45FD6}" type="datetime1">
              <a:rPr lang="nb-NO" smtClean="0"/>
              <a:t>21.06.2021</a:t>
            </a:fld>
            <a:endParaRPr lang="nb-NO"/>
          </a:p>
        </p:txBody>
      </p:sp>
      <p:sp>
        <p:nvSpPr>
          <p:cNvPr id="7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85AA-9BB8-4678-94C9-ED21FBA94B5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054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399E8-5B82-4D7B-B079-888AC1BF0166}" type="datetime1">
              <a:rPr lang="nb-NO" smtClean="0"/>
              <a:t>21.06.2021</a:t>
            </a:fld>
            <a:endParaRPr lang="nb-NO"/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BA57-87E6-401B-BF07-71F94E82680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8994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rgbClr val="003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/>
        </p:nvCxnSpPr>
        <p:spPr>
          <a:xfrm>
            <a:off x="0" y="6289675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/>
        </p:nvSpPr>
        <p:spPr>
          <a:xfrm>
            <a:off x="11403013" y="6235700"/>
            <a:ext cx="106362" cy="106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410325"/>
            <a:ext cx="15065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DDBCF-5E19-4D8C-9D51-597CD78527E7}" type="datetime1">
              <a:rPr lang="nb-NO" smtClean="0"/>
              <a:t>21.06.2021</a:t>
            </a:fld>
            <a:endParaRPr lang="nb-NO"/>
          </a:p>
        </p:txBody>
      </p:sp>
      <p:sp>
        <p:nvSpPr>
          <p:cNvPr id="6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A9F7-6254-410F-A10E-684E7495B2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914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5C0B8-5CFA-48EF-B339-5C6ACF3F2888}" type="datetime1">
              <a:rPr lang="nb-NO" smtClean="0"/>
              <a:t>21.06.2021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EA28-7DF5-43C9-8A9E-8EC2035EF06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4731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62F26-46A2-44EC-B1EC-5294F28657F7}" type="datetime1">
              <a:rPr lang="nb-NO" smtClean="0"/>
              <a:t>21.06.2021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1B78-D7B3-4846-96D8-A2E81AECB7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7534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A71B3-2BD7-418F-BE4B-6B1A2CB4C4D2}" type="datetime1">
              <a:rPr lang="nb-NO" smtClean="0"/>
              <a:t>21.06.2021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4EB5-D4F4-44C5-A953-206C0C1CBBA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2354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C630-300C-4068-829A-3958DB557AF8}" type="datetime1">
              <a:rPr lang="nb-NO" smtClean="0"/>
              <a:t>21.06.2021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E89E-6D2C-4E8E-9638-7AAFD051D81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9770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- Strategi 2030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5" y="6396038"/>
            <a:ext cx="7715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6426200"/>
            <a:ext cx="15462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30425" y="6399213"/>
            <a:ext cx="10842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77A7A-5FE9-443F-8C0E-6DDBA9E1196A}" type="datetime1">
              <a:rPr lang="nb-NO" smtClean="0"/>
              <a:t>21.06.2021</a:t>
            </a:fld>
            <a:endParaRPr lang="nb-NO" dirty="0"/>
          </a:p>
        </p:txBody>
      </p:sp>
      <p:sp>
        <p:nvSpPr>
          <p:cNvPr id="5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8038" y="6399213"/>
            <a:ext cx="67548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7788" y="6399213"/>
            <a:ext cx="579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DB2B2-3F61-43EA-BD98-99DC5D75DB8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3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98EE-4993-4E23-8DC9-8E202E097CAD}" type="datetime1">
              <a:rPr lang="nb-NO" smtClean="0"/>
              <a:t>21.06.2021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96C3-CC44-4E93-9FB8-74BEE346D62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851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>
            <a:fillRect/>
          </a:stretch>
        </p:blipFill>
        <p:spPr bwMode="auto">
          <a:xfrm>
            <a:off x="7354888" y="2024063"/>
            <a:ext cx="4837112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81013"/>
            <a:ext cx="27193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00328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28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CD34-23F0-4849-A733-85CC660E1832}" type="datetime1">
              <a:rPr lang="nb-NO" smtClean="0"/>
              <a:t>21.06.2021</a:t>
            </a:fld>
            <a:endParaRPr lang="nb-NO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5487-4E85-4284-8475-E0903536359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39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46088"/>
            <a:ext cx="27193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3F74-9A9C-4F03-A139-1027189906A6}" type="datetime1">
              <a:rPr lang="nb-NO" smtClean="0"/>
              <a:t>21.06.2021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6F2C-F37A-4F5B-84E0-6584156F547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872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2030413"/>
            <a:ext cx="6069012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46088"/>
            <a:ext cx="27193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49B0-D2B5-481B-B147-012597D84C5A}" type="datetime1">
              <a:rPr lang="nb-NO" smtClean="0"/>
              <a:t>21.06.2021</a:t>
            </a:fld>
            <a:endParaRPr lang="nb-NO" dirty="0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DC9B-60EA-4A4D-9509-906ECCE1B2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608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>
            <a:fillRect/>
          </a:stretch>
        </p:blipFill>
        <p:spPr bwMode="auto">
          <a:xfrm>
            <a:off x="7342188" y="2030413"/>
            <a:ext cx="4849812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429375"/>
            <a:ext cx="1506537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990" y="1709738"/>
            <a:ext cx="9876459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990" y="4589463"/>
            <a:ext cx="987646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3336-2D2E-4A13-8D6D-8315B2ACD867}" type="datetime1">
              <a:rPr lang="nb-NO" smtClean="0"/>
              <a:t>21.06.2021</a:t>
            </a:fld>
            <a:endParaRPr lang="nb-NO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42616-DB73-4611-9473-AA68149A375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90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6715-43CF-49C5-8EE9-91FD382F39C7}" type="datetime1">
              <a:rPr lang="nb-NO" smtClean="0"/>
              <a:t>21.06.2021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DBDE-073F-4A57-94F4-C79A7E2F337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729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 - K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013" y="6061075"/>
            <a:ext cx="45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27CFEDB7-4063-CB4D-A736-FE7E1133003D}"/>
              </a:ext>
            </a:extLst>
          </p:cNvPr>
          <p:cNvCxnSpPr/>
          <p:nvPr/>
        </p:nvCxnSpPr>
        <p:spPr>
          <a:xfrm>
            <a:off x="0" y="6289675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7920-CE53-4B2D-A4DE-82AE8FF9D33E}" type="datetime1">
              <a:rPr lang="nb-NO" smtClean="0"/>
              <a:t>21.06.2021</a:t>
            </a:fld>
            <a:endParaRPr lang="nb-NO"/>
          </a:p>
        </p:txBody>
      </p:sp>
      <p:sp>
        <p:nvSpPr>
          <p:cNvPr id="8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1D835-A87C-43A7-9D9A-3F2EF9F0111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909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5EB7-1789-4BA1-A355-C3E1984AE353}" type="datetime1">
              <a:rPr lang="nb-NO" smtClean="0"/>
              <a:t>21.06.2021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E761-F9B1-4BDA-866E-F9596FE5BC8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950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Rediger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9663" y="6399213"/>
            <a:ext cx="108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A9FC75-4993-4429-8BFF-A999043BCDAD}" type="datetime1">
              <a:rPr lang="nb-NO" smtClean="0"/>
              <a:t>21.06.2021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2188" y="6399213"/>
            <a:ext cx="331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5313" y="6399213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1F044-8E04-41AB-A621-A599326D16B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/>
        </p:nvCxnSpPr>
        <p:spPr>
          <a:xfrm>
            <a:off x="0" y="6289675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/>
        </p:nvSpPr>
        <p:spPr>
          <a:xfrm>
            <a:off x="11403013" y="6235700"/>
            <a:ext cx="106362" cy="10636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33" name="Bilde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6426200"/>
            <a:ext cx="15462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8" r:id="rId2"/>
    <p:sldLayoutId id="2147483688" r:id="rId3"/>
    <p:sldLayoutId id="2147483689" r:id="rId4"/>
    <p:sldLayoutId id="2147483690" r:id="rId5"/>
    <p:sldLayoutId id="2147483691" r:id="rId6"/>
    <p:sldLayoutId id="2147483679" r:id="rId7"/>
    <p:sldLayoutId id="2147483692" r:id="rId8"/>
    <p:sldLayoutId id="2147483680" r:id="rId9"/>
    <p:sldLayoutId id="2147483693" r:id="rId10"/>
    <p:sldLayoutId id="2147483681" r:id="rId11"/>
    <p:sldLayoutId id="2147483694" r:id="rId12"/>
    <p:sldLayoutId id="2147483682" r:id="rId13"/>
    <p:sldLayoutId id="2147483695" r:id="rId14"/>
    <p:sldLayoutId id="2147483683" r:id="rId15"/>
    <p:sldLayoutId id="2147483684" r:id="rId16"/>
    <p:sldLayoutId id="2147483685" r:id="rId17"/>
    <p:sldLayoutId id="2147483686" r:id="rId18"/>
    <p:sldLayoutId id="2147483696" r:id="rId1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328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283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283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283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283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283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283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283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3283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3"/>
          <p:cNvSpPr>
            <a:spLocks noGrp="1"/>
          </p:cNvSpPr>
          <p:nvPr>
            <p:ph type="ctrTitle"/>
          </p:nvPr>
        </p:nvSpPr>
        <p:spPr>
          <a:xfrm>
            <a:off x="1468008" y="1864641"/>
            <a:ext cx="9134475" cy="1803400"/>
          </a:xfrm>
        </p:spPr>
        <p:txBody>
          <a:bodyPr>
            <a:normAutofit fontScale="90000"/>
          </a:bodyPr>
          <a:lstStyle/>
          <a:p>
            <a:r>
              <a:rPr lang="nb-NO" sz="3100" dirty="0" smtClean="0"/>
              <a:t/>
            </a:r>
            <a:br>
              <a:rPr lang="nb-NO" sz="3100" dirty="0" smtClean="0"/>
            </a:br>
            <a:r>
              <a:rPr lang="nb-NO" sz="3100" dirty="0"/>
              <a:t/>
            </a:r>
            <a:br>
              <a:rPr lang="nb-NO" sz="3100" dirty="0"/>
            </a:br>
            <a:r>
              <a:rPr lang="nb-NO" sz="3100" dirty="0" smtClean="0"/>
              <a:t/>
            </a:r>
            <a:br>
              <a:rPr lang="nb-NO" sz="3100" dirty="0" smtClean="0"/>
            </a:br>
            <a:r>
              <a:rPr lang="nb-NO" sz="3100" dirty="0" smtClean="0"/>
              <a:t>Erfaringer </a:t>
            </a:r>
            <a:r>
              <a:rPr lang="nb-NO" sz="3100" dirty="0"/>
              <a:t>med </a:t>
            </a:r>
            <a:r>
              <a:rPr lang="nb-NO" sz="3100" dirty="0" smtClean="0"/>
              <a:t>alternative prisavtaler </a:t>
            </a:r>
            <a:br>
              <a:rPr lang="nb-NO" sz="3100" dirty="0" smtClean="0"/>
            </a:br>
            <a:r>
              <a:rPr lang="nb-NO" sz="3100" dirty="0" smtClean="0"/>
              <a:t> </a:t>
            </a:r>
            <a:r>
              <a:rPr lang="nb-NO" sz="3100" dirty="0"/>
              <a:t/>
            </a:r>
            <a:br>
              <a:rPr lang="nb-NO" sz="3100" dirty="0"/>
            </a:br>
            <a:r>
              <a:rPr lang="nb-NO" sz="3100" dirty="0" smtClean="0"/>
              <a:t>Oppdrag «Midlertidig </a:t>
            </a:r>
            <a:r>
              <a:rPr lang="nb-NO" sz="3100" dirty="0"/>
              <a:t>innføringer av nye metoder» </a:t>
            </a:r>
            <a:r>
              <a:rPr lang="nb-NO" sz="3100" i="1" dirty="0" smtClean="0"/>
              <a:t> </a:t>
            </a:r>
            <a:r>
              <a:rPr lang="nb-NO" altLang="nb-NO" sz="3100" dirty="0" smtClean="0"/>
              <a:t/>
            </a:r>
            <a:br>
              <a:rPr lang="nb-NO" altLang="nb-NO" sz="3100" dirty="0" smtClean="0"/>
            </a:br>
            <a:endParaRPr lang="nb-NO" altLang="nb-NO" sz="3100" dirty="0" smtClean="0"/>
          </a:p>
        </p:txBody>
      </p:sp>
      <p:sp>
        <p:nvSpPr>
          <p:cNvPr id="13315" name="Undertittel 4"/>
          <p:cNvSpPr>
            <a:spLocks noGrp="1"/>
          </p:cNvSpPr>
          <p:nvPr>
            <p:ph type="subTitle" idx="1"/>
          </p:nvPr>
        </p:nvSpPr>
        <p:spPr>
          <a:xfrm>
            <a:off x="1449387" y="3021935"/>
            <a:ext cx="9134475" cy="1655762"/>
          </a:xfrm>
        </p:spPr>
        <p:txBody>
          <a:bodyPr/>
          <a:lstStyle/>
          <a:p>
            <a:r>
              <a:rPr lang="nb-NO" altLang="nb-NO" b="1" i="1" dirty="0" smtClean="0"/>
              <a:t> </a:t>
            </a:r>
          </a:p>
          <a:p>
            <a:endParaRPr lang="nb-NO" altLang="nb-NO" b="1" i="1" dirty="0"/>
          </a:p>
          <a:p>
            <a:endParaRPr lang="nb-NO" altLang="nb-NO" b="1" i="1" dirty="0" smtClean="0"/>
          </a:p>
          <a:p>
            <a:r>
              <a:rPr lang="nb-NO" altLang="nb-NO" b="1" i="1" dirty="0" smtClean="0"/>
              <a:t>Stig </a:t>
            </a:r>
            <a:r>
              <a:rPr lang="nb-NO" altLang="nb-NO" b="1" i="1" dirty="0" smtClean="0"/>
              <a:t>A. Slørdahl</a:t>
            </a:r>
            <a:endParaRPr lang="nb-NO" altLang="nb-NO" b="1" i="1" dirty="0" smtClean="0"/>
          </a:p>
          <a:p>
            <a:r>
              <a:rPr lang="nb-NO" altLang="nb-NO" b="1" i="1" dirty="0" smtClean="0"/>
              <a:t>Administrerende </a:t>
            </a:r>
            <a:r>
              <a:rPr lang="nb-NO" altLang="nb-NO" b="1" i="1" dirty="0" smtClean="0"/>
              <a:t>direktør</a:t>
            </a:r>
          </a:p>
          <a:p>
            <a:r>
              <a:rPr lang="nb-NO" altLang="nb-NO" b="1" i="1" dirty="0" smtClean="0"/>
              <a:t>Helse Midt-Norge RHF</a:t>
            </a:r>
            <a:endParaRPr lang="nb-NO" altLang="nb-NO" b="1" dirty="0" smtClean="0"/>
          </a:p>
          <a:p>
            <a:endParaRPr lang="nb-NO" altLang="nb-NO" dirty="0" smtClean="0"/>
          </a:p>
          <a:p>
            <a:endParaRPr lang="nb-NO" altLang="nb-NO" sz="2000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55487-4E85-4284-8475-E0903536359E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Alternative prisavtaler - erfaringer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1120" y="12292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 </a:t>
            </a:r>
            <a:endParaRPr lang="nb-NO" dirty="0"/>
          </a:p>
          <a:p>
            <a:pPr marL="0" indent="0">
              <a:buNone/>
            </a:pPr>
            <a:endParaRPr lang="nb-NO" sz="1600" u="sng" dirty="0" smtClean="0"/>
          </a:p>
          <a:p>
            <a:pPr marL="0" indent="0">
              <a:buNone/>
            </a:pPr>
            <a:r>
              <a:rPr lang="nb-NO" sz="1600" u="sng" dirty="0" smtClean="0"/>
              <a:t>Beslutning sak 059-2020</a:t>
            </a:r>
            <a:endParaRPr lang="nb-NO" sz="1600" dirty="0"/>
          </a:p>
          <a:p>
            <a:pPr marL="342900" lvl="0" indent="-342900">
              <a:buFont typeface="+mj-lt"/>
              <a:buAutoNum type="arabicPeriod"/>
            </a:pPr>
            <a:r>
              <a:rPr lang="nb-NO" sz="1600" dirty="0"/>
              <a:t>Innkjøpsavtaler som de regionale helseforetakene inngår som følge av en beslutning i Beslutningsforum skal som hovedregel baseres på flat rabatt, men det etableres et rammeverk for unntaksvis bruk av alternative prisavtaler</a:t>
            </a:r>
            <a:r>
              <a:rPr lang="nb-NO" sz="1600" dirty="0" smtClean="0"/>
              <a:t>.</a:t>
            </a:r>
            <a:endParaRPr lang="nb-NO" sz="1600" dirty="0"/>
          </a:p>
          <a:p>
            <a:pPr marL="342900" lvl="0" indent="-342900">
              <a:buFont typeface="+mj-lt"/>
              <a:buAutoNum type="arabicPeriod"/>
            </a:pPr>
            <a:r>
              <a:rPr lang="nb-NO" sz="1600" dirty="0"/>
              <a:t>Sykehusinnkjøp HF kan etter forhåndsgodkjenning av fagdirektørene i RHF-ene ta initiativ til å utarbeide enkle avtaleforslag, slik som pris-volum-modeller. Avtaler som kan være mer kompliserte å håndtere, f.eks. registrering av behandling eller etablering av start- og stoppkriterier for behandling må </a:t>
            </a:r>
            <a:r>
              <a:rPr lang="nb-NO" sz="1600" dirty="0" err="1"/>
              <a:t>forhåndsgodkjennes</a:t>
            </a:r>
            <a:r>
              <a:rPr lang="nb-NO" sz="1600" dirty="0"/>
              <a:t> av Beslutningsforum for nye metoder før Sykehusinnkjøp kan igangsette forhandlinger</a:t>
            </a:r>
            <a:r>
              <a:rPr lang="nb-NO" sz="1600" dirty="0" smtClean="0"/>
              <a:t>.</a:t>
            </a:r>
            <a:endParaRPr lang="nb-NO" sz="1600" dirty="0"/>
          </a:p>
          <a:p>
            <a:pPr marL="342900" lvl="0" indent="-342900">
              <a:buAutoNum type="arabicPeriod" startAt="3"/>
            </a:pPr>
            <a:r>
              <a:rPr lang="nb-NO" sz="1600" dirty="0" smtClean="0"/>
              <a:t>Beslutningsforum </a:t>
            </a:r>
            <a:r>
              <a:rPr lang="nb-NO" sz="1600" dirty="0"/>
              <a:t>for nye metoder gir sin tilslutning til rammeverk for alternative prisavtaler, gitt endringen om at alternative prisavtaler skal </a:t>
            </a:r>
            <a:r>
              <a:rPr lang="nb-NO" sz="1600" dirty="0" err="1"/>
              <a:t>forhåndsgodkjennes</a:t>
            </a:r>
            <a:r>
              <a:rPr lang="nb-NO" sz="1600" dirty="0"/>
              <a:t> før de bringes inn i forhandlingene. </a:t>
            </a:r>
          </a:p>
          <a:p>
            <a:pPr marL="0" lvl="0" indent="0">
              <a:buNone/>
            </a:pPr>
            <a:r>
              <a:rPr lang="nb-NO" sz="1600" dirty="0" smtClean="0"/>
              <a:t>4.    Rammeverket </a:t>
            </a:r>
            <a:r>
              <a:rPr lang="nb-NO" sz="1600" dirty="0"/>
              <a:t>trer i kraft fra 23. juni 2020. </a:t>
            </a:r>
          </a:p>
          <a:p>
            <a:pPr marL="0" indent="0">
              <a:buNone/>
            </a:pPr>
            <a:endParaRPr lang="nb-NO" sz="1600" dirty="0"/>
          </a:p>
          <a:p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596C3-CC44-4E93-9FB8-74BEE346D62D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5" name="Plassholder for innho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1493" y="41067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10204491" y="4486738"/>
            <a:ext cx="1562860" cy="19585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733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/>
        </p:nvGrpSpPr>
        <p:grpSpPr>
          <a:xfrm>
            <a:off x="59790" y="4681984"/>
            <a:ext cx="2121014" cy="720079"/>
            <a:chOff x="0" y="0"/>
            <a:chExt cx="2175867" cy="870346"/>
          </a:xfrm>
          <a:solidFill>
            <a:schemeClr val="bg2">
              <a:lumMod val="75000"/>
            </a:schemeClr>
          </a:solidFill>
        </p:grpSpPr>
        <p:sp>
          <p:nvSpPr>
            <p:cNvPr id="12" name="Vinkeltegn 11"/>
            <p:cNvSpPr/>
            <p:nvPr/>
          </p:nvSpPr>
          <p:spPr>
            <a:xfrm>
              <a:off x="0" y="0"/>
              <a:ext cx="2175867" cy="87034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Vinkeltegn 4"/>
            <p:cNvSpPr/>
            <p:nvPr/>
          </p:nvSpPr>
          <p:spPr>
            <a:xfrm>
              <a:off x="435173" y="0"/>
              <a:ext cx="1305521" cy="8703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2017" tIns="44006" rIns="44006" bIns="44006" numCol="1" spcCol="1270" anchor="ctr" anchorCtr="0">
              <a:noAutofit/>
            </a:bodyPr>
            <a:lstStyle/>
            <a:p>
              <a:pPr algn="ctr" defTabSz="14668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nb-NO" sz="33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Gruppe 13"/>
          <p:cNvGrpSpPr/>
          <p:nvPr/>
        </p:nvGrpSpPr>
        <p:grpSpPr>
          <a:xfrm>
            <a:off x="2018637" y="4675274"/>
            <a:ext cx="1981028" cy="733498"/>
            <a:chOff x="0" y="0"/>
            <a:chExt cx="2175867" cy="886565"/>
          </a:xfrm>
          <a:solidFill>
            <a:schemeClr val="bg2">
              <a:lumMod val="75000"/>
            </a:schemeClr>
          </a:solidFill>
        </p:grpSpPr>
        <p:sp>
          <p:nvSpPr>
            <p:cNvPr id="15" name="Vinkeltegn 14"/>
            <p:cNvSpPr/>
            <p:nvPr/>
          </p:nvSpPr>
          <p:spPr>
            <a:xfrm>
              <a:off x="0" y="0"/>
              <a:ext cx="2175867" cy="87034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Vinkeltegn 4"/>
            <p:cNvSpPr/>
            <p:nvPr/>
          </p:nvSpPr>
          <p:spPr>
            <a:xfrm>
              <a:off x="417851" y="0"/>
              <a:ext cx="1377662" cy="88656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2017" tIns="44006" rIns="44006" bIns="44006" numCol="1" spcCol="1270" anchor="ctr" anchorCtr="0">
              <a:noAutofit/>
            </a:bodyPr>
            <a:lstStyle/>
            <a:p>
              <a:pPr algn="ctr" defTabSz="14668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nb-NO" sz="33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7" name="Gruppe 16"/>
          <p:cNvGrpSpPr/>
          <p:nvPr/>
        </p:nvGrpSpPr>
        <p:grpSpPr>
          <a:xfrm>
            <a:off x="3817895" y="4664767"/>
            <a:ext cx="1997062" cy="720079"/>
            <a:chOff x="-94258" y="0"/>
            <a:chExt cx="2783323" cy="870346"/>
          </a:xfrm>
          <a:solidFill>
            <a:schemeClr val="bg2">
              <a:lumMod val="75000"/>
            </a:schemeClr>
          </a:solidFill>
        </p:grpSpPr>
        <p:sp>
          <p:nvSpPr>
            <p:cNvPr id="18" name="Vinkeltegn 17"/>
            <p:cNvSpPr/>
            <p:nvPr/>
          </p:nvSpPr>
          <p:spPr>
            <a:xfrm>
              <a:off x="-94258" y="0"/>
              <a:ext cx="2783323" cy="87034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Vinkeltegn 4"/>
            <p:cNvSpPr/>
            <p:nvPr/>
          </p:nvSpPr>
          <p:spPr>
            <a:xfrm>
              <a:off x="435173" y="0"/>
              <a:ext cx="1305521" cy="8703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2017" tIns="44006" rIns="44006" bIns="44006" numCol="1" spcCol="1270" anchor="ctr" anchorCtr="0">
              <a:noAutofit/>
            </a:bodyPr>
            <a:lstStyle/>
            <a:p>
              <a:pPr algn="ctr" defTabSz="14668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nb-NO" sz="33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Vinkeltegn 20"/>
          <p:cNvSpPr/>
          <p:nvPr/>
        </p:nvSpPr>
        <p:spPr>
          <a:xfrm>
            <a:off x="5625138" y="4681984"/>
            <a:ext cx="1981028" cy="72007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TekstSylinder 28"/>
          <p:cNvSpPr txBox="1"/>
          <p:nvPr/>
        </p:nvSpPr>
        <p:spPr>
          <a:xfrm>
            <a:off x="489939" y="4786444"/>
            <a:ext cx="105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white"/>
                </a:solidFill>
                <a:latin typeface="Calibri"/>
              </a:rPr>
              <a:t>Forslag 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white"/>
                </a:solidFill>
                <a:latin typeface="Calibri"/>
              </a:rPr>
              <a:t>metodevarsel</a:t>
            </a:r>
          </a:p>
        </p:txBody>
      </p:sp>
      <p:sp>
        <p:nvSpPr>
          <p:cNvPr id="31" name="TekstSylinder 30"/>
          <p:cNvSpPr txBox="1"/>
          <p:nvPr/>
        </p:nvSpPr>
        <p:spPr>
          <a:xfrm>
            <a:off x="6004775" y="4870920"/>
            <a:ext cx="153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dirty="0">
                <a:solidFill>
                  <a:prstClr val="white"/>
                </a:solidFill>
                <a:latin typeface="Calibri"/>
              </a:rPr>
              <a:t>Implementering</a:t>
            </a:r>
          </a:p>
        </p:txBody>
      </p:sp>
      <p:sp>
        <p:nvSpPr>
          <p:cNvPr id="32" name="TekstSylinder 31"/>
          <p:cNvSpPr txBox="1"/>
          <p:nvPr/>
        </p:nvSpPr>
        <p:spPr>
          <a:xfrm>
            <a:off x="4295328" y="4878775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white"/>
                </a:solidFill>
                <a:latin typeface="Calibri"/>
              </a:rPr>
              <a:t>Beslutning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2320743" y="4886308"/>
            <a:ext cx="1308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b="1" dirty="0">
                <a:solidFill>
                  <a:prstClr val="white"/>
                </a:solidFill>
                <a:latin typeface="Calibri"/>
              </a:rPr>
              <a:t>Metodevurdering</a:t>
            </a:r>
          </a:p>
        </p:txBody>
      </p:sp>
      <p:sp>
        <p:nvSpPr>
          <p:cNvPr id="34" name="Avrundet rektangel 33"/>
          <p:cNvSpPr/>
          <p:nvPr/>
        </p:nvSpPr>
        <p:spPr>
          <a:xfrm>
            <a:off x="3988476" y="5646174"/>
            <a:ext cx="1695743" cy="58077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 smtClean="0">
                <a:solidFill>
                  <a:prstClr val="white"/>
                </a:solidFill>
                <a:latin typeface="Calibri"/>
              </a:rPr>
              <a:t>Beslutningsforum</a:t>
            </a:r>
            <a:endParaRPr lang="nb-NO" sz="14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7" name="Gruppe 36"/>
          <p:cNvGrpSpPr/>
          <p:nvPr/>
        </p:nvGrpSpPr>
        <p:grpSpPr>
          <a:xfrm>
            <a:off x="7521907" y="4670653"/>
            <a:ext cx="1981028" cy="720079"/>
            <a:chOff x="0" y="0"/>
            <a:chExt cx="2175867" cy="870346"/>
          </a:xfrm>
          <a:solidFill>
            <a:schemeClr val="accent2"/>
          </a:solidFill>
        </p:grpSpPr>
        <p:sp>
          <p:nvSpPr>
            <p:cNvPr id="40" name="Vinkeltegn 39"/>
            <p:cNvSpPr/>
            <p:nvPr/>
          </p:nvSpPr>
          <p:spPr>
            <a:xfrm>
              <a:off x="0" y="0"/>
              <a:ext cx="2175867" cy="87034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Vinkeltegn 4"/>
            <p:cNvSpPr/>
            <p:nvPr/>
          </p:nvSpPr>
          <p:spPr>
            <a:xfrm>
              <a:off x="435173" y="0"/>
              <a:ext cx="1305521" cy="8703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2017" tIns="44006" rIns="44006" bIns="44006" numCol="1" spcCol="1270" anchor="ctr" anchorCtr="0">
              <a:noAutofit/>
            </a:bodyPr>
            <a:lstStyle/>
            <a:p>
              <a:pPr algn="ctr" defTabSz="14668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nb-NO" sz="1600" dirty="0" smtClean="0">
                  <a:solidFill>
                    <a:schemeClr val="tx1"/>
                  </a:solidFill>
                  <a:latin typeface="Calibri"/>
                </a:rPr>
                <a:t>Oppfølging/</a:t>
              </a:r>
              <a:r>
                <a:rPr lang="nb-NO" sz="1400" dirty="0" smtClean="0">
                  <a:solidFill>
                    <a:schemeClr val="tx1"/>
                  </a:solidFill>
                  <a:latin typeface="Calibri"/>
                </a:rPr>
                <a:t>Kunnskaps-generering</a:t>
              </a:r>
              <a:endParaRPr lang="nb-NO" sz="1400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42" name="Gruppe 41"/>
          <p:cNvGrpSpPr/>
          <p:nvPr/>
        </p:nvGrpSpPr>
        <p:grpSpPr>
          <a:xfrm>
            <a:off x="9358110" y="4670653"/>
            <a:ext cx="1981028" cy="725362"/>
            <a:chOff x="0" y="0"/>
            <a:chExt cx="2175867" cy="870346"/>
          </a:xfrm>
          <a:solidFill>
            <a:schemeClr val="accent2"/>
          </a:solidFill>
        </p:grpSpPr>
        <p:sp>
          <p:nvSpPr>
            <p:cNvPr id="43" name="Vinkeltegn 42"/>
            <p:cNvSpPr/>
            <p:nvPr/>
          </p:nvSpPr>
          <p:spPr>
            <a:xfrm>
              <a:off x="0" y="0"/>
              <a:ext cx="2175867" cy="87034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Vinkeltegn 4"/>
            <p:cNvSpPr/>
            <p:nvPr/>
          </p:nvSpPr>
          <p:spPr>
            <a:xfrm>
              <a:off x="435173" y="0"/>
              <a:ext cx="1305521" cy="8703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2017" tIns="44006" rIns="44006" bIns="44006" numCol="1" spcCol="1270" anchor="ctr" anchorCtr="0">
              <a:noAutofit/>
            </a:bodyPr>
            <a:lstStyle/>
            <a:p>
              <a:pPr algn="ctr" defTabSz="14668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nb-NO" sz="1600" dirty="0" smtClean="0">
                  <a:solidFill>
                    <a:schemeClr val="tx1"/>
                  </a:solidFill>
                  <a:latin typeface="Calibri"/>
                </a:rPr>
                <a:t>Revurdering</a:t>
              </a:r>
              <a:endParaRPr lang="nb-NO" sz="1600" dirty="0">
                <a:solidFill>
                  <a:schemeClr val="tx1"/>
                </a:solidFill>
                <a:latin typeface="Calibri"/>
              </a:endParaRPr>
            </a:p>
          </p:txBody>
        </p:sp>
      </p:grpSp>
      <p:sp>
        <p:nvSpPr>
          <p:cNvPr id="45" name="Avrundet rektangel 44"/>
          <p:cNvSpPr/>
          <p:nvPr/>
        </p:nvSpPr>
        <p:spPr>
          <a:xfrm>
            <a:off x="9687282" y="5671690"/>
            <a:ext cx="1651856" cy="555257"/>
          </a:xfrm>
          <a:prstGeom prst="roundRect">
            <a:avLst>
              <a:gd name="adj" fmla="val 48229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 smtClean="0">
                <a:solidFill>
                  <a:prstClr val="white"/>
                </a:solidFill>
                <a:latin typeface="Calibri"/>
              </a:rPr>
              <a:t>Beslutningsforum</a:t>
            </a:r>
            <a:endParaRPr lang="nb-NO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Avrundet rektangel 46"/>
          <p:cNvSpPr/>
          <p:nvPr/>
        </p:nvSpPr>
        <p:spPr>
          <a:xfrm>
            <a:off x="1017006" y="5676340"/>
            <a:ext cx="1457228" cy="550607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 err="1" smtClean="0">
                <a:solidFill>
                  <a:prstClr val="white"/>
                </a:solidFill>
                <a:latin typeface="Calibri"/>
              </a:rPr>
              <a:t>Bestillerforum</a:t>
            </a:r>
            <a:r>
              <a:rPr lang="nb-NO" sz="1400" dirty="0" smtClean="0">
                <a:solidFill>
                  <a:prstClr val="white"/>
                </a:solidFill>
                <a:latin typeface="Calibri"/>
              </a:rPr>
              <a:t> </a:t>
            </a:r>
            <a:endParaRPr lang="nb-NO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66114" y="879585"/>
            <a:ext cx="61092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alt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dirty="0" smtClean="0"/>
              <a:t>Utredningen </a:t>
            </a:r>
            <a:r>
              <a:rPr lang="nb-NO" altLang="nb-NO" dirty="0"/>
              <a:t>vil drøfte revurdering som en konsekvens av </a:t>
            </a:r>
            <a:r>
              <a:rPr lang="nb-NO" altLang="nb-NO" b="1" dirty="0"/>
              <a:t>midlertidig innføring</a:t>
            </a:r>
            <a:r>
              <a:rPr lang="nb-NO" altLang="nb-NO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dirty="0"/>
              <a:t>Ved midlertidig innføring legges det allerede på beslutningstidspunktet en forutsetning om revurdering på et gitt tidspunkt.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dirty="0"/>
              <a:t>Det betyr at beslutningen betinger at det i tiden frem til ny vurdering skjer en </a:t>
            </a:r>
            <a:r>
              <a:rPr lang="nb-NO" altLang="nb-NO" b="1" dirty="0"/>
              <a:t>kunnskapsgenerering</a:t>
            </a:r>
            <a:r>
              <a:rPr lang="nb-NO" altLang="nb-NO" dirty="0"/>
              <a:t> som grunnlag for revurderingen og at det eksisterer et system som følger opp de midlertidige beslutningene og sikrer at revurdering blir gjennomført. </a:t>
            </a:r>
          </a:p>
          <a:p>
            <a:pPr lvl="1"/>
            <a:endParaRPr lang="nb-NO" alt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5330" y="4196930"/>
            <a:ext cx="181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Nye metoder</a:t>
            </a:r>
            <a:endParaRPr lang="nb-NO" sz="2000" dirty="0"/>
          </a:p>
        </p:txBody>
      </p:sp>
      <p:sp>
        <p:nvSpPr>
          <p:cNvPr id="3" name="Rektangel 2"/>
          <p:cNvSpPr/>
          <p:nvPr/>
        </p:nvSpPr>
        <p:spPr>
          <a:xfrm>
            <a:off x="7544730" y="2264859"/>
            <a:ext cx="4032693" cy="147732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nb-NO" dirty="0"/>
              <a:t>Start-stopp-kriterier</a:t>
            </a:r>
          </a:p>
          <a:p>
            <a:r>
              <a:rPr lang="nb-NO" dirty="0"/>
              <a:t>Krav om oppfølging/registrering i register</a:t>
            </a:r>
          </a:p>
          <a:p>
            <a:r>
              <a:rPr lang="nb-NO" dirty="0"/>
              <a:t>Krav om registrering av </a:t>
            </a:r>
            <a:r>
              <a:rPr lang="nb-NO" dirty="0" err="1"/>
              <a:t>behandlingsdata</a:t>
            </a:r>
            <a:r>
              <a:rPr lang="nb-NO" dirty="0"/>
              <a:t> </a:t>
            </a:r>
          </a:p>
          <a:p>
            <a:r>
              <a:rPr lang="nb-NO" dirty="0"/>
              <a:t>Betinget MT </a:t>
            </a:r>
          </a:p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256963" y="332229"/>
            <a:ext cx="11495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nb-NO" sz="2000" b="1" i="1" dirty="0">
                <a:solidFill>
                  <a:schemeClr val="accent1">
                    <a:lumMod val="50000"/>
                  </a:schemeClr>
                </a:solidFill>
              </a:rPr>
              <a:t>Oppdrag: </a:t>
            </a:r>
            <a:r>
              <a:rPr lang="nb-NO" altLang="nb-NO" sz="2000" b="1" i="1" dirty="0" smtClean="0">
                <a:solidFill>
                  <a:schemeClr val="accent1">
                    <a:lumMod val="50000"/>
                  </a:schemeClr>
                </a:solidFill>
              </a:rPr>
              <a:t>«Utrede og implementere ordninger for midlertidig innføring og revurdering av nye metoder i Nye metoder for å tilrettelegge for innføring av persontilpasset medisin i tjenesten».</a:t>
            </a:r>
            <a:endParaRPr lang="nb-NO" alt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10515623" y="147002"/>
            <a:ext cx="1562860" cy="195851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Kriterier for midlertidig innføring og revurdering</a:t>
            </a:r>
            <a:r>
              <a:rPr lang="nb-NO" sz="3200" dirty="0"/>
              <a:t/>
            </a:r>
            <a:br>
              <a:rPr lang="nb-NO" sz="3200" dirty="0"/>
            </a:b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8061" y="1330772"/>
            <a:ext cx="10515600" cy="5229053"/>
          </a:xfrm>
        </p:spPr>
        <p:txBody>
          <a:bodyPr/>
          <a:lstStyle/>
          <a:p>
            <a:pPr marL="0" lvl="0" indent="0">
              <a:buNone/>
            </a:pPr>
            <a:endParaRPr lang="nb-NO" sz="1800" dirty="0" smtClean="0"/>
          </a:p>
          <a:p>
            <a:r>
              <a:rPr lang="nb-NO" sz="1800" dirty="0"/>
              <a:t>V</a:t>
            </a:r>
            <a:r>
              <a:rPr lang="nb-NO" sz="1800" dirty="0" smtClean="0"/>
              <a:t>ed </a:t>
            </a:r>
            <a:r>
              <a:rPr lang="nb-NO" sz="1800" dirty="0"/>
              <a:t>alvorlig sykdom der det er et udekket medisinsk behov for flere behandlingsmuligheter </a:t>
            </a:r>
          </a:p>
          <a:p>
            <a:pPr marL="171450" lvl="0" indent="-171450"/>
            <a:r>
              <a:rPr lang="nb-NO" sz="1800" dirty="0" smtClean="0"/>
              <a:t> De skal være </a:t>
            </a:r>
            <a:r>
              <a:rPr lang="nb-NO" sz="1800" dirty="0"/>
              <a:t>vist vesentlig mereffekt sammenlignet med dagens </a:t>
            </a:r>
            <a:r>
              <a:rPr lang="nb-NO" sz="1800" dirty="0" smtClean="0"/>
              <a:t>standardbehandling</a:t>
            </a:r>
            <a:endParaRPr lang="nb-NO" sz="1800" dirty="0"/>
          </a:p>
          <a:p>
            <a:pPr marL="171450" lvl="0" indent="-171450"/>
            <a:r>
              <a:rPr lang="nb-NO" sz="1800" dirty="0"/>
              <a:t> </a:t>
            </a:r>
            <a:r>
              <a:rPr lang="nb-NO" sz="1800" dirty="0" smtClean="0"/>
              <a:t>I </a:t>
            </a:r>
            <a:r>
              <a:rPr lang="nb-NO" sz="1800" dirty="0"/>
              <a:t>noen tilfeller </a:t>
            </a:r>
            <a:r>
              <a:rPr lang="nb-NO" sz="1800" dirty="0" smtClean="0"/>
              <a:t>der </a:t>
            </a:r>
            <a:r>
              <a:rPr lang="nb-NO" sz="1800" dirty="0"/>
              <a:t>det tar lang tid å samle relevante effektdata, </a:t>
            </a:r>
            <a:r>
              <a:rPr lang="nb-NO" sz="1800" dirty="0" smtClean="0"/>
              <a:t> </a:t>
            </a:r>
            <a:r>
              <a:rPr lang="nb-NO" sz="1800" dirty="0"/>
              <a:t>som for eksempel ved genterapi </a:t>
            </a:r>
            <a:endParaRPr lang="nb-NO" sz="1800" dirty="0" smtClean="0"/>
          </a:p>
          <a:p>
            <a:pPr marL="0" lvl="0" indent="0">
              <a:buNone/>
            </a:pPr>
            <a:r>
              <a:rPr lang="nb-NO" sz="1800" dirty="0" smtClean="0"/>
              <a:t>    og </a:t>
            </a:r>
            <a:r>
              <a:rPr lang="nb-NO" sz="1800" dirty="0" err="1"/>
              <a:t>adjuvant</a:t>
            </a:r>
            <a:r>
              <a:rPr lang="nb-NO" sz="1800" dirty="0"/>
              <a:t> </a:t>
            </a:r>
            <a:r>
              <a:rPr lang="nb-NO" sz="1800" dirty="0" smtClean="0"/>
              <a:t>behandling </a:t>
            </a:r>
            <a:endParaRPr lang="nb-NO" sz="1800" dirty="0"/>
          </a:p>
          <a:p>
            <a:pPr marL="171450" lvl="0" indent="-171450"/>
            <a:r>
              <a:rPr lang="nb-NO" sz="1800" dirty="0" smtClean="0"/>
              <a:t>Det </a:t>
            </a:r>
            <a:r>
              <a:rPr lang="nb-NO" sz="1800" dirty="0"/>
              <a:t>skal være sannsynliggjort at prioriteringskriteriene er oppfylt, også i den midlertidige </a:t>
            </a:r>
            <a:r>
              <a:rPr lang="nb-NO" sz="1800" dirty="0" smtClean="0"/>
              <a:t>fasen </a:t>
            </a:r>
            <a:endParaRPr lang="nb-NO" sz="1800" dirty="0"/>
          </a:p>
          <a:p>
            <a:pPr marL="171450" lvl="0" indent="-171450"/>
            <a:r>
              <a:rPr lang="nb-NO" sz="1800" dirty="0" smtClean="0"/>
              <a:t>Det </a:t>
            </a:r>
            <a:r>
              <a:rPr lang="nb-NO" sz="1800" dirty="0"/>
              <a:t>må på beslutningstidspunktet foreligge kriterier for hva som skal legges til grunn for </a:t>
            </a:r>
            <a:r>
              <a:rPr lang="nb-NO" sz="1800" dirty="0" smtClean="0"/>
              <a:t>en</a:t>
            </a:r>
          </a:p>
          <a:p>
            <a:pPr marL="0" lvl="0" indent="0">
              <a:buNone/>
            </a:pPr>
            <a:r>
              <a:rPr lang="nb-NO" sz="1800" dirty="0"/>
              <a:t> </a:t>
            </a:r>
            <a:r>
              <a:rPr lang="nb-NO" sz="1800" dirty="0" smtClean="0"/>
              <a:t>  revurdering </a:t>
            </a:r>
            <a:r>
              <a:rPr lang="nb-NO" sz="1800" dirty="0"/>
              <a:t>og eventuell </a:t>
            </a:r>
            <a:r>
              <a:rPr lang="nb-NO" sz="1800" dirty="0" smtClean="0"/>
              <a:t>utfasing</a:t>
            </a:r>
          </a:p>
          <a:p>
            <a:pPr marL="0" lvl="0" indent="0">
              <a:buNone/>
            </a:pPr>
            <a:endParaRPr lang="nb-NO" sz="1800" dirty="0"/>
          </a:p>
          <a:p>
            <a:r>
              <a:rPr lang="nb-NO" sz="1800" dirty="0" smtClean="0"/>
              <a:t>Det er Nye metoder som beslutter når midlertidig innføring er aktuelt</a:t>
            </a:r>
            <a:endParaRPr lang="nb-NO" sz="1800" dirty="0"/>
          </a:p>
          <a:p>
            <a:r>
              <a:rPr lang="nb-NO" sz="1800" dirty="0" smtClean="0"/>
              <a:t>Midlertidig innføring er et unntak og skal ikke bidra til at det generelle kravet til dokumentasjon reduseres</a:t>
            </a:r>
          </a:p>
          <a:p>
            <a:r>
              <a:rPr lang="nb-NO" sz="1800" dirty="0" smtClean="0"/>
              <a:t>Det er legemiddelleverandøren som har dokumentasjonsplikten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596C3-CC44-4E93-9FB8-74BEE346D62D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07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Foreslåtte 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17563" y="1398493"/>
            <a:ext cx="10515600" cy="4386081"/>
          </a:xfrm>
        </p:spPr>
        <p:txBody>
          <a:bodyPr/>
          <a:lstStyle/>
          <a:p>
            <a:pPr marL="457200" lvl="0" indent="-457200" hangingPunct="0">
              <a:buAutoNum type="arabicPeriod"/>
            </a:pPr>
            <a:r>
              <a:rPr lang="nb-NO" sz="2000" dirty="0" smtClean="0"/>
              <a:t>Aktørene </a:t>
            </a:r>
            <a:r>
              <a:rPr lang="nb-NO" sz="2000" dirty="0"/>
              <a:t>i Nye metoder må i fellesskap </a:t>
            </a:r>
            <a:r>
              <a:rPr lang="nb-NO" sz="2000" dirty="0" smtClean="0"/>
              <a:t>operasjonalisere </a:t>
            </a:r>
            <a:r>
              <a:rPr lang="nb-NO" sz="2000" dirty="0"/>
              <a:t>kriteriene og fastsette prosess for </a:t>
            </a:r>
            <a:r>
              <a:rPr lang="nb-NO" sz="2000" dirty="0" smtClean="0"/>
              <a:t>   midlertidig </a:t>
            </a:r>
            <a:r>
              <a:rPr lang="nb-NO" sz="2000" dirty="0"/>
              <a:t>innføring, </a:t>
            </a:r>
            <a:r>
              <a:rPr lang="nb-NO" sz="2000" dirty="0" smtClean="0"/>
              <a:t>inklusive </a:t>
            </a:r>
            <a:r>
              <a:rPr lang="nb-NO" sz="2000" dirty="0"/>
              <a:t>hvordan usikkerhet skal håndteres i beslutningene og bruk av alternative prisavtaler. Kliniske eksperter må involveres i dette arbeidet.  </a:t>
            </a:r>
            <a:endParaRPr lang="nb-NO" sz="2000" dirty="0" smtClean="0"/>
          </a:p>
          <a:p>
            <a:pPr marL="457200" lvl="0" indent="-457200" hangingPunct="0">
              <a:buAutoNum type="arabicPeriod"/>
            </a:pPr>
            <a:r>
              <a:rPr lang="nb-NO" sz="2000" dirty="0" smtClean="0"/>
              <a:t>Involvering av kliniske eksperter i hele prosessen i Nye metoder</a:t>
            </a:r>
          </a:p>
          <a:p>
            <a:pPr marL="457200" lvl="0" indent="-457200" hangingPunct="0">
              <a:buAutoNum type="arabicPeriod"/>
            </a:pPr>
            <a:r>
              <a:rPr lang="nb-NO" sz="2000" dirty="0" smtClean="0"/>
              <a:t>Tidlig dialog med legemiddelleverandørene ad evt. midlertidig innføring </a:t>
            </a:r>
          </a:p>
          <a:p>
            <a:pPr marL="457200" indent="-457200">
              <a:buAutoNum type="arabicPeriod" startAt="4"/>
            </a:pPr>
            <a:r>
              <a:rPr lang="nb-NO" sz="2000" dirty="0" smtClean="0"/>
              <a:t>Bruk av helseregister </a:t>
            </a:r>
            <a:r>
              <a:rPr lang="nb-NO" sz="2000" dirty="0"/>
              <a:t>til oppfølging av behandling og for å bekrefte antagelser tatt i </a:t>
            </a:r>
            <a:r>
              <a:rPr lang="nb-NO" sz="2000" dirty="0" smtClean="0"/>
              <a:t>vurderingene</a:t>
            </a:r>
            <a:endParaRPr lang="nb-NO" sz="2000" dirty="0"/>
          </a:p>
          <a:p>
            <a:pPr lvl="1"/>
            <a:r>
              <a:rPr lang="nb-NO" sz="2000" dirty="0" smtClean="0"/>
              <a:t>Krever utvikling – helseregistrene mangler ofte effekt- og utfallsmål</a:t>
            </a:r>
          </a:p>
          <a:p>
            <a:pPr lvl="1"/>
            <a:r>
              <a:rPr lang="nb-NO" sz="2000" dirty="0" smtClean="0"/>
              <a:t>Kreftregisteret/INSPIRE </a:t>
            </a:r>
            <a:r>
              <a:rPr lang="nb-NO" sz="2000" dirty="0"/>
              <a:t>er testet i prosjektet – </a:t>
            </a:r>
            <a:r>
              <a:rPr lang="nb-NO" sz="2000" dirty="0" smtClean="0"/>
              <a:t>Kreftregisteret kan benyttes</a:t>
            </a:r>
            <a:endParaRPr lang="nb-NO" sz="2000" dirty="0"/>
          </a:p>
          <a:p>
            <a:pPr marL="0" indent="0">
              <a:buNone/>
            </a:pPr>
            <a:r>
              <a:rPr lang="nb-NO" sz="2000" dirty="0" smtClean="0"/>
              <a:t>5.    Handlingsplan </a:t>
            </a:r>
            <a:r>
              <a:rPr lang="nb-NO" sz="2000" dirty="0"/>
              <a:t>for kliniske utprøvinger – </a:t>
            </a:r>
            <a:r>
              <a:rPr lang="nb-NO" sz="2000" dirty="0" smtClean="0"/>
              <a:t>videre samhandling </a:t>
            </a:r>
            <a:r>
              <a:rPr lang="nb-NO" sz="2000" dirty="0"/>
              <a:t>med </a:t>
            </a:r>
            <a:r>
              <a:rPr lang="nb-NO" sz="2000" dirty="0" smtClean="0"/>
              <a:t>de regionale helseforetakene</a:t>
            </a:r>
          </a:p>
          <a:p>
            <a:pPr marL="457200" indent="-457200">
              <a:buAutoNum type="arabicPeriod" startAt="6"/>
            </a:pPr>
            <a:r>
              <a:rPr lang="nb-NO" sz="2000" dirty="0" smtClean="0"/>
              <a:t>Vurdere nordisk </a:t>
            </a:r>
            <a:r>
              <a:rPr lang="nb-NO" sz="2000" dirty="0"/>
              <a:t>samarbeid for helseøkonomiske vurderinger og prisforhandlinger av </a:t>
            </a:r>
            <a:r>
              <a:rPr lang="nb-NO" sz="2000" dirty="0" smtClean="0"/>
              <a:t>    legemidler </a:t>
            </a:r>
            <a:r>
              <a:rPr lang="nb-NO" sz="2000" dirty="0"/>
              <a:t>hvor midlertidig innføring er aktuelt</a:t>
            </a:r>
          </a:p>
          <a:p>
            <a:pPr lvl="1" hangingPunct="0">
              <a:buFontTx/>
              <a:buChar char="-"/>
            </a:pPr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596C3-CC44-4E93-9FB8-74BEE346D62D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5" name="Bil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847" y="162616"/>
            <a:ext cx="2832847" cy="1235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3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drag persontilpasset medisn - Nye Metoder (1)" id="{2EABB9C2-4E14-46ED-A843-022255CE90DE}" vid="{F1A4457E-A8C8-421B-B893-3EECB115EF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ABFC5954309B4AB9413DBB6E1B7025" ma:contentTypeVersion="0" ma:contentTypeDescription="Opprett et nytt dokument." ma:contentTypeScope="" ma:versionID="c45a1aa23ab02dabb8d5bac9b7fe7b5e">
  <xsd:schema xmlns:xsd="http://www.w3.org/2001/XMLSchema" xmlns:p="http://schemas.microsoft.com/office/2006/metadata/properties" targetNamespace="http://schemas.microsoft.com/office/2006/metadata/properties" ma:root="true" ma:fieldsID="ebed2e9da880fd1116f4cada8ffe3c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 ma:readOnly="tru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2E37EB-0C44-4620-A3B6-4AC42A578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45F4236-61A2-4230-AC54-00A719DAFF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</Template>
  <TotalTime>2310</TotalTime>
  <Words>539</Words>
  <Application>Microsoft Office PowerPoint</Application>
  <PresentationFormat>Widescreen</PresentationFormat>
  <Paragraphs>65</Paragraphs>
  <Slides>5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   Erfaringer med alternative prisavtaler    Oppdrag «Midlertidig innføringer av nye metoder»   </vt:lpstr>
      <vt:lpstr> Alternative prisavtaler - erfaringer </vt:lpstr>
      <vt:lpstr>PowerPoint-presentasjon</vt:lpstr>
      <vt:lpstr>Kriterier for midlertidig innføring og revurdering </vt:lpstr>
      <vt:lpstr>Foreslåtte tiltak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Prosjektgruppemøte 1 – 01.10.20</dc:title>
  <dc:creator>Fredriksen, Gunn</dc:creator>
  <cp:lastModifiedBy>Slørdahl, Stig Arild</cp:lastModifiedBy>
  <cp:revision>121</cp:revision>
  <cp:lastPrinted>2021-02-09T07:11:52Z</cp:lastPrinted>
  <dcterms:created xsi:type="dcterms:W3CDTF">2020-09-29T07:33:39Z</dcterms:created>
  <dcterms:modified xsi:type="dcterms:W3CDTF">2021-06-21T17:41:23Z</dcterms:modified>
</cp:coreProperties>
</file>