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Lst>
  <p:notesMasterIdLst>
    <p:notesMasterId r:id="rId23"/>
  </p:notesMasterIdLst>
  <p:sldIdLst>
    <p:sldId id="1201" r:id="rId6"/>
    <p:sldId id="1584" r:id="rId7"/>
    <p:sldId id="1585" r:id="rId8"/>
    <p:sldId id="1588" r:id="rId9"/>
    <p:sldId id="1562" r:id="rId10"/>
    <p:sldId id="1563" r:id="rId11"/>
    <p:sldId id="1586" r:id="rId12"/>
    <p:sldId id="1581" r:id="rId13"/>
    <p:sldId id="1565" r:id="rId14"/>
    <p:sldId id="1566" r:id="rId15"/>
    <p:sldId id="1567" r:id="rId16"/>
    <p:sldId id="1576" r:id="rId17"/>
    <p:sldId id="1568" r:id="rId18"/>
    <p:sldId id="1573" r:id="rId19"/>
    <p:sldId id="1587" r:id="rId20"/>
    <p:sldId id="1589" r:id="rId21"/>
    <p:sldId id="129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p15:clr>
            <a:srgbClr val="A4A3A4"/>
          </p15:clr>
        </p15:guide>
        <p15:guide id="3" orient="horz" pos="3861" userDrawn="1">
          <p15:clr>
            <a:srgbClr val="A4A3A4"/>
          </p15:clr>
        </p15:guide>
        <p15:guide id="4" orient="horz" pos="102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E43C8-5CDB-4C38-F961-780953160FE1}" name="Wilsdon, Tim" initials="WT" userId="S::twilsdon@crai.com::7a47409e-de5c-45fe-9717-ef04d0f0ad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stollato, Michele" initials="PM" lastIdx="57" clrIdx="0">
    <p:extLst>
      <p:ext uri="{19B8F6BF-5375-455C-9EA6-DF929625EA0E}">
        <p15:presenceInfo xmlns:p15="http://schemas.microsoft.com/office/powerpoint/2012/main" userId="S-1-5-21-1343024091-179605362-1801674531-104787" providerId="AD"/>
      </p:ext>
    </p:extLst>
  </p:cmAuthor>
  <p:cmAuthor id="2" name="Damato, Elaine" initials="DE" lastIdx="84" clrIdx="1">
    <p:extLst>
      <p:ext uri="{19B8F6BF-5375-455C-9EA6-DF929625EA0E}">
        <p15:presenceInfo xmlns:p15="http://schemas.microsoft.com/office/powerpoint/2012/main" userId="S-1-5-21-1343024091-179605362-1801674531-120494" providerId="AD"/>
      </p:ext>
    </p:extLst>
  </p:cmAuthor>
  <p:cmAuthor id="3" name="Wilsdon, Tim" initials="WT" lastIdx="61" clrIdx="2">
    <p:extLst>
      <p:ext uri="{19B8F6BF-5375-455C-9EA6-DF929625EA0E}">
        <p15:presenceInfo xmlns:p15="http://schemas.microsoft.com/office/powerpoint/2012/main" userId="S-1-5-21-1343024091-179605362-1801674531-1633" providerId="AD"/>
      </p:ext>
    </p:extLst>
  </p:cmAuthor>
  <p:cmAuthor id="4" name="Barron, Anthony" initials="BA" lastIdx="23" clrIdx="3">
    <p:extLst>
      <p:ext uri="{19B8F6BF-5375-455C-9EA6-DF929625EA0E}">
        <p15:presenceInfo xmlns:p15="http://schemas.microsoft.com/office/powerpoint/2012/main" userId="S-1-5-21-1343024091-179605362-1801674531-93231" providerId="AD"/>
      </p:ext>
    </p:extLst>
  </p:cmAuthor>
  <p:cmAuthor id="5" name="Sablek, Antun" initials="SA" lastIdx="3" clrIdx="4">
    <p:extLst>
      <p:ext uri="{19B8F6BF-5375-455C-9EA6-DF929625EA0E}">
        <p15:presenceInfo xmlns:p15="http://schemas.microsoft.com/office/powerpoint/2012/main" userId="S-1-5-21-1343024091-179605362-1801674531-120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5FF"/>
    <a:srgbClr val="CDE9F7"/>
    <a:srgbClr val="C9EDFF"/>
    <a:srgbClr val="D4ECF8"/>
    <a:srgbClr val="AFE4FF"/>
    <a:srgbClr val="B9E8FF"/>
    <a:srgbClr val="B3E6FF"/>
    <a:srgbClr val="CDEEFF"/>
    <a:srgbClr val="008BD0"/>
    <a:srgbClr val="006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62791-A1D1-4AE3-9D9E-ACE69D3C10FF}" v="12" dt="2023-04-14T17:57:31.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60"/>
  </p:normalViewPr>
  <p:slideViewPr>
    <p:cSldViewPr snapToGrid="0">
      <p:cViewPr varScale="1">
        <p:scale>
          <a:sx n="124" d="100"/>
          <a:sy n="124" d="100"/>
        </p:scale>
        <p:origin x="544" y="168"/>
      </p:cViewPr>
      <p:guideLst>
        <p:guide orient="horz" pos="913"/>
        <p:guide pos="3840"/>
        <p:guide orient="horz" pos="3861"/>
        <p:guide orient="horz" pos="102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BA435-6BEA-440E-B009-F94DB9CD432A}" type="datetimeFigureOut">
              <a:rPr lang="en-GB" smtClean="0"/>
              <a:t>21/04/2023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7C4F8-4970-480C-AD74-602DD2A29EF2}" type="slidenum">
              <a:rPr lang="en-GB" smtClean="0"/>
              <a:t>‹#›</a:t>
            </a:fld>
            <a:endParaRPr lang="en-GB"/>
          </a:p>
        </p:txBody>
      </p:sp>
    </p:spTree>
    <p:extLst>
      <p:ext uri="{BB962C8B-B14F-4D97-AF65-F5344CB8AC3E}">
        <p14:creationId xmlns:p14="http://schemas.microsoft.com/office/powerpoint/2010/main" val="332233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F9700-5297-4043-BCA3-BE59C56D3F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5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67C4F8-4970-480C-AD74-602DD2A29EF2}" type="slidenum">
              <a:rPr lang="en-GB" smtClean="0"/>
              <a:t>4</a:t>
            </a:fld>
            <a:endParaRPr lang="en-GB"/>
          </a:p>
        </p:txBody>
      </p:sp>
    </p:spTree>
    <p:extLst>
      <p:ext uri="{BB962C8B-B14F-4D97-AF65-F5344CB8AC3E}">
        <p14:creationId xmlns:p14="http://schemas.microsoft.com/office/powerpoint/2010/main" val="48434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67C4F8-4970-480C-AD74-602DD2A29EF2}" type="slidenum">
              <a:rPr lang="en-GB" smtClean="0"/>
              <a:t>10</a:t>
            </a:fld>
            <a:endParaRPr lang="en-GB"/>
          </a:p>
        </p:txBody>
      </p:sp>
    </p:spTree>
    <p:extLst>
      <p:ext uri="{BB962C8B-B14F-4D97-AF65-F5344CB8AC3E}">
        <p14:creationId xmlns:p14="http://schemas.microsoft.com/office/powerpoint/2010/main" val="3611055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281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10414" t="21370" b="1785"/>
          <a:stretch/>
        </p:blipFill>
        <p:spPr>
          <a:xfrm>
            <a:off x="691662" y="679938"/>
            <a:ext cx="5163995" cy="5162062"/>
          </a:xfrm>
          <a:prstGeom prst="rect">
            <a:avLst/>
          </a:prstGeom>
        </p:spPr>
      </p:pic>
      <p:sp>
        <p:nvSpPr>
          <p:cNvPr id="32" name="Rectangle 31"/>
          <p:cNvSpPr/>
          <p:nvPr userDrawn="1"/>
        </p:nvSpPr>
        <p:spPr>
          <a:xfrm>
            <a:off x="685801" y="685800"/>
            <a:ext cx="10820398" cy="5156200"/>
          </a:xfrm>
          <a:prstGeom prst="rect">
            <a:avLst/>
          </a:prstGeom>
          <a:noFill/>
          <a:ln w="9525" cap="flat" cmpd="sng" algn="ctr">
            <a:solidFill>
              <a:srgbClr val="919396"/>
            </a:solidFill>
            <a:prstDash val="solid"/>
            <a:miter lim="800000"/>
          </a:ln>
          <a:effectLst/>
        </p:spPr>
        <p:txBody>
          <a:bodyPr rtlCol="0" anchor="ctr"/>
          <a:lstStyle/>
          <a:p>
            <a:pPr algn="ctr">
              <a:defRPr/>
            </a:pPr>
            <a:endParaRPr lang="en-US" kern="0">
              <a:solidFill>
                <a:prstClr val="white"/>
              </a:solidFill>
              <a:latin typeface="Arial Narrow"/>
            </a:endParaRPr>
          </a:p>
        </p:txBody>
      </p:sp>
      <p:grpSp>
        <p:nvGrpSpPr>
          <p:cNvPr id="33" name="Group 32"/>
          <p:cNvGrpSpPr/>
          <p:nvPr userDrawn="1"/>
        </p:nvGrpSpPr>
        <p:grpSpPr>
          <a:xfrm>
            <a:off x="7755470" y="5540832"/>
            <a:ext cx="3094396" cy="562617"/>
            <a:chOff x="5641848" y="4462272"/>
            <a:chExt cx="2414016" cy="438912"/>
          </a:xfrm>
        </p:grpSpPr>
        <p:sp>
          <p:nvSpPr>
            <p:cNvPr id="34" name="Rectangle 33"/>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en-US" kern="0">
                <a:solidFill>
                  <a:prstClr val="white"/>
                </a:solidFill>
                <a:latin typeface="Arial Narrow"/>
              </a:endParaRPr>
            </a:p>
          </p:txBody>
        </p:sp>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grpSp>
        <p:nvGrpSpPr>
          <p:cNvPr id="4" name="Group 3"/>
          <p:cNvGrpSpPr/>
          <p:nvPr userDrawn="1"/>
        </p:nvGrpSpPr>
        <p:grpSpPr>
          <a:xfrm>
            <a:off x="5539930" y="5237039"/>
            <a:ext cx="1745872" cy="991704"/>
            <a:chOff x="5619443" y="5329804"/>
            <a:chExt cx="1745872" cy="991704"/>
          </a:xfrm>
        </p:grpSpPr>
        <p:sp>
          <p:nvSpPr>
            <p:cNvPr id="2" name="Rectangle 1"/>
            <p:cNvSpPr/>
            <p:nvPr userDrawn="1"/>
          </p:nvSpPr>
          <p:spPr>
            <a:xfrm>
              <a:off x="5619443" y="5329804"/>
              <a:ext cx="1745872" cy="96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48965" y="5362492"/>
              <a:ext cx="1250172" cy="959016"/>
            </a:xfrm>
            <a:prstGeom prst="rect">
              <a:avLst/>
            </a:prstGeom>
            <a:solidFill>
              <a:schemeClr val="bg1"/>
            </a:solidFill>
          </p:spPr>
        </p:pic>
      </p:grpSp>
    </p:spTree>
    <p:extLst>
      <p:ext uri="{BB962C8B-B14F-4D97-AF65-F5344CB8AC3E}">
        <p14:creationId xmlns:p14="http://schemas.microsoft.com/office/powerpoint/2010/main" val="258987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308807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6"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4" name="Title 12"/>
          <p:cNvSpPr>
            <a:spLocks noGrp="1"/>
          </p:cNvSpPr>
          <p:nvPr>
            <p:ph type="title"/>
          </p:nvPr>
        </p:nvSpPr>
        <p:spPr>
          <a:xfrm>
            <a:off x="685800" y="585216"/>
            <a:ext cx="11122572" cy="723899"/>
          </a:xfrm>
          <a:prstGeom prst="rect">
            <a:avLst/>
          </a:prstGeom>
        </p:spPr>
        <p:txBody>
          <a:bodyPr vert="horz"/>
          <a:lstStyle>
            <a:lvl1pPr rtl="0">
              <a:defRPr sz="2800">
                <a:solidFill>
                  <a:schemeClr val="tx1"/>
                </a:solidFill>
              </a:defRPr>
            </a:lvl1pPr>
          </a:lstStyle>
          <a:p>
            <a:r>
              <a:rPr lang="en-GB"/>
              <a:t>Click to edit Master title style</a:t>
            </a:r>
          </a:p>
        </p:txBody>
      </p:sp>
      <p:sp>
        <p:nvSpPr>
          <p:cNvPr id="3" name="Text Placeholder 2">
            <a:extLst>
              <a:ext uri="{FF2B5EF4-FFF2-40B4-BE49-F238E27FC236}">
                <a16:creationId xmlns:a16="http://schemas.microsoft.com/office/drawing/2014/main" id="{725C2567-4810-EF43-89FB-59E6C2A05AFC}"/>
              </a:ext>
            </a:extLst>
          </p:cNvPr>
          <p:cNvSpPr>
            <a:spLocks noGrp="1"/>
          </p:cNvSpPr>
          <p:nvPr>
            <p:ph type="body" sz="quarter" idx="10"/>
          </p:nvPr>
        </p:nvSpPr>
        <p:spPr>
          <a:xfrm>
            <a:off x="685800" y="1371600"/>
            <a:ext cx="11126788" cy="4190586"/>
          </a:xfrm>
          <a:prstGeom prst="rect">
            <a:avLst/>
          </a:prstGeom>
        </p:spPr>
        <p:txBody>
          <a:bodyPr/>
          <a:lstStyle>
            <a:lvl1pPr marL="228600" indent="-228600" rtl="0">
              <a:buClr>
                <a:schemeClr val="tx1"/>
              </a:buClr>
              <a:buFont typeface="Arial" panose="020B0604020202020204" pitchFamily="34" charset="0"/>
              <a:buChar char="•"/>
              <a:defRPr sz="2400">
                <a:solidFill>
                  <a:schemeClr val="tx1"/>
                </a:solidFill>
              </a:defRPr>
            </a:lvl1pPr>
            <a:lvl2pPr marL="514350" indent="-225425" rtl="0">
              <a:buClr>
                <a:schemeClr val="tx1"/>
              </a:buClr>
              <a:buFont typeface=".AppleSystemUIFont"/>
              <a:buChar char="–"/>
              <a:tabLst/>
              <a:defRPr sz="1800">
                <a:solidFill>
                  <a:schemeClr val="tx1"/>
                </a:solidFill>
              </a:defRPr>
            </a:lvl2pPr>
            <a:lvl3pPr marL="866775" indent="-227013" rtl="0">
              <a:buClr>
                <a:schemeClr val="tx1"/>
              </a:buClr>
              <a:buFont typeface="Arial" panose="020B0604020202020204" pitchFamily="34" charset="0"/>
              <a:buChar char="•"/>
              <a:tabLst/>
              <a:defRPr sz="1600">
                <a:solidFill>
                  <a:schemeClr val="tx1"/>
                </a:solidFill>
              </a:defRPr>
            </a:lvl3pPr>
            <a:lvl4pPr marL="1257300" indent="-214313" rtl="0">
              <a:buClr>
                <a:schemeClr val="tx1"/>
              </a:buClr>
              <a:buFont typeface=".AppleSystemUIFont"/>
              <a:buChar char="–"/>
              <a:tabLst/>
              <a:defRPr sz="1400">
                <a:solidFill>
                  <a:schemeClr val="tx1"/>
                </a:solidFill>
              </a:defRPr>
            </a:lvl4pPr>
            <a:lvl5pPr marL="1546225" indent="-214313" rtl="0">
              <a:buClr>
                <a:schemeClr val="tx1"/>
              </a:buClr>
              <a:buFont typeface="Arial" panose="020B0604020202020204" pitchFamily="34" charset="0"/>
              <a:buChar char="•"/>
              <a:tabLst/>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a:extLst>
              <a:ext uri="{FF2B5EF4-FFF2-40B4-BE49-F238E27FC236}">
                <a16:creationId xmlns:a16="http://schemas.microsoft.com/office/drawing/2014/main" id="{DAC02938-1907-45BC-A04F-A16B290F22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310306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3A36F4-9344-F854-3A48-A2EA3169E90A}"/>
              </a:ext>
            </a:extLst>
          </p:cNvPr>
          <p:cNvGraphicFramePr>
            <a:graphicFrameLocks noChangeAspect="1"/>
          </p:cNvGraphicFramePr>
          <p:nvPr userDrawn="1">
            <p:custDataLst>
              <p:tags r:id="rId1"/>
            </p:custDataLst>
            <p:extLst>
              <p:ext uri="{D42A27DB-BD31-4B8C-83A1-F6EECF244321}">
                <p14:modId xmlns:p14="http://schemas.microsoft.com/office/powerpoint/2010/main" val="819058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573A36F4-9344-F854-3A48-A2EA3169E9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685800" y="1371600"/>
            <a:ext cx="3200400" cy="4540527"/>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6"/>
          <p:cNvSpPr txBox="1">
            <a:spLocks/>
          </p:cNvSpPr>
          <p:nvPr userDrawn="1"/>
        </p:nvSpPr>
        <p:spPr>
          <a:xfrm>
            <a:off x="170804" y="6443434"/>
            <a:ext cx="323011"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1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idx="15"/>
          </p:nvPr>
        </p:nvSpPr>
        <p:spPr>
          <a:xfrm>
            <a:off x="4396409" y="1371600"/>
            <a:ext cx="3200400" cy="4537876"/>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p:cNvSpPr>
            <a:spLocks noGrp="1"/>
          </p:cNvSpPr>
          <p:nvPr>
            <p:ph idx="16"/>
          </p:nvPr>
        </p:nvSpPr>
        <p:spPr>
          <a:xfrm>
            <a:off x="8107017" y="1371600"/>
            <a:ext cx="3200400" cy="4540527"/>
          </a:xfrm>
          <a:prstGeom prst="rect">
            <a:avLst/>
          </a:prstGeom>
        </p:spPr>
        <p:txBody>
          <a:bodyPr/>
          <a:lstStyle>
            <a:lvl1pPr marL="228600" indent="-228600" rtl="0">
              <a:lnSpc>
                <a:spcPct val="90000"/>
              </a:lnSpc>
              <a:spcBef>
                <a:spcPts val="528"/>
              </a:spcBef>
              <a:buClr>
                <a:schemeClr val="tx1"/>
              </a:buClr>
              <a:buFont typeface="Arial" charset="0"/>
              <a:buChar char="•"/>
              <a:defRPr baseline="0">
                <a:solidFill>
                  <a:schemeClr val="tx1"/>
                </a:solidFill>
              </a:defRPr>
            </a:lvl1pPr>
            <a:lvl2pPr marL="566928" indent="-228600" rtl="0">
              <a:spcBef>
                <a:spcPts val="432"/>
              </a:spcBef>
              <a:buClr>
                <a:schemeClr val="tx1"/>
              </a:buClr>
              <a:buFont typeface=".AppleSystemUIFont" charset="-120"/>
              <a:buChar char="–"/>
              <a:defRPr>
                <a:solidFill>
                  <a:schemeClr val="tx1"/>
                </a:solidFill>
              </a:defRPr>
            </a:lvl2pPr>
            <a:lvl3pPr marL="914400" rtl="0">
              <a:spcBef>
                <a:spcPts val="384"/>
              </a:spcBef>
              <a:buClr>
                <a:schemeClr val="tx1"/>
              </a:buClr>
              <a:defRPr>
                <a:solidFill>
                  <a:schemeClr val="tx1"/>
                </a:solidFill>
              </a:defRPr>
            </a:lvl3pPr>
            <a:lvl4pPr marL="1252728" indent="-228600" rtl="0">
              <a:spcBef>
                <a:spcPts val="336"/>
              </a:spcBef>
              <a:buClr>
                <a:schemeClr val="tx1"/>
              </a:buClr>
              <a:buFont typeface=".AppleSystemUIFont" charset="-120"/>
              <a:buChar char="–"/>
              <a:defRPr>
                <a:solidFill>
                  <a:schemeClr val="tx1"/>
                </a:solidFill>
              </a:defRPr>
            </a:lvl4pPr>
            <a:lvl5pPr marL="1609344" rtl="0">
              <a:spcBef>
                <a:spcPts val="288"/>
              </a:spcBef>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itle 12"/>
          <p:cNvSpPr>
            <a:spLocks noGrp="1"/>
          </p:cNvSpPr>
          <p:nvPr>
            <p:ph type="title"/>
          </p:nvPr>
        </p:nvSpPr>
        <p:spPr>
          <a:xfrm>
            <a:off x="685800" y="585216"/>
            <a:ext cx="11122572" cy="723899"/>
          </a:xfrm>
          <a:prstGeom prst="rect">
            <a:avLst/>
          </a:prstGeom>
        </p:spPr>
        <p:txBody>
          <a:bodyPr vert="horz"/>
          <a:lstStyle>
            <a:lvl1pPr rtl="0">
              <a:defRPr>
                <a:solidFill>
                  <a:schemeClr val="tx1"/>
                </a:solidFill>
              </a:defRPr>
            </a:lvl1pPr>
          </a:lstStyle>
          <a:p>
            <a:r>
              <a:rPr lang="en-GB"/>
              <a:t>Click to edit Master title style</a:t>
            </a:r>
          </a:p>
        </p:txBody>
      </p:sp>
      <p:pic>
        <p:nvPicPr>
          <p:cNvPr id="13" name="Picture 12">
            <a:extLst>
              <a:ext uri="{FF2B5EF4-FFF2-40B4-BE49-F238E27FC236}">
                <a16:creationId xmlns:a16="http://schemas.microsoft.com/office/drawing/2014/main" id="{05DEE7FD-88FA-4D2B-871A-84CD2499E7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999069095"/>
      </p:ext>
    </p:extLst>
  </p:cSld>
  <p:clrMapOvr>
    <a:masterClrMapping/>
  </p:clrMapOvr>
  <p:extLst>
    <p:ext uri="{DCECCB84-F9BA-43D5-87BE-67443E8EF086}">
      <p15:sldGuideLst xmlns:p15="http://schemas.microsoft.com/office/powerpoint/2012/main">
        <p15:guide id="1" orient="horz" pos="21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7D8FA4-D761-A536-5F51-E9DF4D8ECE57}"/>
              </a:ext>
            </a:extLst>
          </p:cNvPr>
          <p:cNvGraphicFramePr>
            <a:graphicFrameLocks noChangeAspect="1"/>
          </p:cNvGraphicFramePr>
          <p:nvPr userDrawn="1">
            <p:custDataLst>
              <p:tags r:id="rId1"/>
            </p:custDataLst>
            <p:extLst>
              <p:ext uri="{D42A27DB-BD31-4B8C-83A1-F6EECF244321}">
                <p14:modId xmlns:p14="http://schemas.microsoft.com/office/powerpoint/2010/main" val="237337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E87D8FA4-D761-A536-5F51-E9DF4D8EC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685799" y="1371600"/>
            <a:ext cx="5053149" cy="4356152"/>
          </a:xfrm>
          <a:prstGeom prst="rect">
            <a:avLst/>
          </a:prstGeom>
        </p:spPr>
        <p:txBody>
          <a:bodyPr/>
          <a:lstStyle>
            <a:lvl1pPr marL="228600" indent="-228600" rtl="0">
              <a:buClr>
                <a:schemeClr val="tx1"/>
              </a:buClr>
              <a:buFont typeface="Arial"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6"/>
          <p:cNvSpPr txBox="1">
            <a:spLocks/>
          </p:cNvSpPr>
          <p:nvPr userDrawn="1"/>
        </p:nvSpPr>
        <p:spPr>
          <a:xfrm>
            <a:off x="170804" y="6443434"/>
            <a:ext cx="438796"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9"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sz="half" idx="10"/>
          </p:nvPr>
        </p:nvSpPr>
        <p:spPr>
          <a:xfrm>
            <a:off x="6056243" y="1371600"/>
            <a:ext cx="5053149" cy="4359465"/>
          </a:xfrm>
          <a:prstGeom prst="rect">
            <a:avLst/>
          </a:prstGeom>
        </p:spPr>
        <p:txBody>
          <a:bodyPr/>
          <a:lstStyle>
            <a:lvl1pPr marL="228600" indent="-228600" rtl="0">
              <a:buClr>
                <a:schemeClr val="tx1"/>
              </a:buClr>
              <a:buFont typeface="Arial" charset="0"/>
              <a:buChar char="•"/>
              <a:defRPr>
                <a:solidFill>
                  <a:schemeClr val="tx1"/>
                </a:solidFill>
              </a:defRPr>
            </a:lvl1pPr>
            <a:lvl2pPr marL="685800" indent="-228600" rtl="0">
              <a:buClr>
                <a:schemeClr val="tx1"/>
              </a:buClr>
              <a:buFont typeface=".AppleSystemUIFont"/>
              <a:buChar char="–"/>
              <a:defRPr>
                <a:solidFill>
                  <a:schemeClr val="tx1"/>
                </a:solidFill>
              </a:defRPr>
            </a:lvl2pPr>
            <a:lvl3pPr rtl="0">
              <a:buClr>
                <a:schemeClr val="tx1"/>
              </a:buClr>
              <a:defRPr>
                <a:solidFill>
                  <a:schemeClr val="tx1"/>
                </a:solidFill>
              </a:defRPr>
            </a:lvl3pPr>
            <a:lvl4pPr marL="1600200" indent="-228600" rtl="0">
              <a:buClr>
                <a:schemeClr val="tx1"/>
              </a:buClr>
              <a:buFont typeface=".AppleSystemUIFont"/>
              <a:buChar char="–"/>
              <a:defRPr>
                <a:solidFill>
                  <a:schemeClr val="tx1"/>
                </a:solidFill>
              </a:defRPr>
            </a:lvl4pPr>
            <a:lvl5pPr rtl="0">
              <a:buClr>
                <a:schemeClr val="tx1"/>
              </a:buCl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itle 12"/>
          <p:cNvSpPr>
            <a:spLocks noGrp="1"/>
          </p:cNvSpPr>
          <p:nvPr>
            <p:ph type="title"/>
          </p:nvPr>
        </p:nvSpPr>
        <p:spPr>
          <a:xfrm>
            <a:off x="685800" y="585216"/>
            <a:ext cx="11122572" cy="723899"/>
          </a:xfrm>
          <a:prstGeom prst="rect">
            <a:avLst/>
          </a:prstGeom>
        </p:spPr>
        <p:txBody>
          <a:bodyPr vert="horz"/>
          <a:lstStyle>
            <a:lvl1pPr rtl="0">
              <a:defRPr>
                <a:solidFill>
                  <a:schemeClr val="tx1"/>
                </a:solidFill>
              </a:defRPr>
            </a:lvl1pPr>
          </a:lstStyle>
          <a:p>
            <a:r>
              <a:rPr lang="en-GB"/>
              <a:t>Click to edit Master title style</a:t>
            </a:r>
          </a:p>
        </p:txBody>
      </p:sp>
      <p:pic>
        <p:nvPicPr>
          <p:cNvPr id="11" name="Picture 10">
            <a:extLst>
              <a:ext uri="{FF2B5EF4-FFF2-40B4-BE49-F238E27FC236}">
                <a16:creationId xmlns:a16="http://schemas.microsoft.com/office/drawing/2014/main" id="{D6A1E6A2-25D4-4EAA-AF17-32EA6245BCE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360591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5D001-88A3-4128-B426-9FC3AEB78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pic>
        <p:nvPicPr>
          <p:cNvPr id="5" name="Picture 4">
            <a:extLst>
              <a:ext uri="{FF2B5EF4-FFF2-40B4-BE49-F238E27FC236}">
                <a16:creationId xmlns:a16="http://schemas.microsoft.com/office/drawing/2014/main" id="{CD8581C4-C753-408C-B3FA-9241CF7701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35235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Blue">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510A5-A2AC-6071-1421-623EDE91B6F9}"/>
              </a:ext>
            </a:extLst>
          </p:cNvPr>
          <p:cNvGraphicFramePr>
            <a:graphicFrameLocks noChangeAspect="1"/>
          </p:cNvGraphicFramePr>
          <p:nvPr userDrawn="1">
            <p:custDataLst>
              <p:tags r:id="rId1"/>
            </p:custDataLst>
            <p:extLst>
              <p:ext uri="{D42A27DB-BD31-4B8C-83A1-F6EECF244321}">
                <p14:modId xmlns:p14="http://schemas.microsoft.com/office/powerpoint/2010/main" val="299616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1DB510A5-A2AC-6071-1421-623EDE91B6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Title 1"/>
          <p:cNvSpPr>
            <a:spLocks noGrp="1"/>
          </p:cNvSpPr>
          <p:nvPr>
            <p:ph type="ctrTitle"/>
          </p:nvPr>
        </p:nvSpPr>
        <p:spPr>
          <a:xfrm>
            <a:off x="1965960" y="521208"/>
            <a:ext cx="8412480" cy="2387600"/>
          </a:xfrm>
          <a:prstGeom prst="rect">
            <a:avLst/>
          </a:prstGeom>
        </p:spPr>
        <p:txBody>
          <a:bodyPr vert="horz" anchor="b">
            <a:normAutofit/>
          </a:bodyPr>
          <a:lstStyle>
            <a:lvl1pPr algn="l" rtl="0">
              <a:lnSpc>
                <a:spcPct val="70000"/>
              </a:lnSpc>
              <a:defRPr sz="4000" b="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p:cNvSpPr>
            <a:spLocks noGrp="1"/>
          </p:cNvSpPr>
          <p:nvPr>
            <p:ph type="subTitle" idx="1"/>
          </p:nvPr>
        </p:nvSpPr>
        <p:spPr>
          <a:xfrm>
            <a:off x="1965960" y="3114762"/>
            <a:ext cx="8412480" cy="1014984"/>
          </a:xfrm>
          <a:prstGeom prst="rect">
            <a:avLst/>
          </a:prstGeom>
        </p:spPr>
        <p:txBody>
          <a:bodyPr>
            <a:normAutofit/>
          </a:bodyPr>
          <a:lstStyle>
            <a:lvl1pPr marL="0" indent="0" algn="l" rtl="0">
              <a:lnSpc>
                <a:spcPct val="85000"/>
              </a:lnSpc>
              <a:buFontTx/>
              <a:buNone/>
              <a:defRPr sz="280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0412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2BB558-D67D-CD4A-9B78-46A37793A761}"/>
              </a:ext>
            </a:extLst>
          </p:cNvPr>
          <p:cNvSpPr>
            <a:spLocks noGrp="1"/>
          </p:cNvSpPr>
          <p:nvPr>
            <p:ph type="title"/>
          </p:nvPr>
        </p:nvSpPr>
        <p:spPr>
          <a:xfrm>
            <a:off x="685800" y="457201"/>
            <a:ext cx="2800256" cy="2657474"/>
          </a:xfrm>
          <a:prstGeom prst="rect">
            <a:avLst/>
          </a:prstGeom>
        </p:spPr>
        <p:txBody>
          <a:bodyPr/>
          <a:lstStyle>
            <a:lvl1pPr>
              <a:lnSpc>
                <a:spcPct val="90000"/>
              </a:lnSpc>
              <a:defRPr sz="280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23DBA09-8B64-2B44-9077-05A9033EE5F2}"/>
              </a:ext>
            </a:extLst>
          </p:cNvPr>
          <p:cNvSpPr>
            <a:spLocks noGrp="1"/>
          </p:cNvSpPr>
          <p:nvPr>
            <p:ph sz="quarter" idx="10"/>
          </p:nvPr>
        </p:nvSpPr>
        <p:spPr>
          <a:xfrm>
            <a:off x="4572000" y="457200"/>
            <a:ext cx="7056438" cy="5029201"/>
          </a:xfrm>
          <a:prstGeom prst="rect">
            <a:avLst/>
          </a:prstGeom>
        </p:spPr>
        <p:txBody>
          <a:bodyPr/>
          <a:lstStyle>
            <a:lvl1pPr marL="285750" indent="-285750">
              <a:buClr>
                <a:schemeClr val="tx1"/>
              </a:buClr>
              <a:buFont typeface="Arial" panose="020B0604020202020204" pitchFamily="34" charset="0"/>
              <a:buChar char="•"/>
              <a:defRPr sz="2000">
                <a:solidFill>
                  <a:schemeClr val="tx1"/>
                </a:solidFill>
              </a:defRPr>
            </a:lvl1pPr>
            <a:lvl2pPr marL="742950" indent="-285750">
              <a:buClr>
                <a:schemeClr val="tx1"/>
              </a:buClr>
              <a:buFont typeface=".AppleSystemUIFont"/>
              <a:buChar char="–"/>
              <a:defRPr sz="1800">
                <a:solidFill>
                  <a:schemeClr val="tx1"/>
                </a:solidFill>
              </a:defRPr>
            </a:lvl2pPr>
            <a:lvl3pPr marL="1200150" indent="-285750">
              <a:buClr>
                <a:schemeClr val="tx1"/>
              </a:buClr>
              <a:buFont typeface="Arial" panose="020B0604020202020204" pitchFamily="34" charset="0"/>
              <a:buChar char="•"/>
              <a:defRPr sz="1600">
                <a:solidFill>
                  <a:schemeClr val="tx1"/>
                </a:solidFill>
              </a:defRPr>
            </a:lvl3pPr>
            <a:lvl4pPr marL="1543050" indent="-171450">
              <a:buClr>
                <a:schemeClr val="tx1"/>
              </a:buClr>
              <a:buFont typeface=".AppleSystemUIFont"/>
              <a:buChar char="–"/>
              <a:defRPr sz="1400">
                <a:solidFill>
                  <a:schemeClr val="tx1"/>
                </a:solidFill>
              </a:defRPr>
            </a:lvl4pPr>
            <a:lvl5pPr marL="2000250" indent="-171450">
              <a:buClr>
                <a:schemeClr val="tx1"/>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2DC9DBB6-BE16-3E4B-90DF-6C0A48AB82AB}"/>
              </a:ext>
            </a:extLst>
          </p:cNvPr>
          <p:cNvSpPr>
            <a:spLocks noGrp="1"/>
          </p:cNvSpPr>
          <p:nvPr>
            <p:ph type="body" sz="quarter" idx="11"/>
          </p:nvPr>
        </p:nvSpPr>
        <p:spPr>
          <a:xfrm>
            <a:off x="694962" y="3697287"/>
            <a:ext cx="2791094" cy="1782764"/>
          </a:xfrm>
          <a:prstGeom prst="rect">
            <a:avLst/>
          </a:prstGeom>
        </p:spPr>
        <p:txBody>
          <a:bodyPr/>
          <a:lstStyle>
            <a:lvl1pPr marL="0" indent="0">
              <a:buFont typeface="Arial" panose="020B0604020202020204" pitchFamily="34" charse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774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594361"/>
            <a:ext cx="11128706" cy="4572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85800" y="1371600"/>
            <a:ext cx="11128706" cy="4419600"/>
          </a:xfrm>
          <a:prstGeom prst="rect">
            <a:avLst/>
          </a:prstGeom>
        </p:spPr>
        <p:txBody>
          <a:bodyPr/>
          <a:lstStyle>
            <a:lvl1pPr marL="285750" indent="-285750">
              <a:buClr>
                <a:schemeClr val="tx1"/>
              </a:buClr>
              <a:buFont typeface="Arial" panose="020B0604020202020204" pitchFamily="34" charset="0"/>
              <a:buChar char="•"/>
              <a:defRPr>
                <a:solidFill>
                  <a:schemeClr val="tx1"/>
                </a:solidFill>
              </a:defRPr>
            </a:lvl1pPr>
            <a:lvl2pPr marL="742950" indent="-285750">
              <a:buClr>
                <a:schemeClr val="tx1"/>
              </a:buClr>
              <a:buFont typeface=".AppleSystemUIFont"/>
              <a:buChar char="–"/>
              <a:defRPr>
                <a:solidFill>
                  <a:schemeClr val="tx1"/>
                </a:solidFill>
              </a:defRPr>
            </a:lvl2pPr>
            <a:lvl3pPr marL="1200150" indent="-285750">
              <a:buClr>
                <a:schemeClr val="tx1"/>
              </a:buClr>
              <a:buFont typeface="Arial" panose="020B0604020202020204" pitchFamily="34" charset="0"/>
              <a:buChar char="•"/>
              <a:defRPr>
                <a:solidFill>
                  <a:schemeClr val="tx1"/>
                </a:solidFill>
              </a:defRPr>
            </a:lvl3pPr>
            <a:lvl4pPr marL="1543050" indent="-171450">
              <a:buClr>
                <a:schemeClr val="tx1"/>
              </a:buClr>
              <a:buFont typeface=".AppleSystemUIFont"/>
              <a:buChar char="–"/>
              <a:defRPr>
                <a:solidFill>
                  <a:schemeClr val="tx1"/>
                </a:solidFill>
              </a:defRPr>
            </a:lvl4pPr>
            <a:lvl5pPr marL="2000250" indent="-171450">
              <a:buClr>
                <a:schemeClr val="tx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34CC2-27F1-4D89-AF19-8318FEF32B8A}" type="slidenum">
              <a:rPr lang="en-US" sz="1200" smtClean="0">
                <a:solidFill>
                  <a:srgbClr val="404040"/>
                </a:solidFill>
                <a:cs typeface="Arial" panose="020B0604020202020204" pitchFamily="34" charset="0"/>
              </a:rPr>
              <a:pPr/>
              <a:t>‹#›</a:t>
            </a:fld>
            <a:endParaRPr lang="en-US" sz="1200">
              <a:solidFill>
                <a:srgbClr val="404040"/>
              </a:solidFill>
              <a:cs typeface="Arial" panose="020B0604020202020204" pitchFamily="34" charset="0"/>
            </a:endParaRP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26529" r="1342" b="26532"/>
          <a:stretch/>
        </p:blipFill>
        <p:spPr>
          <a:xfrm>
            <a:off x="11243310" y="6404248"/>
            <a:ext cx="571196" cy="271762"/>
          </a:xfrm>
          <a:prstGeom prst="rect">
            <a:avLst/>
          </a:prstGeom>
        </p:spPr>
      </p:pic>
      <p:pic>
        <p:nvPicPr>
          <p:cNvPr id="9" name="Picture 4"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357835" y="6229640"/>
            <a:ext cx="763072" cy="54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4361"/>
            <a:ext cx="10570028" cy="4572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85800" y="1371600"/>
            <a:ext cx="3200400" cy="4998719"/>
          </a:xfrm>
          <a:prstGeom prst="rect">
            <a:avLst/>
          </a:prstGeom>
        </p:spPr>
        <p:txBody>
          <a:bodyPr/>
          <a:lstStyle>
            <a:lvl1pPr marL="285750" indent="-285750">
              <a:buClr>
                <a:schemeClr val="tx1"/>
              </a:buClr>
              <a:buFont typeface="Arial" panose="020B0604020202020204" pitchFamily="34" charset="0"/>
              <a:buChar char="•"/>
              <a:defRPr>
                <a:solidFill>
                  <a:schemeClr val="tx1"/>
                </a:solidFill>
              </a:defRPr>
            </a:lvl1pPr>
            <a:lvl2pPr marL="742950" indent="-285750">
              <a:buClr>
                <a:schemeClr val="tx1"/>
              </a:buClr>
              <a:buFont typeface=".AppleSystemUIFont"/>
              <a:buChar char="-"/>
              <a:defRPr>
                <a:solidFill>
                  <a:schemeClr val="tx1"/>
                </a:solidFill>
              </a:defRPr>
            </a:lvl2pPr>
            <a:lvl3pPr marL="1200150" indent="-285750">
              <a:buClr>
                <a:schemeClr val="tx1"/>
              </a:buClr>
              <a:buFont typeface="Arial" panose="020B0604020202020204" pitchFamily="34" charset="0"/>
              <a:buChar char="•"/>
              <a:defRPr>
                <a:solidFill>
                  <a:schemeClr val="tx1"/>
                </a:solidFill>
              </a:defRPr>
            </a:lvl3pPr>
            <a:lvl4pPr marL="1543050" indent="-171450">
              <a:buClr>
                <a:schemeClr val="tx1"/>
              </a:buClr>
              <a:buFont typeface=".AppleSystemUIFont"/>
              <a:buChar char="–"/>
              <a:defRPr>
                <a:solidFill>
                  <a:schemeClr val="tx1"/>
                </a:solidFill>
              </a:defRPr>
            </a:lvl4pPr>
            <a:lvl5pPr marL="2000250" indent="-171450">
              <a:buClr>
                <a:schemeClr val="tx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txBox="1">
            <a:spLocks/>
          </p:cNvSpPr>
          <p:nvPr userDrawn="1"/>
        </p:nvSpPr>
        <p:spPr>
          <a:xfrm>
            <a:off x="170804" y="6443434"/>
            <a:ext cx="323011"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04040">
                  <a:lumMod val="50000"/>
                  <a:lumOff val="50000"/>
                </a:srgbClr>
              </a:solidFill>
            </a:endParaRPr>
          </a:p>
        </p:txBody>
      </p:sp>
      <p:sp>
        <p:nvSpPr>
          <p:cNvPr id="7" name="Content Placeholder 2">
            <a:extLst>
              <a:ext uri="{FF2B5EF4-FFF2-40B4-BE49-F238E27FC236}">
                <a16:creationId xmlns:a16="http://schemas.microsoft.com/office/drawing/2014/main" id="{8F7481EF-A755-9D42-91FC-4F49EA311B6F}"/>
              </a:ext>
            </a:extLst>
          </p:cNvPr>
          <p:cNvSpPr>
            <a:spLocks noGrp="1"/>
          </p:cNvSpPr>
          <p:nvPr>
            <p:ph idx="15"/>
          </p:nvPr>
        </p:nvSpPr>
        <p:spPr>
          <a:xfrm>
            <a:off x="4392827" y="1371600"/>
            <a:ext cx="3200400" cy="4998719"/>
          </a:xfrm>
          <a:prstGeom prst="rect">
            <a:avLst/>
          </a:prstGeom>
        </p:spPr>
        <p:txBody>
          <a:bodyPr/>
          <a:lstStyle>
            <a:lvl1pPr marL="285750" indent="-285750">
              <a:buClr>
                <a:schemeClr val="tx1"/>
              </a:buClr>
              <a:buFont typeface="Arial" panose="020B0604020202020204" pitchFamily="34" charset="0"/>
              <a:buChar char="•"/>
              <a:defRPr>
                <a:solidFill>
                  <a:schemeClr val="tx1"/>
                </a:solidFill>
              </a:defRPr>
            </a:lvl1pPr>
            <a:lvl2pPr marL="742950" indent="-285750">
              <a:buClr>
                <a:schemeClr val="tx1"/>
              </a:buClr>
              <a:buFont typeface=".AppleSystemUIFont"/>
              <a:buChar char="-"/>
              <a:defRPr>
                <a:solidFill>
                  <a:schemeClr val="tx1"/>
                </a:solidFill>
              </a:defRPr>
            </a:lvl2pPr>
            <a:lvl3pPr marL="1200150" indent="-285750">
              <a:buClr>
                <a:schemeClr val="tx1"/>
              </a:buClr>
              <a:buFont typeface="Arial" panose="020B0604020202020204" pitchFamily="34" charset="0"/>
              <a:buChar char="•"/>
              <a:defRPr>
                <a:solidFill>
                  <a:schemeClr val="tx1"/>
                </a:solidFill>
              </a:defRPr>
            </a:lvl3pPr>
            <a:lvl4pPr marL="1543050" indent="-171450">
              <a:buClr>
                <a:schemeClr val="tx1"/>
              </a:buClr>
              <a:buFont typeface=".AppleSystemUIFont"/>
              <a:buChar char="–"/>
              <a:defRPr>
                <a:solidFill>
                  <a:schemeClr val="tx1"/>
                </a:solidFill>
              </a:defRPr>
            </a:lvl4pPr>
            <a:lvl5pPr marL="2000250" indent="-171450">
              <a:buClr>
                <a:schemeClr val="tx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0E2E62AC-5E41-3E42-A29D-29A7635F2CF2}"/>
              </a:ext>
            </a:extLst>
          </p:cNvPr>
          <p:cNvSpPr>
            <a:spLocks noGrp="1"/>
          </p:cNvSpPr>
          <p:nvPr>
            <p:ph idx="16"/>
          </p:nvPr>
        </p:nvSpPr>
        <p:spPr>
          <a:xfrm>
            <a:off x="8062783" y="1371600"/>
            <a:ext cx="3200400" cy="4998719"/>
          </a:xfrm>
          <a:prstGeom prst="rect">
            <a:avLst/>
          </a:prstGeom>
        </p:spPr>
        <p:txBody>
          <a:bodyPr/>
          <a:lstStyle>
            <a:lvl1pPr marL="285750" indent="-285750">
              <a:buClr>
                <a:schemeClr val="tx1"/>
              </a:buClr>
              <a:buFont typeface="Arial" panose="020B0604020202020204" pitchFamily="34" charset="0"/>
              <a:buChar char="•"/>
              <a:defRPr>
                <a:solidFill>
                  <a:schemeClr val="tx1"/>
                </a:solidFill>
              </a:defRPr>
            </a:lvl1pPr>
            <a:lvl2pPr marL="742950" indent="-285750">
              <a:buClr>
                <a:schemeClr val="tx1"/>
              </a:buClr>
              <a:buFont typeface=".AppleSystemUIFont"/>
              <a:buChar char="-"/>
              <a:defRPr>
                <a:solidFill>
                  <a:schemeClr val="tx1"/>
                </a:solidFill>
              </a:defRPr>
            </a:lvl2pPr>
            <a:lvl3pPr marL="1200150" indent="-285750">
              <a:buClr>
                <a:schemeClr val="tx1"/>
              </a:buClr>
              <a:buFont typeface="Arial" panose="020B0604020202020204" pitchFamily="34" charset="0"/>
              <a:buChar char="•"/>
              <a:defRPr>
                <a:solidFill>
                  <a:schemeClr val="tx1"/>
                </a:solidFill>
              </a:defRPr>
            </a:lvl3pPr>
            <a:lvl4pPr marL="1543050" indent="-171450">
              <a:buClr>
                <a:schemeClr val="tx1"/>
              </a:buClr>
              <a:buFont typeface=".AppleSystemUIFont"/>
              <a:buChar char="–"/>
              <a:defRPr>
                <a:solidFill>
                  <a:schemeClr val="tx1"/>
                </a:solidFill>
              </a:defRPr>
            </a:lvl4pPr>
            <a:lvl5pPr marL="2000250" indent="-171450">
              <a:buClr>
                <a:schemeClr val="tx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34CC2-27F1-4D89-AF19-8318FEF32B8A}" type="slidenum">
              <a:rPr lang="en-US" sz="1200" smtClean="0">
                <a:solidFill>
                  <a:srgbClr val="404040"/>
                </a:solidFill>
                <a:cs typeface="Arial" panose="020B0604020202020204" pitchFamily="34" charset="0"/>
              </a:rPr>
              <a:pPr/>
              <a:t>‹#›</a:t>
            </a:fld>
            <a:endParaRPr lang="en-US" sz="1200">
              <a:solidFill>
                <a:srgbClr val="404040"/>
              </a:solidFill>
              <a:cs typeface="Arial" panose="020B0604020202020204" pitchFamily="34" charset="0"/>
            </a:endParaRPr>
          </a:p>
        </p:txBody>
      </p:sp>
    </p:spTree>
    <p:extLst>
      <p:ext uri="{BB962C8B-B14F-4D97-AF65-F5344CB8AC3E}">
        <p14:creationId xmlns:p14="http://schemas.microsoft.com/office/powerpoint/2010/main" val="32435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799" y="1371600"/>
            <a:ext cx="5053149" cy="4552950"/>
          </a:xfrm>
          <a:prstGeom prst="rect">
            <a:avLst/>
          </a:prstGeom>
        </p:spPr>
        <p:txBody>
          <a:bodyPr/>
          <a:lstStyle>
            <a:lvl1pPr marL="228600" indent="-228600">
              <a:buClr>
                <a:schemeClr val="tx1"/>
              </a:buClr>
              <a:buFont typeface="Arial" panose="020B0604020202020204" pitchFamily="34" charset="0"/>
              <a:buChar char="•"/>
              <a:defRPr>
                <a:solidFill>
                  <a:schemeClr val="tx1"/>
                </a:solidFill>
              </a:defRPr>
            </a:lvl1pPr>
            <a:lvl2pPr marL="685800" indent="-228600">
              <a:buClr>
                <a:schemeClr val="tx1"/>
              </a:buClr>
              <a:buFont typeface=".AppleSystemUIFont"/>
              <a:buChar char="–"/>
              <a:defRPr>
                <a:solidFill>
                  <a:schemeClr val="tx1"/>
                </a:solidFill>
              </a:defRPr>
            </a:lvl2pPr>
            <a:lvl3pPr>
              <a:buClr>
                <a:schemeClr val="tx1"/>
              </a:buClr>
              <a:defRPr>
                <a:solidFill>
                  <a:schemeClr val="tx1"/>
                </a:solidFill>
              </a:defRPr>
            </a:lvl3pPr>
            <a:lvl4pPr marL="1600200" indent="-228600">
              <a:buClr>
                <a:schemeClr val="tx1"/>
              </a:buClr>
              <a:buFont typeface=".AppleSystemUIFont"/>
              <a:buChar cha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txBox="1">
            <a:spLocks/>
          </p:cNvSpPr>
          <p:nvPr userDrawn="1"/>
        </p:nvSpPr>
        <p:spPr>
          <a:xfrm>
            <a:off x="170804" y="6443434"/>
            <a:ext cx="438796"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04040">
                  <a:lumMod val="50000"/>
                  <a:lumOff val="50000"/>
                </a:srgbClr>
              </a:solidFill>
            </a:endParaRPr>
          </a:p>
        </p:txBody>
      </p:sp>
      <p:sp>
        <p:nvSpPr>
          <p:cNvPr id="7" name="Title 1"/>
          <p:cNvSpPr>
            <a:spLocks noGrp="1"/>
          </p:cNvSpPr>
          <p:nvPr>
            <p:ph type="title"/>
          </p:nvPr>
        </p:nvSpPr>
        <p:spPr>
          <a:xfrm>
            <a:off x="685800" y="594361"/>
            <a:ext cx="10417629" cy="457200"/>
          </a:xfrm>
          <a:prstGeom prst="rect">
            <a:avLst/>
          </a:prstGeom>
        </p:spPr>
        <p:txBody>
          <a:bodyPr/>
          <a:lstStyle>
            <a:lvl1pPr>
              <a:defRPr>
                <a:solidFill>
                  <a:schemeClr val="tx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47B7EE47-3DD4-624E-9A56-3CF83AF9372A}"/>
              </a:ext>
            </a:extLst>
          </p:cNvPr>
          <p:cNvSpPr>
            <a:spLocks noGrp="1"/>
          </p:cNvSpPr>
          <p:nvPr>
            <p:ph sz="half" idx="10"/>
          </p:nvPr>
        </p:nvSpPr>
        <p:spPr>
          <a:xfrm>
            <a:off x="6060989" y="1371600"/>
            <a:ext cx="5053149" cy="4552950"/>
          </a:xfrm>
          <a:prstGeom prst="rect">
            <a:avLst/>
          </a:prstGeom>
        </p:spPr>
        <p:txBody>
          <a:bodyPr/>
          <a:lstStyle>
            <a:lvl1pPr marL="228600" indent="-228600">
              <a:buClr>
                <a:schemeClr val="tx1"/>
              </a:buClr>
              <a:buFont typeface="Arial" panose="020B0604020202020204" pitchFamily="34" charset="0"/>
              <a:buChar char="•"/>
              <a:defRPr>
                <a:solidFill>
                  <a:schemeClr val="tx1"/>
                </a:solidFill>
              </a:defRPr>
            </a:lvl1pPr>
            <a:lvl2pPr marL="685800" indent="-228600">
              <a:buClr>
                <a:schemeClr val="tx1"/>
              </a:buClr>
              <a:buFont typeface=".AppleSystemUIFont"/>
              <a:buChar char="–"/>
              <a:defRPr>
                <a:solidFill>
                  <a:schemeClr val="tx1"/>
                </a:solidFill>
              </a:defRPr>
            </a:lvl2pPr>
            <a:lvl3pPr>
              <a:buClr>
                <a:schemeClr val="tx1"/>
              </a:buClr>
              <a:defRPr>
                <a:solidFill>
                  <a:schemeClr val="tx1"/>
                </a:solidFill>
              </a:defRPr>
            </a:lvl3pPr>
            <a:lvl4pPr marL="1600200" indent="-228600">
              <a:buClr>
                <a:schemeClr val="tx1"/>
              </a:buClr>
              <a:buFont typeface=".AppleSystemUIFont"/>
              <a:buChar cha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34CC2-27F1-4D89-AF19-8318FEF32B8A}" type="slidenum">
              <a:rPr lang="en-US" sz="1200" smtClean="0">
                <a:solidFill>
                  <a:srgbClr val="404040"/>
                </a:solidFill>
                <a:cs typeface="Arial" panose="020B0604020202020204" pitchFamily="34" charset="0"/>
              </a:rPr>
              <a:pPr/>
              <a:t>‹#›</a:t>
            </a:fld>
            <a:endParaRPr lang="en-US" sz="1200">
              <a:solidFill>
                <a:srgbClr val="404040"/>
              </a:solidFill>
              <a:cs typeface="Arial" panose="020B0604020202020204" pitchFamily="34" charset="0"/>
            </a:endParaRPr>
          </a:p>
        </p:txBody>
      </p:sp>
    </p:spTree>
    <p:extLst>
      <p:ext uri="{BB962C8B-B14F-4D97-AF65-F5344CB8AC3E}">
        <p14:creationId xmlns:p14="http://schemas.microsoft.com/office/powerpoint/2010/main" val="308557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34CC2-27F1-4D89-AF19-8318FEF32B8A}" type="slidenum">
              <a:rPr lang="en-US" sz="1200" smtClean="0">
                <a:solidFill>
                  <a:srgbClr val="404040"/>
                </a:solidFill>
                <a:cs typeface="Arial" panose="020B0604020202020204" pitchFamily="34" charset="0"/>
              </a:rPr>
              <a:pPr/>
              <a:t>‹#›</a:t>
            </a:fld>
            <a:endParaRPr lang="en-US" sz="1200">
              <a:solidFill>
                <a:srgbClr val="404040"/>
              </a:solidFill>
              <a:cs typeface="Arial" panose="020B0604020202020204" pitchFamily="34" charset="0"/>
            </a:endParaRPr>
          </a:p>
        </p:txBody>
      </p:sp>
    </p:spTree>
    <p:extLst>
      <p:ext uri="{BB962C8B-B14F-4D97-AF65-F5344CB8AC3E}">
        <p14:creationId xmlns:p14="http://schemas.microsoft.com/office/powerpoint/2010/main" val="75020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965960" y="521208"/>
            <a:ext cx="8412480" cy="2387600"/>
          </a:xfrm>
          <a:prstGeom prst="rect">
            <a:avLst/>
          </a:prstGeom>
        </p:spPr>
        <p:txBody>
          <a:bodyPr anchor="b">
            <a:normAutofit/>
          </a:bodyPr>
          <a:lstStyle>
            <a:lvl1pPr algn="l">
              <a:lnSpc>
                <a:spcPct val="70000"/>
              </a:lnSpc>
              <a:defRPr sz="4000"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965960" y="3114762"/>
            <a:ext cx="8412480" cy="1014984"/>
          </a:xfrm>
          <a:prstGeom prst="rect">
            <a:avLst/>
          </a:prstGeom>
        </p:spPr>
        <p:txBody>
          <a:bodyPr>
            <a:normAutofit/>
          </a:bodyPr>
          <a:lstStyle>
            <a:lvl1pPr marL="0" indent="0" algn="l">
              <a:lnSpc>
                <a:spcPct val="85000"/>
              </a:lnSpc>
              <a:buFont typeface="Arial" panose="020B0604020202020204" pitchFamily="34" charset="0"/>
              <a:buNone/>
              <a:defRPr sz="280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651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6"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34CC2-27F1-4D89-AF19-8318FEF32B8A}" type="slidenum">
              <a:rPr lang="en-US" sz="1200" smtClean="0">
                <a:solidFill>
                  <a:schemeClr val="tx1"/>
                </a:solidFill>
                <a:latin typeface="Arial" panose="020B0604020202020204" pitchFamily="34" charset="0"/>
                <a:cs typeface="Arial" panose="020B0604020202020204" pitchFamily="34" charset="0"/>
              </a:rPr>
              <a:pPr/>
              <a:t>‹#›</a:t>
            </a:fld>
            <a:endParaRPr lang="en-US" sz="1200">
              <a:solidFill>
                <a:schemeClr val="tx1"/>
              </a:solidFill>
              <a:latin typeface="Arial" panose="020B0604020202020204" pitchFamily="34" charset="0"/>
              <a:cs typeface="Arial" panose="020B0604020202020204" pitchFamily="34" charset="0"/>
            </a:endParaRPr>
          </a:p>
        </p:txBody>
      </p:sp>
      <p:sp>
        <p:nvSpPr>
          <p:cNvPr id="14" name="Title 12"/>
          <p:cNvSpPr>
            <a:spLocks noGrp="1"/>
          </p:cNvSpPr>
          <p:nvPr>
            <p:ph type="title"/>
          </p:nvPr>
        </p:nvSpPr>
        <p:spPr>
          <a:xfrm>
            <a:off x="685800" y="585216"/>
            <a:ext cx="11122572" cy="723899"/>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25C2567-4810-EF43-89FB-59E6C2A05AFC}"/>
              </a:ext>
            </a:extLst>
          </p:cNvPr>
          <p:cNvSpPr>
            <a:spLocks noGrp="1"/>
          </p:cNvSpPr>
          <p:nvPr>
            <p:ph type="body" sz="quarter" idx="10"/>
          </p:nvPr>
        </p:nvSpPr>
        <p:spPr>
          <a:xfrm>
            <a:off x="685800" y="1371600"/>
            <a:ext cx="11126788" cy="4190586"/>
          </a:xfrm>
          <a:prstGeom prst="rect">
            <a:avLst/>
          </a:prstGeom>
        </p:spPr>
        <p:txBody>
          <a:bodyPr/>
          <a:lstStyle>
            <a:lvl1pPr marL="228600" indent="-228600">
              <a:buClr>
                <a:schemeClr val="tx1"/>
              </a:buClr>
              <a:buFont typeface="Arial" panose="020B0604020202020204" pitchFamily="34" charset="0"/>
              <a:buChar char="•"/>
              <a:defRPr sz="2400">
                <a:solidFill>
                  <a:schemeClr val="tx1"/>
                </a:solidFill>
              </a:defRPr>
            </a:lvl1pPr>
            <a:lvl2pPr marL="514350" indent="-225425">
              <a:buClr>
                <a:schemeClr val="tx1"/>
              </a:buClr>
              <a:buFont typeface=".AppleSystemUIFont"/>
              <a:buChar char="–"/>
              <a:tabLst/>
              <a:defRPr sz="1800">
                <a:solidFill>
                  <a:schemeClr val="tx1"/>
                </a:solidFill>
              </a:defRPr>
            </a:lvl2pPr>
            <a:lvl3pPr marL="866775" indent="-227013">
              <a:buClr>
                <a:schemeClr val="tx1"/>
              </a:buClr>
              <a:buFont typeface="Arial" panose="020B0604020202020204" pitchFamily="34" charset="0"/>
              <a:buChar char="•"/>
              <a:tabLst/>
              <a:defRPr sz="1600">
                <a:solidFill>
                  <a:schemeClr val="tx1"/>
                </a:solidFill>
              </a:defRPr>
            </a:lvl3pPr>
            <a:lvl4pPr marL="1257300" indent="-214313">
              <a:buClr>
                <a:schemeClr val="tx1"/>
              </a:buClr>
              <a:buFont typeface=".AppleSystemUIFont"/>
              <a:buChar char="–"/>
              <a:tabLst/>
              <a:defRPr sz="1400">
                <a:solidFill>
                  <a:schemeClr val="tx1"/>
                </a:solidFill>
              </a:defRPr>
            </a:lvl4pPr>
            <a:lvl5pPr marL="1546225" indent="-214313">
              <a:buClr>
                <a:schemeClr val="tx1"/>
              </a:buClr>
              <a:buFont typeface="Arial" panose="020B0604020202020204" pitchFamily="34" charset="0"/>
              <a:buChar char="•"/>
              <a:tabLs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AC02938-1907-45BC-A04F-A16B290F22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83761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2CA73D-5685-4731-95C7-B16F7630738D}"/>
              </a:ext>
            </a:extLst>
          </p:cNvPr>
          <p:cNvGraphicFramePr>
            <a:graphicFrameLocks noChangeAspect="1"/>
          </p:cNvGraphicFramePr>
          <p:nvPr userDrawn="1">
            <p:custDataLst>
              <p:tags r:id="rId1"/>
            </p:custDataLst>
            <p:extLst>
              <p:ext uri="{D42A27DB-BD31-4B8C-83A1-F6EECF244321}">
                <p14:modId xmlns:p14="http://schemas.microsoft.com/office/powerpoint/2010/main" val="660207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692CA73D-5685-4731-95C7-B16F763073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p:cNvSpPr/>
          <p:nvPr userDrawn="1"/>
        </p:nvSpPr>
        <p:spPr>
          <a:xfrm>
            <a:off x="685801" y="685800"/>
            <a:ext cx="10820398" cy="5156200"/>
          </a:xfrm>
          <a:prstGeom prst="rect">
            <a:avLst/>
          </a:prstGeom>
          <a:noFill/>
          <a:ln w="9525" cap="flat" cmpd="sng" algn="ctr">
            <a:solidFill>
              <a:srgbClr val="91939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ea typeface="+mn-ea"/>
              <a:cs typeface="+mn-cs"/>
            </a:endParaRPr>
          </a:p>
        </p:txBody>
      </p:sp>
      <p:grpSp>
        <p:nvGrpSpPr>
          <p:cNvPr id="33" name="Group 32"/>
          <p:cNvGrpSpPr/>
          <p:nvPr userDrawn="1"/>
        </p:nvGrpSpPr>
        <p:grpSpPr>
          <a:xfrm>
            <a:off x="7755470" y="5540832"/>
            <a:ext cx="3094396" cy="562617"/>
            <a:chOff x="5641848" y="4462272"/>
            <a:chExt cx="2414016" cy="438912"/>
          </a:xfrm>
        </p:grpSpPr>
        <p:sp>
          <p:nvSpPr>
            <p:cNvPr id="34" name="Rectangle 33"/>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arrow"/>
                <a:ea typeface="+mn-ea"/>
                <a:cs typeface="+mn-cs"/>
              </a:endParaRPr>
            </a:p>
          </p:txBody>
        </p:sp>
        <p:pic>
          <p:nvPicPr>
            <p:cNvPr id="35" name="Picture 3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pic>
        <p:nvPicPr>
          <p:cNvPr id="7" name="Picture 6">
            <a:extLst>
              <a:ext uri="{FF2B5EF4-FFF2-40B4-BE49-F238E27FC236}">
                <a16:creationId xmlns:a16="http://schemas.microsoft.com/office/drawing/2014/main" id="{DB459BB0-2F5C-4038-AE99-A570201FCE82}"/>
              </a:ext>
            </a:extLst>
          </p:cNvPr>
          <p:cNvPicPr>
            <a:picLocks noChangeAspect="1"/>
          </p:cNvPicPr>
          <p:nvPr userDrawn="1"/>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6000"/>
          <a:stretch/>
        </p:blipFill>
        <p:spPr>
          <a:xfrm>
            <a:off x="692506" y="690587"/>
            <a:ext cx="4198727" cy="5148000"/>
          </a:xfrm>
          <a:prstGeom prst="rect">
            <a:avLst/>
          </a:prstGeom>
        </p:spPr>
      </p:pic>
      <p:sp>
        <p:nvSpPr>
          <p:cNvPr id="2" name="Rectangle 1">
            <a:extLst>
              <a:ext uri="{FF2B5EF4-FFF2-40B4-BE49-F238E27FC236}">
                <a16:creationId xmlns:a16="http://schemas.microsoft.com/office/drawing/2014/main" id="{BF0819F9-3CCA-4B21-9C58-AAFFF137272D}"/>
              </a:ext>
            </a:extLst>
          </p:cNvPr>
          <p:cNvSpPr/>
          <p:nvPr userDrawn="1"/>
        </p:nvSpPr>
        <p:spPr>
          <a:xfrm>
            <a:off x="5227565" y="5646767"/>
            <a:ext cx="1859142" cy="38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7">
            <a:extLst>
              <a:ext uri="{FF2B5EF4-FFF2-40B4-BE49-F238E27FC236}">
                <a16:creationId xmlns:a16="http://schemas.microsoft.com/office/drawing/2014/main" id="{E4A9DF91-C1C3-49CE-A28E-68787937EA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53341" y="5401020"/>
            <a:ext cx="1434747" cy="842240"/>
          </a:xfrm>
          <a:prstGeom prst="rect">
            <a:avLst/>
          </a:prstGeom>
        </p:spPr>
      </p:pic>
    </p:spTree>
    <p:extLst>
      <p:ext uri="{BB962C8B-B14F-4D97-AF65-F5344CB8AC3E}">
        <p14:creationId xmlns:p14="http://schemas.microsoft.com/office/powerpoint/2010/main" val="51410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image" Target="../media/image11.png"/><Relationship Id="rId3" Type="http://schemas.openxmlformats.org/officeDocument/2006/relationships/slideLayout" Target="../slideLayouts/slideLayout11.xml"/><Relationship Id="rId7" Type="http://schemas.openxmlformats.org/officeDocument/2006/relationships/theme" Target="../theme/theme2.xml"/><Relationship Id="rId12"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emf"/><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0"/>
            </p:custDataLst>
            <p:extLst>
              <p:ext uri="{D42A27DB-BD31-4B8C-83A1-F6EECF244321}">
                <p14:modId xmlns:p14="http://schemas.microsoft.com/office/powerpoint/2010/main" val="158548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25" name="Picture 2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27141" y="-1886"/>
            <a:ext cx="8364859" cy="6859886"/>
          </a:xfrm>
          <a:prstGeom prst="rect">
            <a:avLst/>
          </a:prstGeom>
        </p:spPr>
      </p:pic>
      <p:pic>
        <p:nvPicPr>
          <p:cNvPr id="29" name="Picture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3172" y="5861051"/>
            <a:ext cx="2255625" cy="421875"/>
          </a:xfrm>
          <a:prstGeom prst="rect">
            <a:avLst/>
          </a:prstGeom>
        </p:spPr>
      </p:pic>
      <p:sp>
        <p:nvSpPr>
          <p:cNvPr id="3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34CC2-27F1-4D89-AF19-8318FEF32B8A}" type="slidenum">
              <a:rPr lang="en-US" sz="1200" smtClean="0">
                <a:solidFill>
                  <a:srgbClr val="404040"/>
                </a:solidFill>
                <a:cs typeface="Arial" panose="020B0604020202020204" pitchFamily="34" charset="0"/>
              </a:rPr>
              <a:pPr/>
              <a:t>‹#›</a:t>
            </a:fld>
            <a:endParaRPr lang="en-US" sz="1200">
              <a:solidFill>
                <a:srgbClr val="404040"/>
              </a:solidFill>
              <a:cs typeface="Arial" panose="020B0604020202020204" pitchFamily="34" charset="0"/>
            </a:endParaRPr>
          </a:p>
        </p:txBody>
      </p:sp>
    </p:spTree>
    <p:extLst>
      <p:ext uri="{BB962C8B-B14F-4D97-AF65-F5344CB8AC3E}">
        <p14:creationId xmlns:p14="http://schemas.microsoft.com/office/powerpoint/2010/main" val="9751354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85000"/>
        </a:lnSpc>
        <a:spcBef>
          <a:spcPts val="1000"/>
        </a:spcBef>
        <a:buFontTx/>
        <a:buBlip>
          <a:blip r:embed="rId15"/>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195">
          <p15:clr>
            <a:srgbClr val="F26B43"/>
          </p15:clr>
        </p15:guide>
        <p15:guide id="3" pos="428">
          <p15:clr>
            <a:srgbClr val="F26B43"/>
          </p15:clr>
        </p15:guide>
        <p15:guide id="4" orient="horz" pos="280">
          <p15:clr>
            <a:srgbClr val="F26B43"/>
          </p15:clr>
        </p15:guide>
        <p15:guide id="5" orient="horz" pos="1962">
          <p15:clr>
            <a:srgbClr val="F26B43"/>
          </p15:clr>
        </p15:guide>
        <p15:guide id="6" orient="horz" pos="2296">
          <p15:clr>
            <a:srgbClr val="F26B43"/>
          </p15:clr>
        </p15:guide>
        <p15:guide id="7" orient="horz" pos="3464">
          <p15:clr>
            <a:srgbClr val="F26B43"/>
          </p15:clr>
        </p15:guide>
        <p15:guide id="8" pos="2872">
          <p15:clr>
            <a:srgbClr val="F26B43"/>
          </p15:clr>
        </p15:guide>
        <p15:guide id="9" pos="73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ext uri="{D42A27DB-BD31-4B8C-83A1-F6EECF244321}">
                <p14:modId xmlns:p14="http://schemas.microsoft.com/office/powerpoint/2010/main" val="1754572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29" name="Picture 2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537074" y="6226575"/>
            <a:ext cx="2255625" cy="421875"/>
          </a:xfrm>
          <a:prstGeom prst="rect">
            <a:avLst/>
          </a:prstGeom>
        </p:spPr>
      </p:pic>
      <p:sp>
        <p:nvSpPr>
          <p:cNvPr id="30" name="Slide Number Placeholder 6"/>
          <p:cNvSpPr txBox="1">
            <a:spLocks/>
          </p:cNvSpPr>
          <p:nvPr userDrawn="1"/>
        </p:nvSpPr>
        <p:spPr>
          <a:xfrm>
            <a:off x="170804" y="6443434"/>
            <a:ext cx="512368" cy="365125"/>
          </a:xfrm>
          <a:prstGeom prst="rect">
            <a:avLst/>
          </a:prstGeom>
        </p:spPr>
        <p:txBody>
          <a:bodyPr/>
          <a:lstStyle>
            <a:defPPr>
              <a:defRPr lang="en-US"/>
            </a:defPPr>
            <a:lvl1pPr marL="0" algn="l"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B3934CC2-27F1-4D89-AF19-8318FEF32B8A}" type="slidenum">
              <a:rPr lang="en-GB" sz="1200" smtClean="0">
                <a:solidFill>
                  <a:schemeClr val="tx1"/>
                </a:solidFill>
                <a:latin typeface="Arial" panose="020B0604020202020204" pitchFamily="34" charset="0"/>
                <a:cs typeface="Arial" panose="020B0604020202020204" pitchFamily="34" charset="0"/>
              </a:rPr>
              <a:pPr rtl="0"/>
              <a:t>‹#›</a:t>
            </a:fld>
            <a:endParaRPr lang="en-GB" sz="1200">
              <a:solidFill>
                <a:schemeClr val="tx1"/>
              </a:solidFill>
              <a:latin typeface="Arial" panose="020B0604020202020204" pitchFamily="34" charset="0"/>
              <a:cs typeface="Arial" panose="020B0604020202020204" pitchFamily="34" charset="0"/>
            </a:endParaRPr>
          </a:p>
        </p:txBody>
      </p:sp>
      <p:sp>
        <p:nvSpPr>
          <p:cNvPr id="10" name="Content Placeholder 2"/>
          <p:cNvSpPr txBox="1">
            <a:spLocks/>
          </p:cNvSpPr>
          <p:nvPr userDrawn="1"/>
        </p:nvSpPr>
        <p:spPr>
          <a:xfrm>
            <a:off x="685800" y="1371600"/>
            <a:ext cx="11128706" cy="4204938"/>
          </a:xfrm>
          <a:prstGeom prst="rect">
            <a:avLst/>
          </a:prstGeom>
        </p:spPr>
        <p:txBody>
          <a:bodyPr/>
          <a:lstStyle>
            <a:lvl1pPr marL="228600" indent="-228600" algn="l" defTabSz="914400" rtl="0" eaLnBrk="1" latinLnBrk="0" hangingPunct="1">
              <a:lnSpc>
                <a:spcPct val="85000"/>
              </a:lnSpc>
              <a:spcBef>
                <a:spcPts val="1000"/>
              </a:spcBef>
              <a:buFontTx/>
              <a:buBlip>
                <a:blip r:embed="rId12"/>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rtl="0">
              <a:spcBef>
                <a:spcPts val="525"/>
              </a:spcBef>
              <a:buClr>
                <a:schemeClr val="tx1"/>
              </a:buClr>
              <a:buFont typeface="Arial" charset="0"/>
              <a:buChar char="•"/>
              <a:tabLst/>
            </a:pPr>
            <a:r>
              <a:rPr lang="en-GB" sz="2200">
                <a:solidFill>
                  <a:schemeClr val="tx1"/>
                </a:solidFill>
              </a:rPr>
              <a:t>Click to edit Master text styles</a:t>
            </a:r>
          </a:p>
          <a:p>
            <a:pPr marL="566928" lvl="1" indent="-228600" rtl="0">
              <a:spcBef>
                <a:spcPts val="432"/>
              </a:spcBef>
              <a:buClr>
                <a:schemeClr val="tx1"/>
              </a:buClr>
              <a:buFont typeface=".AppleSystemUIFont" charset="-120"/>
              <a:buChar char="–"/>
              <a:tabLst/>
            </a:pPr>
            <a:r>
              <a:rPr lang="en-GB" sz="1800">
                <a:solidFill>
                  <a:schemeClr val="tx1"/>
                </a:solidFill>
              </a:rPr>
              <a:t>Second level</a:t>
            </a:r>
          </a:p>
          <a:p>
            <a:pPr marL="914400" lvl="2" indent="-228600" rtl="0">
              <a:lnSpc>
                <a:spcPct val="100000"/>
              </a:lnSpc>
              <a:spcBef>
                <a:spcPts val="384"/>
              </a:spcBef>
              <a:buClr>
                <a:schemeClr val="tx1"/>
              </a:buClr>
              <a:tabLst/>
            </a:pPr>
            <a:r>
              <a:rPr lang="en-GB" sz="1600">
                <a:solidFill>
                  <a:schemeClr val="tx1"/>
                </a:solidFill>
              </a:rPr>
              <a:t>Third level</a:t>
            </a:r>
          </a:p>
          <a:p>
            <a:pPr marL="1252728" lvl="3" indent="-228600" rtl="0">
              <a:lnSpc>
                <a:spcPct val="100000"/>
              </a:lnSpc>
              <a:spcBef>
                <a:spcPts val="336"/>
              </a:spcBef>
              <a:buClr>
                <a:schemeClr val="tx1"/>
              </a:buClr>
              <a:buFont typeface=".AppleSystemUIFont" charset="-120"/>
              <a:buChar char="–"/>
              <a:tabLst/>
            </a:pPr>
            <a:r>
              <a:rPr lang="en-GB" sz="1400">
                <a:solidFill>
                  <a:schemeClr val="tx1"/>
                </a:solidFill>
              </a:rPr>
              <a:t>Fourth level</a:t>
            </a:r>
          </a:p>
          <a:p>
            <a:pPr marL="1608138" lvl="4" indent="-228600" rtl="0">
              <a:lnSpc>
                <a:spcPct val="100000"/>
              </a:lnSpc>
              <a:spcBef>
                <a:spcPts val="288"/>
              </a:spcBef>
              <a:buClr>
                <a:schemeClr val="tx1"/>
              </a:buClr>
              <a:tabLst/>
            </a:pPr>
            <a:r>
              <a:rPr lang="en-GB">
                <a:solidFill>
                  <a:schemeClr val="tx1"/>
                </a:solidFill>
              </a:rPr>
              <a:t>Fifth level</a:t>
            </a:r>
          </a:p>
        </p:txBody>
      </p:sp>
      <p:sp>
        <p:nvSpPr>
          <p:cNvPr id="7" name="Title 1"/>
          <p:cNvSpPr txBox="1">
            <a:spLocks/>
          </p:cNvSpPr>
          <p:nvPr userDrawn="1"/>
        </p:nvSpPr>
        <p:spPr>
          <a:xfrm>
            <a:off x="685800" y="584423"/>
            <a:ext cx="11128706" cy="540322"/>
          </a:xfrm>
          <a:prstGeom prst="rect">
            <a:avLst/>
          </a:prstGeom>
        </p:spPr>
        <p:txBody>
          <a:bodyPr/>
          <a:lst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a:lstStyle>
          <a:p>
            <a:pPr rtl="0"/>
            <a:r>
              <a:rPr lang="en-GB">
                <a:solidFill>
                  <a:schemeClr val="tx1"/>
                </a:solidFill>
              </a:rPr>
              <a:t>Click to edit Master title style</a:t>
            </a:r>
          </a:p>
        </p:txBody>
      </p:sp>
      <p:pic>
        <p:nvPicPr>
          <p:cNvPr id="11" name="Picture 10">
            <a:extLst>
              <a:ext uri="{FF2B5EF4-FFF2-40B4-BE49-F238E27FC236}">
                <a16:creationId xmlns:a16="http://schemas.microsoft.com/office/drawing/2014/main" id="{00F74454-9AA1-4CEB-9C97-040D0D4962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8571" y="6158877"/>
            <a:ext cx="999433" cy="586698"/>
          </a:xfrm>
          <a:prstGeom prst="rect">
            <a:avLst/>
          </a:prstGeom>
        </p:spPr>
      </p:pic>
    </p:spTree>
    <p:extLst>
      <p:ext uri="{BB962C8B-B14F-4D97-AF65-F5344CB8AC3E}">
        <p14:creationId xmlns:p14="http://schemas.microsoft.com/office/powerpoint/2010/main" val="26159168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80000"/>
        </a:lnSpc>
        <a:spcBef>
          <a:spcPct val="0"/>
        </a:spcBef>
        <a:buNone/>
        <a:defRPr sz="3000" b="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85000"/>
        </a:lnSpc>
        <a:spcBef>
          <a:spcPts val="1000"/>
        </a:spcBef>
        <a:buFontTx/>
        <a:buBlip>
          <a:blip r:embed="rId12"/>
        </a:buBlip>
        <a:defRPr sz="1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4">
          <p15:clr>
            <a:srgbClr val="F26B43"/>
          </p15:clr>
        </p15:guide>
        <p15:guide id="2" orient="horz" pos="360">
          <p15:clr>
            <a:srgbClr val="F26B43"/>
          </p15:clr>
        </p15:guide>
        <p15:guide id="3" orient="horz" pos="816">
          <p15:clr>
            <a:srgbClr val="F26B43"/>
          </p15:clr>
        </p15:guide>
        <p15:guide id="4" pos="3840">
          <p15:clr>
            <a:srgbClr val="F26B43"/>
          </p15:clr>
        </p15:guide>
        <p15:guide id="5" pos="432">
          <p15:clr>
            <a:srgbClr val="F26B43"/>
          </p15:clr>
        </p15:guide>
        <p15:guide id="6" pos="7441">
          <p15:clr>
            <a:srgbClr val="F26B43"/>
          </p15:clr>
        </p15:guide>
        <p15:guide id="7" orient="horz" pos="35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8.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hyperlink" Target="https://www.efpia.eu/media/578013/every-day-counts.pdf" TargetMode="External"/><Relationship Id="rId5" Type="http://schemas.openxmlformats.org/officeDocument/2006/relationships/image" Target="../media/image24.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hyperlink" Target="https://data.oecd.org/gdp/gross-domestic-product-gdp.htm" TargetMode="Externa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29.png"/><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30.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4.emf"/><Relationship Id="rId5" Type="http://schemas.openxmlformats.org/officeDocument/2006/relationships/oleObject" Target="../embeddings/oleObject13.bin"/><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hyperlink" Target="https://cirsci.org/wp-content/uploads/dlm_uploads/2022/06/CIRS-RD-Briefing-85-6-agencies-v2.3.pdf" TargetMode="External"/><Relationship Id="rId5" Type="http://schemas.openxmlformats.org/officeDocument/2006/relationships/image" Target="../media/image21.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55470" y="5540832"/>
            <a:ext cx="3094396" cy="562617"/>
            <a:chOff x="5641848" y="4462272"/>
            <a:chExt cx="2414016" cy="438912"/>
          </a:xfrm>
        </p:grpSpPr>
        <p:sp>
          <p:nvSpPr>
            <p:cNvPr id="6" name="Rectangle 5"/>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sp>
        <p:nvSpPr>
          <p:cNvPr id="9" name="Title 1"/>
          <p:cNvSpPr txBox="1">
            <a:spLocks/>
          </p:cNvSpPr>
          <p:nvPr/>
        </p:nvSpPr>
        <p:spPr>
          <a:xfrm>
            <a:off x="4693920" y="1789794"/>
            <a:ext cx="6447556" cy="317235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800" b="0" kern="1200">
                <a:solidFill>
                  <a:schemeClr val="bg1">
                    <a:lumMod val="50000"/>
                  </a:schemeClr>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rPr>
              <a:t>The root cause of unavailability and delay to innovative medicines: Reducing the time before patients have access to innovative medicines</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rial Black" panose="020B0A04020102020204" pitchFamily="34" charset="0"/>
                <a:ea typeface="+mj-ea"/>
                <a:cs typeface="Arial" panose="020B0604020202020204" pitchFamily="34" charset="0"/>
              </a:rPr>
              <a:t>Report summary</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919396"/>
                </a:solidFill>
                <a:effectLst/>
                <a:uLnTx/>
                <a:uFillTx/>
                <a:latin typeface="Arial" panose="020B0604020202020204" pitchFamily="34" charset="0"/>
                <a:ea typeface="+mj-ea"/>
                <a:cs typeface="Arial" panose="020B0604020202020204" pitchFamily="34" charset="0"/>
              </a:rPr>
              <a:t>14</a:t>
            </a:r>
            <a:r>
              <a:rPr kumimoji="0" lang="en-US" sz="2400" b="0" i="0" u="none" strike="noStrike" kern="1200" cap="none" spc="0" normalizeH="0" baseline="30000" noProof="0" dirty="0">
                <a:ln>
                  <a:noFill/>
                </a:ln>
                <a:solidFill>
                  <a:srgbClr val="919396"/>
                </a:solidFill>
                <a:effectLst/>
                <a:uLnTx/>
                <a:uFillTx/>
                <a:latin typeface="Arial" panose="020B0604020202020204" pitchFamily="34" charset="0"/>
                <a:ea typeface="+mj-ea"/>
                <a:cs typeface="Arial" panose="020B0604020202020204" pitchFamily="34" charset="0"/>
              </a:rPr>
              <a:t>th</a:t>
            </a:r>
            <a:r>
              <a:rPr kumimoji="0" lang="en-US" sz="2400" b="0" i="0" u="none" strike="noStrike" kern="1200" cap="none" spc="0" normalizeH="0" baseline="0" noProof="0" dirty="0">
                <a:ln>
                  <a:noFill/>
                </a:ln>
                <a:solidFill>
                  <a:srgbClr val="919396"/>
                </a:solidFill>
                <a:effectLst/>
                <a:uLnTx/>
                <a:uFillTx/>
                <a:latin typeface="Arial" panose="020B0604020202020204" pitchFamily="34" charset="0"/>
                <a:ea typeface="+mj-ea"/>
                <a:cs typeface="Arial" panose="020B0604020202020204" pitchFamily="34" charset="0"/>
              </a:rPr>
              <a:t> April 2023</a:t>
            </a:r>
          </a:p>
        </p:txBody>
      </p:sp>
      <p:sp>
        <p:nvSpPr>
          <p:cNvPr id="15" name="Rectangle 14"/>
          <p:cNvSpPr/>
          <p:nvPr/>
        </p:nvSpPr>
        <p:spPr>
          <a:xfrm>
            <a:off x="176463" y="6505074"/>
            <a:ext cx="312821" cy="231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9618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6FB78574-9849-060E-9069-EF312682AC0C}"/>
              </a:ext>
            </a:extLst>
          </p:cNvPr>
          <p:cNvGraphicFramePr>
            <a:graphicFrameLocks noChangeAspect="1"/>
          </p:cNvGraphicFramePr>
          <p:nvPr>
            <p:custDataLst>
              <p:tags r:id="rId1"/>
            </p:custDataLst>
            <p:extLst>
              <p:ext uri="{D42A27DB-BD31-4B8C-83A1-F6EECF244321}">
                <p14:modId xmlns:p14="http://schemas.microsoft.com/office/powerpoint/2010/main" val="20718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21" name="Object 20" hidden="1">
                        <a:extLst>
                          <a:ext uri="{FF2B5EF4-FFF2-40B4-BE49-F238E27FC236}">
                            <a16:creationId xmlns:a16="http://schemas.microsoft.com/office/drawing/2014/main" id="{6FB78574-9849-060E-9069-EF312682AC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A98FAB4E-4689-0C17-C30F-37D21606EE93}"/>
              </a:ext>
            </a:extLst>
          </p:cNvPr>
          <p:cNvSpPr/>
          <p:nvPr/>
        </p:nvSpPr>
        <p:spPr>
          <a:xfrm>
            <a:off x="5887616" y="3480939"/>
            <a:ext cx="5740822" cy="2719836"/>
          </a:xfrm>
          <a:prstGeom prst="rect">
            <a:avLst/>
          </a:prstGeom>
          <a:solidFill>
            <a:srgbClr val="E1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98E7C51-4438-517D-C458-61C4FEA00F39}"/>
              </a:ext>
            </a:extLst>
          </p:cNvPr>
          <p:cNvSpPr/>
          <p:nvPr/>
        </p:nvSpPr>
        <p:spPr>
          <a:xfrm>
            <a:off x="5887616" y="594361"/>
            <a:ext cx="5740822" cy="2719836"/>
          </a:xfrm>
          <a:prstGeom prst="rect">
            <a:avLst/>
          </a:prstGeom>
          <a:solidFill>
            <a:srgbClr val="E1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a:t>Initiation of the process and </a:t>
            </a:r>
            <a:br>
              <a:rPr lang="en-GB"/>
            </a:br>
            <a:r>
              <a:rPr lang="en-GB"/>
              <a:t>length of P&amp;R process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91340" y="1628775"/>
            <a:ext cx="4488866" cy="4049712"/>
          </a:xfrm>
        </p:spPr>
        <p:txBody>
          <a:bodyPr/>
          <a:lstStyle/>
          <a:p>
            <a:r>
              <a:rPr lang="en-US" sz="1600"/>
              <a:t>In a minority of markets, there is immediate access after MA, at least for some products</a:t>
            </a:r>
          </a:p>
          <a:p>
            <a:r>
              <a:rPr lang="en-US" sz="1600"/>
              <a:t>However, in many markets the P&amp;R process does not start automatically; this requires a submission by the company or decision by those in the assessment process</a:t>
            </a:r>
          </a:p>
          <a:p>
            <a:pPr>
              <a:spcAft>
                <a:spcPts val="600"/>
              </a:spcAft>
            </a:pPr>
            <a:r>
              <a:rPr lang="en-GB" sz="1600"/>
              <a:t>Delays in initiating the P&amp;R process occur for various reasons:</a:t>
            </a:r>
          </a:p>
          <a:p>
            <a:pPr marL="742950" lvl="1" indent="-285750">
              <a:spcAft>
                <a:spcPts val="600"/>
              </a:spcAft>
              <a:buFont typeface="Wingdings" panose="05000000000000000000" pitchFamily="2" charset="2"/>
              <a:buChar char="Ø"/>
            </a:pPr>
            <a:r>
              <a:rPr lang="en-GB" sz="1600"/>
              <a:t>External reference pricing</a:t>
            </a:r>
          </a:p>
          <a:p>
            <a:pPr marL="742950" lvl="1" indent="-285750">
              <a:spcAft>
                <a:spcPts val="600"/>
              </a:spcAft>
              <a:buFont typeface="Wingdings" panose="05000000000000000000" pitchFamily="2" charset="2"/>
              <a:buChar char="Ø"/>
            </a:pPr>
            <a:r>
              <a:rPr lang="en-GB" sz="1600"/>
              <a:t>The time-consuming nature of the P&amp;R application process including tailor-made dossiers for each country</a:t>
            </a:r>
          </a:p>
          <a:p>
            <a:pPr marL="742950" lvl="1" indent="-285750">
              <a:spcAft>
                <a:spcPts val="600"/>
              </a:spcAft>
              <a:buFont typeface="Wingdings" panose="05000000000000000000" pitchFamily="2" charset="2"/>
              <a:buChar char="Ø"/>
            </a:pPr>
            <a:r>
              <a:rPr lang="en-GB" sz="1600"/>
              <a:t>Rules around the timelines for decision-making , including reliance on decisions from other countries</a:t>
            </a:r>
          </a:p>
          <a:p>
            <a:endParaRPr lang="en-GB" sz="2000"/>
          </a:p>
          <a:p>
            <a:pPr marL="342900" indent="-342900">
              <a:buFont typeface="+mj-lt"/>
              <a:buAutoNum type="arabicPeriod" startAt="2"/>
            </a:pPr>
            <a:endParaRPr lang="en-GB" sz="2000"/>
          </a:p>
        </p:txBody>
      </p:sp>
      <p:pic>
        <p:nvPicPr>
          <p:cNvPr id="4" name="Picture 3">
            <a:extLst>
              <a:ext uri="{FF2B5EF4-FFF2-40B4-BE49-F238E27FC236}">
                <a16:creationId xmlns:a16="http://schemas.microsoft.com/office/drawing/2014/main" id="{2824A231-640F-4240-8A7F-3A0BA25CFD7B}"/>
              </a:ext>
            </a:extLst>
          </p:cNvPr>
          <p:cNvPicPr>
            <a:picLocks noChangeAspect="1"/>
          </p:cNvPicPr>
          <p:nvPr/>
        </p:nvPicPr>
        <p:blipFill>
          <a:blip r:embed="rId6"/>
          <a:stretch>
            <a:fillRect/>
          </a:stretch>
        </p:blipFill>
        <p:spPr>
          <a:xfrm>
            <a:off x="7641772" y="3586257"/>
            <a:ext cx="3850788" cy="2460226"/>
          </a:xfrm>
          <a:prstGeom prst="rect">
            <a:avLst/>
          </a:prstGeom>
          <a:solidFill>
            <a:schemeClr val="bg1"/>
          </a:solidFill>
        </p:spPr>
      </p:pic>
      <p:sp>
        <p:nvSpPr>
          <p:cNvPr id="5" name="Arrow: Pentagon 4">
            <a:extLst>
              <a:ext uri="{FF2B5EF4-FFF2-40B4-BE49-F238E27FC236}">
                <a16:creationId xmlns:a16="http://schemas.microsoft.com/office/drawing/2014/main" id="{BE120B8E-944A-FC48-D9EA-E88CD2C27ADA}"/>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Time prior to marketing authorisation</a:t>
            </a:r>
          </a:p>
        </p:txBody>
      </p:sp>
      <p:sp>
        <p:nvSpPr>
          <p:cNvPr id="8" name="Arrow: Chevron 7">
            <a:extLst>
              <a:ext uri="{FF2B5EF4-FFF2-40B4-BE49-F238E27FC236}">
                <a16:creationId xmlns:a16="http://schemas.microsoft.com/office/drawing/2014/main" id="{6B316E21-1EE3-234B-FF59-F070EACB7C74}"/>
              </a:ext>
            </a:extLst>
          </p:cNvPr>
          <p:cNvSpPr/>
          <p:nvPr/>
        </p:nvSpPr>
        <p:spPr>
          <a:xfrm>
            <a:off x="2167904" y="0"/>
            <a:ext cx="2700000" cy="326571"/>
          </a:xfrm>
          <a:prstGeom prst="chevron">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price and reimbursement process</a:t>
            </a:r>
          </a:p>
        </p:txBody>
      </p:sp>
      <p:sp>
        <p:nvSpPr>
          <p:cNvPr id="13" name="Arrow: Chevron 12">
            <a:extLst>
              <a:ext uri="{FF2B5EF4-FFF2-40B4-BE49-F238E27FC236}">
                <a16:creationId xmlns:a16="http://schemas.microsoft.com/office/drawing/2014/main" id="{F92692BF-119D-9BBE-3146-9AA5708CF14F}"/>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value assessment process</a:t>
            </a:r>
          </a:p>
        </p:txBody>
      </p:sp>
      <p:sp>
        <p:nvSpPr>
          <p:cNvPr id="14" name="Arrow: Chevron 13">
            <a:extLst>
              <a:ext uri="{FF2B5EF4-FFF2-40B4-BE49-F238E27FC236}">
                <a16:creationId xmlns:a16="http://schemas.microsoft.com/office/drawing/2014/main" id="{3450ED5F-F204-8556-49A9-D9AB30AEA28E}"/>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Health system readiness</a:t>
            </a:r>
          </a:p>
        </p:txBody>
      </p:sp>
      <p:sp>
        <p:nvSpPr>
          <p:cNvPr id="15" name="Arrow: Chevron 14">
            <a:extLst>
              <a:ext uri="{FF2B5EF4-FFF2-40B4-BE49-F238E27FC236}">
                <a16:creationId xmlns:a16="http://schemas.microsoft.com/office/drawing/2014/main" id="{5918DCF4-1368-4297-080A-310F37C5506F}"/>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Delays from national to regional approval</a:t>
            </a:r>
          </a:p>
        </p:txBody>
      </p:sp>
      <p:sp>
        <p:nvSpPr>
          <p:cNvPr id="16" name="TextBox 15">
            <a:extLst>
              <a:ext uri="{FF2B5EF4-FFF2-40B4-BE49-F238E27FC236}">
                <a16:creationId xmlns:a16="http://schemas.microsoft.com/office/drawing/2014/main" id="{4A5F2923-5444-02E1-2515-0ADF62A9E13A}"/>
              </a:ext>
            </a:extLst>
          </p:cNvPr>
          <p:cNvSpPr txBox="1"/>
          <p:nvPr/>
        </p:nvSpPr>
        <p:spPr>
          <a:xfrm>
            <a:off x="685800" y="6330519"/>
            <a:ext cx="9269730" cy="461665"/>
          </a:xfrm>
          <a:prstGeom prst="rect">
            <a:avLst/>
          </a:prstGeom>
          <a:noFill/>
        </p:spPr>
        <p:txBody>
          <a:bodyPr wrap="square" rtlCol="0">
            <a:spAutoFit/>
          </a:bodyPr>
          <a:lstStyle/>
          <a:p>
            <a:pPr algn="l"/>
            <a:r>
              <a:rPr lang="en-GB" sz="800" i="1" dirty="0"/>
              <a:t>Abbreviations: P&amp;R = pricing and reimbursement; </a:t>
            </a:r>
            <a:r>
              <a:rPr lang="en-US" sz="800" i="1" dirty="0"/>
              <a:t>MA = marketing authorization</a:t>
            </a:r>
          </a:p>
          <a:p>
            <a:pPr algn="l"/>
            <a:r>
              <a:rPr lang="en-US" sz="800" i="1" dirty="0"/>
              <a:t>Sources: [1] Patient W.A.I.T. Indicator 2022 Survey, IQVIA analysis of company size, top-20 pharma defined by 2022 Q4 MAT total sales (Rx only) globally; [2] EFPIA; EPAR refers to European public assessment report</a:t>
            </a:r>
            <a:endParaRPr lang="en-GB" sz="800" i="1" dirty="0"/>
          </a:p>
        </p:txBody>
      </p:sp>
      <p:sp>
        <p:nvSpPr>
          <p:cNvPr id="6" name="Rectangle 5">
            <a:extLst>
              <a:ext uri="{FF2B5EF4-FFF2-40B4-BE49-F238E27FC236}">
                <a16:creationId xmlns:a16="http://schemas.microsoft.com/office/drawing/2014/main" id="{0B162EA7-4CDC-47AA-95DA-0AD8D5717BCC}"/>
              </a:ext>
            </a:extLst>
          </p:cNvPr>
          <p:cNvSpPr/>
          <p:nvPr/>
        </p:nvSpPr>
        <p:spPr>
          <a:xfrm>
            <a:off x="6027576" y="4363804"/>
            <a:ext cx="1485372" cy="954107"/>
          </a:xfrm>
          <a:prstGeom prst="rect">
            <a:avLst/>
          </a:prstGeom>
          <a:solidFill>
            <a:schemeClr val="bg1"/>
          </a:solidFill>
        </p:spPr>
        <p:txBody>
          <a:bodyPr wrap="square">
            <a:spAutoFit/>
          </a:bodyPr>
          <a:lstStyle/>
          <a:p>
            <a:pPr algn="ctr"/>
            <a:r>
              <a:rPr lang="en-US" sz="1400" b="1" dirty="0">
                <a:solidFill>
                  <a:schemeClr val="accent1"/>
                </a:solidFill>
                <a:latin typeface="+mj-lt"/>
                <a:ea typeface="Times New Roman" panose="02020603050405020304" pitchFamily="18" charset="0"/>
              </a:rPr>
              <a:t>Time until the reimbursement process can be initiated</a:t>
            </a:r>
            <a:r>
              <a:rPr lang="en-US" sz="1400" b="1" baseline="30000" dirty="0">
                <a:solidFill>
                  <a:schemeClr val="accent1"/>
                </a:solidFill>
                <a:latin typeface="+mj-lt"/>
                <a:ea typeface="Times New Roman" panose="02020603050405020304" pitchFamily="18" charset="0"/>
              </a:rPr>
              <a:t>2</a:t>
            </a:r>
            <a:endParaRPr lang="en-GB" sz="1400" baseline="30000" dirty="0">
              <a:solidFill>
                <a:schemeClr val="accent1"/>
              </a:solidFill>
              <a:latin typeface="+mj-lt"/>
            </a:endParaRPr>
          </a:p>
        </p:txBody>
      </p:sp>
      <p:sp>
        <p:nvSpPr>
          <p:cNvPr id="18" name="TextBox 17">
            <a:extLst>
              <a:ext uri="{FF2B5EF4-FFF2-40B4-BE49-F238E27FC236}">
                <a16:creationId xmlns:a16="http://schemas.microsoft.com/office/drawing/2014/main" id="{D11542B2-0CE7-869C-9DF7-1F48CC828093}"/>
              </a:ext>
            </a:extLst>
          </p:cNvPr>
          <p:cNvSpPr txBox="1"/>
          <p:nvPr/>
        </p:nvSpPr>
        <p:spPr>
          <a:xfrm>
            <a:off x="6027576" y="1261782"/>
            <a:ext cx="1485372" cy="1384995"/>
          </a:xfrm>
          <a:prstGeom prst="rect">
            <a:avLst/>
          </a:prstGeom>
          <a:solidFill>
            <a:schemeClr val="bg1"/>
          </a:solidFill>
        </p:spPr>
        <p:txBody>
          <a:bodyPr wrap="square">
            <a:spAutoFit/>
          </a:bodyPr>
          <a:lstStyle/>
          <a:p>
            <a:pPr algn="ctr"/>
            <a:r>
              <a:rPr lang="en-US" sz="1400" b="1" dirty="0">
                <a:solidFill>
                  <a:schemeClr val="accent1"/>
                </a:solidFill>
              </a:rPr>
              <a:t>Percentage of products available in EU countries, segmented by company size</a:t>
            </a:r>
            <a:r>
              <a:rPr lang="en-US" sz="1400" b="1" baseline="30000" dirty="0">
                <a:solidFill>
                  <a:schemeClr val="accent1"/>
                </a:solidFill>
              </a:rPr>
              <a:t>1</a:t>
            </a:r>
            <a:endParaRPr lang="en-GB" sz="1400" b="1" baseline="30000" dirty="0">
              <a:solidFill>
                <a:schemeClr val="accent1"/>
              </a:solidFill>
            </a:endParaRPr>
          </a:p>
        </p:txBody>
      </p:sp>
      <p:pic>
        <p:nvPicPr>
          <p:cNvPr id="25" name="Picture 24" descr="Table&#10;&#10;Description automatically generated with low confidence">
            <a:extLst>
              <a:ext uri="{FF2B5EF4-FFF2-40B4-BE49-F238E27FC236}">
                <a16:creationId xmlns:a16="http://schemas.microsoft.com/office/drawing/2014/main" id="{D2A25352-0E7F-EB5F-19DD-8E8DB8144449}"/>
              </a:ext>
            </a:extLst>
          </p:cNvPr>
          <p:cNvPicPr>
            <a:picLocks noChangeAspect="1"/>
          </p:cNvPicPr>
          <p:nvPr/>
        </p:nvPicPr>
        <p:blipFill rotWithShape="1">
          <a:blip r:embed="rId7"/>
          <a:srcRect b="9132"/>
          <a:stretch/>
        </p:blipFill>
        <p:spPr bwMode="auto">
          <a:xfrm>
            <a:off x="8391465" y="662430"/>
            <a:ext cx="2420794" cy="25836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343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209D0421-1F28-A49C-52CC-7E19397C8439}"/>
              </a:ext>
            </a:extLst>
          </p:cNvPr>
          <p:cNvGraphicFramePr>
            <a:graphicFrameLocks noChangeAspect="1"/>
          </p:cNvGraphicFramePr>
          <p:nvPr>
            <p:custDataLst>
              <p:tags r:id="rId1"/>
            </p:custDataLst>
            <p:extLst>
              <p:ext uri="{D42A27DB-BD31-4B8C-83A1-F6EECF244321}">
                <p14:modId xmlns:p14="http://schemas.microsoft.com/office/powerpoint/2010/main" val="2557935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6" name="Object 15" hidden="1">
                        <a:extLst>
                          <a:ext uri="{FF2B5EF4-FFF2-40B4-BE49-F238E27FC236}">
                            <a16:creationId xmlns:a16="http://schemas.microsoft.com/office/drawing/2014/main" id="{209D0421-1F28-A49C-52CC-7E19397C84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226BF806-C671-4E3B-2B7D-6604AED0F71B}"/>
              </a:ext>
            </a:extLst>
          </p:cNvPr>
          <p:cNvSpPr/>
          <p:nvPr/>
        </p:nvSpPr>
        <p:spPr>
          <a:xfrm>
            <a:off x="6128505" y="2043404"/>
            <a:ext cx="5418932" cy="2827180"/>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a:t>Misalignment on evidence requirement</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0" y="1449388"/>
            <a:ext cx="4957618" cy="4341811"/>
          </a:xfrm>
        </p:spPr>
        <p:txBody>
          <a:bodyPr/>
          <a:lstStyle/>
          <a:p>
            <a:r>
              <a:rPr lang="en-GB" sz="1600" dirty="0"/>
              <a:t>Once the P&amp;R process is initiated national timelines get extended due to stop-clocks, request for information or rejections during the HTA process</a:t>
            </a:r>
          </a:p>
          <a:p>
            <a:r>
              <a:rPr lang="en-GB" sz="1600" dirty="0"/>
              <a:t>Misalignment can be found in all assessment criteria including:</a:t>
            </a:r>
          </a:p>
          <a:p>
            <a:pPr lvl="1"/>
            <a:r>
              <a:rPr lang="en-GB" dirty="0"/>
              <a:t>Patient population</a:t>
            </a:r>
          </a:p>
          <a:p>
            <a:pPr lvl="1"/>
            <a:r>
              <a:rPr lang="en-GB" dirty="0"/>
              <a:t>Comparators</a:t>
            </a:r>
          </a:p>
          <a:p>
            <a:pPr lvl="1"/>
            <a:r>
              <a:rPr lang="en-GB" dirty="0"/>
              <a:t>Trial design</a:t>
            </a:r>
          </a:p>
          <a:p>
            <a:pPr lvl="1"/>
            <a:r>
              <a:rPr lang="en-GB" dirty="0"/>
              <a:t>End points</a:t>
            </a:r>
          </a:p>
          <a:p>
            <a:pPr lvl="1"/>
            <a:r>
              <a:rPr lang="en-GB" dirty="0"/>
              <a:t>Statistical analysis</a:t>
            </a:r>
          </a:p>
          <a:p>
            <a:r>
              <a:rPr lang="en-GB" sz="1600" dirty="0"/>
              <a:t>To illustrate the differences in evidence requirements, we can compare the evidence requirements of EMA and the HTA bodies </a:t>
            </a:r>
          </a:p>
        </p:txBody>
      </p:sp>
      <p:pic>
        <p:nvPicPr>
          <p:cNvPr id="6" name="Picture 5">
            <a:extLst>
              <a:ext uri="{FF2B5EF4-FFF2-40B4-BE49-F238E27FC236}">
                <a16:creationId xmlns:a16="http://schemas.microsoft.com/office/drawing/2014/main" id="{BBA05E4B-1EDF-41B8-BDB7-8C76E5B52F3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52111" y="2182725"/>
            <a:ext cx="5171720" cy="2492549"/>
          </a:xfrm>
          <a:prstGeom prst="rect">
            <a:avLst/>
          </a:prstGeom>
          <a:solidFill>
            <a:schemeClr val="bg1"/>
          </a:solidFill>
        </p:spPr>
      </p:pic>
      <p:sp>
        <p:nvSpPr>
          <p:cNvPr id="4" name="Arrow: Pentagon 3">
            <a:extLst>
              <a:ext uri="{FF2B5EF4-FFF2-40B4-BE49-F238E27FC236}">
                <a16:creationId xmlns:a16="http://schemas.microsoft.com/office/drawing/2014/main" id="{82794150-D9DE-EFB3-5A30-1B97C7F5D054}"/>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Time prior to marketing authorisation</a:t>
            </a:r>
          </a:p>
        </p:txBody>
      </p:sp>
      <p:sp>
        <p:nvSpPr>
          <p:cNvPr id="9" name="Arrow: Chevron 8">
            <a:extLst>
              <a:ext uri="{FF2B5EF4-FFF2-40B4-BE49-F238E27FC236}">
                <a16:creationId xmlns:a16="http://schemas.microsoft.com/office/drawing/2014/main" id="{800C9BB1-FDAC-4BF2-5275-421D0F8EE835}"/>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Health system readiness</a:t>
            </a:r>
          </a:p>
        </p:txBody>
      </p:sp>
      <p:sp>
        <p:nvSpPr>
          <p:cNvPr id="10" name="Arrow: Chevron 9">
            <a:extLst>
              <a:ext uri="{FF2B5EF4-FFF2-40B4-BE49-F238E27FC236}">
                <a16:creationId xmlns:a16="http://schemas.microsoft.com/office/drawing/2014/main" id="{6A7C0100-7C66-5A4E-1949-5BE4CD538D1B}"/>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Delays from national to regional approval</a:t>
            </a:r>
          </a:p>
        </p:txBody>
      </p:sp>
      <p:sp>
        <p:nvSpPr>
          <p:cNvPr id="11" name="Arrow: Chevron 10">
            <a:extLst>
              <a:ext uri="{FF2B5EF4-FFF2-40B4-BE49-F238E27FC236}">
                <a16:creationId xmlns:a16="http://schemas.microsoft.com/office/drawing/2014/main" id="{6ED427CC-B01E-138A-26AF-BED81C6F7633}"/>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price and reimbursement process</a:t>
            </a:r>
          </a:p>
        </p:txBody>
      </p:sp>
      <p:sp>
        <p:nvSpPr>
          <p:cNvPr id="12" name="Arrow: Chevron 11">
            <a:extLst>
              <a:ext uri="{FF2B5EF4-FFF2-40B4-BE49-F238E27FC236}">
                <a16:creationId xmlns:a16="http://schemas.microsoft.com/office/drawing/2014/main" id="{B24DA82F-FBDC-4059-BF18-F12EAB523E62}"/>
              </a:ext>
            </a:extLst>
          </p:cNvPr>
          <p:cNvSpPr/>
          <p:nvPr/>
        </p:nvSpPr>
        <p:spPr>
          <a:xfrm>
            <a:off x="4587808" y="0"/>
            <a:ext cx="2700000" cy="326571"/>
          </a:xfrm>
          <a:prstGeom prst="chevron">
            <a:avLst/>
          </a:prstGeom>
          <a:solidFill>
            <a:srgbClr val="008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value assessment process</a:t>
            </a:r>
          </a:p>
        </p:txBody>
      </p:sp>
      <p:sp>
        <p:nvSpPr>
          <p:cNvPr id="14" name="Rectangle 13">
            <a:extLst>
              <a:ext uri="{FF2B5EF4-FFF2-40B4-BE49-F238E27FC236}">
                <a16:creationId xmlns:a16="http://schemas.microsoft.com/office/drawing/2014/main" id="{0F9421D7-B949-533F-7075-E1CF4F23CE14}"/>
              </a:ext>
            </a:extLst>
          </p:cNvPr>
          <p:cNvSpPr/>
          <p:nvPr/>
        </p:nvSpPr>
        <p:spPr>
          <a:xfrm>
            <a:off x="6045445" y="1721189"/>
            <a:ext cx="5585053" cy="323336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748E10-680A-4A4C-BD29-988AA6A9D6C4}"/>
              </a:ext>
            </a:extLst>
          </p:cNvPr>
          <p:cNvSpPr/>
          <p:nvPr/>
        </p:nvSpPr>
        <p:spPr>
          <a:xfrm>
            <a:off x="6383103" y="1449635"/>
            <a:ext cx="4909738" cy="523220"/>
          </a:xfrm>
          <a:prstGeom prst="rect">
            <a:avLst/>
          </a:prstGeom>
          <a:solidFill>
            <a:schemeClr val="bg1"/>
          </a:solidFill>
        </p:spPr>
        <p:txBody>
          <a:bodyPr wrap="square">
            <a:spAutoFit/>
          </a:bodyPr>
          <a:lstStyle/>
          <a:p>
            <a:pPr algn="ctr"/>
            <a:r>
              <a:rPr lang="en-US" sz="1400" b="1" dirty="0">
                <a:solidFill>
                  <a:schemeClr val="accent1"/>
                </a:solidFill>
                <a:latin typeface="+mj-lt"/>
                <a:ea typeface="Times New Roman" panose="02020603050405020304" pitchFamily="18" charset="0"/>
              </a:rPr>
              <a:t>Evidence requirements vary between agencies, prolonging national discussions and decision-making</a:t>
            </a:r>
            <a:r>
              <a:rPr lang="en-US" sz="1400" b="1" baseline="30000" dirty="0">
                <a:solidFill>
                  <a:schemeClr val="accent1"/>
                </a:solidFill>
                <a:latin typeface="+mj-lt"/>
                <a:ea typeface="Times New Roman" panose="02020603050405020304" pitchFamily="18" charset="0"/>
              </a:rPr>
              <a:t>1</a:t>
            </a:r>
            <a:endParaRPr lang="en-GB" sz="1400" baseline="30000" dirty="0">
              <a:solidFill>
                <a:schemeClr val="accent1"/>
              </a:solidFill>
              <a:latin typeface="+mj-lt"/>
            </a:endParaRPr>
          </a:p>
        </p:txBody>
      </p:sp>
      <p:sp>
        <p:nvSpPr>
          <p:cNvPr id="17" name="TextBox 16">
            <a:extLst>
              <a:ext uri="{FF2B5EF4-FFF2-40B4-BE49-F238E27FC236}">
                <a16:creationId xmlns:a16="http://schemas.microsoft.com/office/drawing/2014/main" id="{70216320-66DB-4EBE-585A-F810B1AF0DD6}"/>
              </a:ext>
            </a:extLst>
          </p:cNvPr>
          <p:cNvSpPr txBox="1"/>
          <p:nvPr/>
        </p:nvSpPr>
        <p:spPr>
          <a:xfrm>
            <a:off x="685800" y="6360815"/>
            <a:ext cx="5896166" cy="349583"/>
          </a:xfrm>
          <a:prstGeom prst="rect">
            <a:avLst/>
          </a:prstGeom>
          <a:noFill/>
        </p:spPr>
        <p:txBody>
          <a:bodyPr wrap="none" rtlCol="0">
            <a:spAutoFit/>
          </a:bodyPr>
          <a:lstStyle/>
          <a:p>
            <a:pPr algn="l"/>
            <a:r>
              <a:rPr lang="en-GB" sz="800" i="1" dirty="0"/>
              <a:t>Abbreviations: P&amp;R = pricing and reimbursement; </a:t>
            </a:r>
            <a:r>
              <a:rPr lang="en-US" sz="800" i="1" dirty="0"/>
              <a:t>HTA = health technology assessment; EMA – European Medicines Agency</a:t>
            </a:r>
          </a:p>
          <a:p>
            <a:pPr algn="just">
              <a:lnSpc>
                <a:spcPct val="120000"/>
              </a:lnSpc>
            </a:pPr>
            <a:r>
              <a:rPr lang="en-US" sz="800" i="1" dirty="0"/>
              <a:t>Sources: [1] </a:t>
            </a:r>
            <a:r>
              <a:rPr lang="en-GB" sz="800" i="1" u="sng" dirty="0">
                <a:solidFill>
                  <a:srgbClr val="808080"/>
                </a:solidFill>
                <a:effectLst/>
                <a:uFill>
                  <a:solidFill>
                    <a:srgbClr val="808080"/>
                  </a:solidFill>
                </a:uFill>
                <a:latin typeface="Arial" panose="020B0604020202020204" pitchFamily="34" charset="0"/>
                <a:ea typeface="Times New Roman" panose="02020603050405020304" pitchFamily="18" charset="0"/>
                <a:cs typeface="Times New Roman" panose="02020603050405020304" pitchFamily="18" charset="0"/>
                <a:hlinkClick r:id="rId6"/>
              </a:rPr>
              <a:t>Time to Patient Access</a:t>
            </a:r>
            <a:r>
              <a:rPr lang="en-GB" sz="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800" i="1" dirty="0" err="1">
                <a:effectLst/>
                <a:latin typeface="Arial" panose="020B0604020202020204" pitchFamily="34" charset="0"/>
                <a:ea typeface="Times New Roman" panose="02020603050405020304" pitchFamily="18" charset="0"/>
                <a:cs typeface="Times New Roman" panose="02020603050405020304" pitchFamily="18" charset="0"/>
              </a:rPr>
              <a:t>Vintura</a:t>
            </a:r>
            <a:r>
              <a:rPr lang="en-GB" sz="800" i="1" dirty="0">
                <a:effectLst/>
                <a:latin typeface="Arial" panose="020B0604020202020204" pitchFamily="34" charset="0"/>
                <a:ea typeface="Times New Roman" panose="02020603050405020304" pitchFamily="18" charset="0"/>
                <a:cs typeface="Times New Roman" panose="02020603050405020304" pitchFamily="18" charset="0"/>
              </a:rPr>
              <a:t> (July 2020)</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3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B7132E3-C284-2564-B7EB-8839DF6F7E95}"/>
              </a:ext>
            </a:extLst>
          </p:cNvPr>
          <p:cNvGraphicFramePr>
            <a:graphicFrameLocks noChangeAspect="1"/>
          </p:cNvGraphicFramePr>
          <p:nvPr>
            <p:custDataLst>
              <p:tags r:id="rId1"/>
            </p:custDataLst>
            <p:extLst>
              <p:ext uri="{D42A27DB-BD31-4B8C-83A1-F6EECF244321}">
                <p14:modId xmlns:p14="http://schemas.microsoft.com/office/powerpoint/2010/main" val="3912855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5" name="Object 14" hidden="1">
                        <a:extLst>
                          <a:ext uri="{FF2B5EF4-FFF2-40B4-BE49-F238E27FC236}">
                            <a16:creationId xmlns:a16="http://schemas.microsoft.com/office/drawing/2014/main" id="{3B7132E3-C284-2564-B7EB-8839DF6F7E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6A5F0C9E-60FF-A997-56C9-17C27B6BA6A8}"/>
              </a:ext>
            </a:extLst>
          </p:cNvPr>
          <p:cNvSpPr/>
          <p:nvPr/>
        </p:nvSpPr>
        <p:spPr>
          <a:xfrm>
            <a:off x="6295312" y="1816338"/>
            <a:ext cx="5259030" cy="2768136"/>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a:extLst>
              <a:ext uri="{FF2B5EF4-FFF2-40B4-BE49-F238E27FC236}">
                <a16:creationId xmlns:a16="http://schemas.microsoft.com/office/drawing/2014/main" id="{0310AB84-2FB4-D0FF-79A5-4521A1DFD772}"/>
              </a:ext>
            </a:extLst>
          </p:cNvPr>
          <p:cNvSpPr/>
          <p:nvPr/>
        </p:nvSpPr>
        <p:spPr>
          <a:xfrm>
            <a:off x="685800" y="4818797"/>
            <a:ext cx="10942638" cy="1492898"/>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a:t>Misalignment of value and price and the value assigned to </a:t>
            </a:r>
            <a:br>
              <a:rPr lang="en-GB"/>
            </a:br>
            <a:r>
              <a:rPr lang="en-GB"/>
              <a:t>product differentiation and choice</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799" y="1458966"/>
            <a:ext cx="5256469" cy="4294909"/>
          </a:xfrm>
        </p:spPr>
        <p:txBody>
          <a:bodyPr/>
          <a:lstStyle/>
          <a:p>
            <a:r>
              <a:rPr lang="en-GB" sz="1600"/>
              <a:t>Even if there is agreement on the evidence regarding the value of a medicine different countries have different level of income and hence ability to pay</a:t>
            </a:r>
          </a:p>
          <a:p>
            <a:r>
              <a:rPr lang="en-GB" sz="1600"/>
              <a:t>Where prices are higher than the perceived value or affordability, there is an inevitable delay as the price is negotiated</a:t>
            </a:r>
          </a:p>
          <a:p>
            <a:r>
              <a:rPr lang="en-GB" sz="1600"/>
              <a:t>Where it is possible to use flexible contracts to align price and value, this should reduce delays</a:t>
            </a:r>
          </a:p>
          <a:p>
            <a:r>
              <a:rPr lang="en-GB" sz="1600"/>
              <a:t>The value that countries place on a particular medicine also varies due to: </a:t>
            </a:r>
          </a:p>
          <a:p>
            <a:pPr lvl="1"/>
            <a:r>
              <a:rPr lang="en-GB" sz="1400"/>
              <a:t>Clinical and epidemiological factors</a:t>
            </a:r>
          </a:p>
          <a:p>
            <a:pPr lvl="1"/>
            <a:r>
              <a:rPr lang="en-GB" sz="1400"/>
              <a:t>Physician choice </a:t>
            </a:r>
          </a:p>
          <a:p>
            <a:pPr lvl="1"/>
            <a:r>
              <a:rPr lang="en-GB" sz="1400"/>
              <a:t>Value of competing medicines</a:t>
            </a:r>
            <a:endParaRPr lang="en-GB" sz="1800"/>
          </a:p>
          <a:p>
            <a:endParaRPr lang="en-GB" sz="1600"/>
          </a:p>
          <a:p>
            <a:endParaRPr lang="en-GB" sz="1600"/>
          </a:p>
          <a:p>
            <a:pPr marL="0" indent="0">
              <a:buNone/>
            </a:pPr>
            <a:endParaRPr lang="en-GB" sz="2000"/>
          </a:p>
        </p:txBody>
      </p:sp>
      <p:pic>
        <p:nvPicPr>
          <p:cNvPr id="8" name="Picture 7">
            <a:extLst>
              <a:ext uri="{FF2B5EF4-FFF2-40B4-BE49-F238E27FC236}">
                <a16:creationId xmlns:a16="http://schemas.microsoft.com/office/drawing/2014/main" id="{F1A5F683-DE75-4208-893A-8DDB012E3D2C}"/>
              </a:ext>
            </a:extLst>
          </p:cNvPr>
          <p:cNvPicPr/>
          <p:nvPr/>
        </p:nvPicPr>
        <p:blipFill rotWithShape="1">
          <a:blip r:embed="rId5" cstate="print">
            <a:extLst>
              <a:ext uri="{28A0092B-C50C-407E-A947-70E740481C1C}">
                <a14:useLocalDpi xmlns:a14="http://schemas.microsoft.com/office/drawing/2010/main" val="0"/>
              </a:ext>
            </a:extLst>
          </a:blip>
          <a:srcRect r="1043"/>
          <a:stretch/>
        </p:blipFill>
        <p:spPr bwMode="auto">
          <a:xfrm>
            <a:off x="6433562" y="1916996"/>
            <a:ext cx="4982529" cy="2577235"/>
          </a:xfrm>
          <a:prstGeom prst="rect">
            <a:avLst/>
          </a:prstGeom>
          <a:solidFill>
            <a:schemeClr val="bg1"/>
          </a:solidFill>
        </p:spPr>
      </p:pic>
      <p:sp>
        <p:nvSpPr>
          <p:cNvPr id="4" name="Arrow: Pentagon 3">
            <a:extLst>
              <a:ext uri="{FF2B5EF4-FFF2-40B4-BE49-F238E27FC236}">
                <a16:creationId xmlns:a16="http://schemas.microsoft.com/office/drawing/2014/main" id="{32F886AF-AD7D-1C03-5E89-CA6E5A216F43}"/>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Time prior to marketing authorisation</a:t>
            </a:r>
          </a:p>
        </p:txBody>
      </p:sp>
      <p:sp>
        <p:nvSpPr>
          <p:cNvPr id="5" name="Arrow: Chevron 4">
            <a:extLst>
              <a:ext uri="{FF2B5EF4-FFF2-40B4-BE49-F238E27FC236}">
                <a16:creationId xmlns:a16="http://schemas.microsoft.com/office/drawing/2014/main" id="{1C14D162-3149-DEFD-F333-52BB1B74D892}"/>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Health system readiness</a:t>
            </a:r>
          </a:p>
        </p:txBody>
      </p:sp>
      <p:sp>
        <p:nvSpPr>
          <p:cNvPr id="9" name="Arrow: Chevron 8">
            <a:extLst>
              <a:ext uri="{FF2B5EF4-FFF2-40B4-BE49-F238E27FC236}">
                <a16:creationId xmlns:a16="http://schemas.microsoft.com/office/drawing/2014/main" id="{FA897F71-E2E2-3ABB-6D16-34F20D0117C2}"/>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Delays from national to regional approval</a:t>
            </a:r>
          </a:p>
        </p:txBody>
      </p:sp>
      <p:sp>
        <p:nvSpPr>
          <p:cNvPr id="11" name="Arrow: Chevron 10">
            <a:extLst>
              <a:ext uri="{FF2B5EF4-FFF2-40B4-BE49-F238E27FC236}">
                <a16:creationId xmlns:a16="http://schemas.microsoft.com/office/drawing/2014/main" id="{663E27A1-6CDE-EADC-B041-2C71805F32D0}"/>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price and reimbursement process</a:t>
            </a:r>
          </a:p>
        </p:txBody>
      </p:sp>
      <p:sp>
        <p:nvSpPr>
          <p:cNvPr id="12" name="Arrow: Chevron 11">
            <a:extLst>
              <a:ext uri="{FF2B5EF4-FFF2-40B4-BE49-F238E27FC236}">
                <a16:creationId xmlns:a16="http://schemas.microsoft.com/office/drawing/2014/main" id="{B4218D1B-AD43-5263-28B5-C706FE5A2E99}"/>
              </a:ext>
            </a:extLst>
          </p:cNvPr>
          <p:cNvSpPr/>
          <p:nvPr/>
        </p:nvSpPr>
        <p:spPr>
          <a:xfrm>
            <a:off x="4587808" y="0"/>
            <a:ext cx="2700000" cy="326571"/>
          </a:xfrm>
          <a:prstGeom prst="chevron">
            <a:avLst/>
          </a:prstGeom>
          <a:solidFill>
            <a:srgbClr val="008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value assessment process</a:t>
            </a:r>
          </a:p>
        </p:txBody>
      </p:sp>
      <p:pic>
        <p:nvPicPr>
          <p:cNvPr id="13" name="Picture 12" descr="Graphical user interface&#10;&#10;Description automatically generated with low confidence">
            <a:extLst>
              <a:ext uri="{FF2B5EF4-FFF2-40B4-BE49-F238E27FC236}">
                <a16:creationId xmlns:a16="http://schemas.microsoft.com/office/drawing/2014/main" id="{FFE74557-8D98-93C0-FC6F-8162A2F1E721}"/>
              </a:ext>
            </a:extLst>
          </p:cNvPr>
          <p:cNvPicPr>
            <a:picLocks noChangeAspect="1"/>
          </p:cNvPicPr>
          <p:nvPr/>
        </p:nvPicPr>
        <p:blipFill rotWithShape="1">
          <a:blip r:embed="rId6"/>
          <a:srcRect b="11953"/>
          <a:stretch/>
        </p:blipFill>
        <p:spPr bwMode="auto">
          <a:xfrm>
            <a:off x="5642872" y="4961858"/>
            <a:ext cx="5774504" cy="1217367"/>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81C20FD0-E7BE-57D7-190C-468E7C109EF3}"/>
              </a:ext>
            </a:extLst>
          </p:cNvPr>
          <p:cNvSpPr/>
          <p:nvPr/>
        </p:nvSpPr>
        <p:spPr>
          <a:xfrm>
            <a:off x="6223778" y="1609219"/>
            <a:ext cx="5404660" cy="304675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748E10-680A-4A4C-BD29-988AA6A9D6C4}"/>
              </a:ext>
            </a:extLst>
          </p:cNvPr>
          <p:cNvSpPr/>
          <p:nvPr/>
        </p:nvSpPr>
        <p:spPr>
          <a:xfrm>
            <a:off x="6433560" y="1446399"/>
            <a:ext cx="4982532" cy="307777"/>
          </a:xfrm>
          <a:prstGeom prst="rect">
            <a:avLst/>
          </a:prstGeom>
          <a:solidFill>
            <a:schemeClr val="bg1"/>
          </a:solidFill>
        </p:spPr>
        <p:txBody>
          <a:bodyPr wrap="square">
            <a:spAutoFit/>
          </a:bodyPr>
          <a:lstStyle/>
          <a:p>
            <a:pPr algn="ctr"/>
            <a:r>
              <a:rPr lang="en-GB" sz="1400" b="1" dirty="0">
                <a:solidFill>
                  <a:schemeClr val="accent1"/>
                </a:solidFill>
                <a:latin typeface="+mj-lt"/>
                <a:ea typeface="Times New Roman" panose="02020603050405020304" pitchFamily="18" charset="0"/>
              </a:rPr>
              <a:t>The use of managed entry agreements across Europe</a:t>
            </a:r>
            <a:r>
              <a:rPr lang="en-GB" sz="1400" b="1" baseline="30000" dirty="0">
                <a:solidFill>
                  <a:schemeClr val="accent1"/>
                </a:solidFill>
                <a:latin typeface="+mj-lt"/>
                <a:ea typeface="Times New Roman" panose="02020603050405020304" pitchFamily="18" charset="0"/>
              </a:rPr>
              <a:t>1</a:t>
            </a:r>
            <a:endParaRPr lang="en-GB" sz="1400" baseline="30000" dirty="0">
              <a:solidFill>
                <a:schemeClr val="accent1"/>
              </a:solidFill>
              <a:latin typeface="+mj-lt"/>
            </a:endParaRPr>
          </a:p>
        </p:txBody>
      </p:sp>
      <p:sp>
        <p:nvSpPr>
          <p:cNvPr id="6" name="Rectangle 5">
            <a:extLst>
              <a:ext uri="{FF2B5EF4-FFF2-40B4-BE49-F238E27FC236}">
                <a16:creationId xmlns:a16="http://schemas.microsoft.com/office/drawing/2014/main" id="{EE32AD9C-2DDA-4B00-9AFD-65C64EC7A575}"/>
              </a:ext>
            </a:extLst>
          </p:cNvPr>
          <p:cNvSpPr/>
          <p:nvPr/>
        </p:nvSpPr>
        <p:spPr>
          <a:xfrm>
            <a:off x="774624" y="4961858"/>
            <a:ext cx="4714516" cy="1215717"/>
          </a:xfrm>
          <a:prstGeom prst="rect">
            <a:avLst/>
          </a:prstGeom>
          <a:solidFill>
            <a:schemeClr val="bg1"/>
          </a:solidFill>
        </p:spPr>
        <p:txBody>
          <a:bodyPr wrap="square" anchor="ctr">
            <a:spAutoFit/>
          </a:bodyPr>
          <a:lstStyle/>
          <a:p>
            <a:pPr algn="ctr"/>
            <a:r>
              <a:rPr lang="en-US" sz="1400" b="1" dirty="0">
                <a:solidFill>
                  <a:schemeClr val="accent1"/>
                </a:solidFill>
                <a:latin typeface="+mj-lt"/>
                <a:ea typeface="Times New Roman" panose="02020603050405020304" pitchFamily="18" charset="0"/>
              </a:rPr>
              <a:t> Number of products available in a therapeutic class </a:t>
            </a:r>
          </a:p>
          <a:p>
            <a:pPr algn="ctr">
              <a:spcAft>
                <a:spcPts val="600"/>
              </a:spcAft>
            </a:pPr>
            <a:r>
              <a:rPr lang="en-US" sz="1200" b="1" dirty="0">
                <a:solidFill>
                  <a:schemeClr val="accent1"/>
                </a:solidFill>
                <a:latin typeface="+mj-lt"/>
                <a:ea typeface="Times New Roman" panose="02020603050405020304" pitchFamily="18" charset="0"/>
              </a:rPr>
              <a:t>(the example of HIV antivirals)</a:t>
            </a:r>
            <a:r>
              <a:rPr lang="en-US" sz="1200" b="1" baseline="30000" dirty="0">
                <a:solidFill>
                  <a:schemeClr val="accent1"/>
                </a:solidFill>
                <a:latin typeface="+mj-lt"/>
                <a:ea typeface="Times New Roman" panose="02020603050405020304" pitchFamily="18" charset="0"/>
              </a:rPr>
              <a:t>2</a:t>
            </a:r>
            <a:endParaRPr lang="en-GB" sz="1200" baseline="30000" dirty="0">
              <a:solidFill>
                <a:schemeClr val="accent1"/>
              </a:solidFill>
              <a:latin typeface="+mj-lt"/>
            </a:endParaRPr>
          </a:p>
          <a:p>
            <a:pPr>
              <a:spcAft>
                <a:spcPts val="600"/>
              </a:spcAft>
            </a:pPr>
            <a:r>
              <a:rPr lang="en-US" sz="1400" dirty="0">
                <a:latin typeface="+mj-lt"/>
                <a:ea typeface="Times New Roman" panose="02020603050405020304" pitchFamily="18" charset="0"/>
              </a:rPr>
              <a:t>It is often the case that some products in a class are available, even if the number of products varies between countries. As illustrated by HIV antivirals (J5C9):</a:t>
            </a:r>
          </a:p>
        </p:txBody>
      </p:sp>
      <p:sp>
        <p:nvSpPr>
          <p:cNvPr id="10" name="TextBox 9">
            <a:extLst>
              <a:ext uri="{FF2B5EF4-FFF2-40B4-BE49-F238E27FC236}">
                <a16:creationId xmlns:a16="http://schemas.microsoft.com/office/drawing/2014/main" id="{34929331-F359-7CE7-B0BA-4690904396BD}"/>
              </a:ext>
            </a:extLst>
          </p:cNvPr>
          <p:cNvSpPr txBox="1"/>
          <p:nvPr/>
        </p:nvSpPr>
        <p:spPr>
          <a:xfrm>
            <a:off x="685800" y="6360815"/>
            <a:ext cx="9068508" cy="349583"/>
          </a:xfrm>
          <a:prstGeom prst="rect">
            <a:avLst/>
          </a:prstGeom>
          <a:noFill/>
        </p:spPr>
        <p:txBody>
          <a:bodyPr wrap="none" rtlCol="0">
            <a:spAutoFit/>
          </a:bodyPr>
          <a:lstStyle/>
          <a:p>
            <a:pPr algn="l"/>
            <a:r>
              <a:rPr lang="en-GB" sz="800" i="1" dirty="0"/>
              <a:t>Abbreviations: MEA = managed entry agreement</a:t>
            </a:r>
            <a:endParaRPr lang="en-US" sz="800" i="1" dirty="0"/>
          </a:p>
          <a:p>
            <a:pPr algn="just">
              <a:lnSpc>
                <a:spcPct val="120000"/>
              </a:lnSpc>
            </a:pPr>
            <a:r>
              <a:rPr lang="en-US" sz="800" i="1" dirty="0"/>
              <a:t>Sources: [1] EFPIA “MEAs and innovative pricing models: Real world experience” Final Report 2018; [2] Patient W.A.I.T. Indicator 2022 Survey, IQVIA ATC4 class (J5C9, HIV antiretrovirals, n=8)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4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DBE1370-A014-25E5-7370-634E15A1F99C}"/>
              </a:ext>
            </a:extLst>
          </p:cNvPr>
          <p:cNvGraphicFramePr>
            <a:graphicFrameLocks noChangeAspect="1"/>
          </p:cNvGraphicFramePr>
          <p:nvPr>
            <p:custDataLst>
              <p:tags r:id="rId1"/>
            </p:custDataLst>
            <p:extLst>
              <p:ext uri="{D42A27DB-BD31-4B8C-83A1-F6EECF244321}">
                <p14:modId xmlns:p14="http://schemas.microsoft.com/office/powerpoint/2010/main" val="3975033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4" name="Object 13" hidden="1">
                        <a:extLst>
                          <a:ext uri="{FF2B5EF4-FFF2-40B4-BE49-F238E27FC236}">
                            <a16:creationId xmlns:a16="http://schemas.microsoft.com/office/drawing/2014/main" id="{1DBE1370-A014-25E5-7370-634E15A1F9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5C2FB8C9-1C04-D272-79CE-476FF1295000}"/>
              </a:ext>
            </a:extLst>
          </p:cNvPr>
          <p:cNvSpPr/>
          <p:nvPr/>
        </p:nvSpPr>
        <p:spPr>
          <a:xfrm>
            <a:off x="6568170" y="4281559"/>
            <a:ext cx="4948092" cy="2025935"/>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a:extLst>
              <a:ext uri="{FF2B5EF4-FFF2-40B4-BE49-F238E27FC236}">
                <a16:creationId xmlns:a16="http://schemas.microsoft.com/office/drawing/2014/main" id="{AEAB0C35-3327-5D50-0ABA-8ACBA4AC7D08}"/>
              </a:ext>
            </a:extLst>
          </p:cNvPr>
          <p:cNvSpPr/>
          <p:nvPr/>
        </p:nvSpPr>
        <p:spPr>
          <a:xfrm>
            <a:off x="6568170" y="1241986"/>
            <a:ext cx="4948092" cy="2435150"/>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hevron 19">
            <a:extLst>
              <a:ext uri="{FF2B5EF4-FFF2-40B4-BE49-F238E27FC236}">
                <a16:creationId xmlns:a16="http://schemas.microsoft.com/office/drawing/2014/main" id="{1B5BADF6-FC2D-374E-E4FD-ECC4C526A276}"/>
              </a:ext>
            </a:extLst>
          </p:cNvPr>
          <p:cNvSpPr/>
          <p:nvPr/>
        </p:nvSpPr>
        <p:spPr>
          <a:xfrm>
            <a:off x="7007712" y="0"/>
            <a:ext cx="2700000" cy="32657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Health system readiness</a:t>
            </a: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a:xfrm>
            <a:off x="679450" y="609600"/>
            <a:ext cx="11128706" cy="457200"/>
          </a:xfrm>
        </p:spPr>
        <p:txBody>
          <a:bodyPr vert="horz"/>
          <a:lstStyle/>
          <a:p>
            <a:r>
              <a:rPr lang="en-GB"/>
              <a:t>Health system readiness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1" y="1449388"/>
            <a:ext cx="5410200" cy="4341812"/>
          </a:xfrm>
        </p:spPr>
        <p:txBody>
          <a:bodyPr/>
          <a:lstStyle/>
          <a:p>
            <a:pPr marL="342900" indent="-342900">
              <a:spcBef>
                <a:spcPts val="600"/>
              </a:spcBef>
              <a:buFont typeface="+mj-lt"/>
              <a:buAutoNum type="arabicPeriod"/>
            </a:pPr>
            <a:r>
              <a:rPr lang="en-GB" sz="1500" b="1" dirty="0">
                <a:solidFill>
                  <a:schemeClr val="accent1"/>
                </a:solidFill>
              </a:rPr>
              <a:t>Insufficient budget to implement decisions</a:t>
            </a:r>
          </a:p>
          <a:p>
            <a:pPr>
              <a:spcBef>
                <a:spcPts val="600"/>
              </a:spcBef>
            </a:pPr>
            <a:r>
              <a:rPr lang="en-US" sz="1500" dirty="0"/>
              <a:t>Within Europe, we have countries with very different levels of income – with GDP per capita varying from €13,000 to €132,000 per annum – and </a:t>
            </a:r>
            <a:r>
              <a:rPr lang="en-GB" sz="1500" dirty="0"/>
              <a:t>healthcare investment decisions</a:t>
            </a:r>
            <a:r>
              <a:rPr lang="en-GB" sz="1500" baseline="30000" dirty="0"/>
              <a:t>1</a:t>
            </a:r>
          </a:p>
          <a:p>
            <a:pPr>
              <a:spcBef>
                <a:spcPts val="600"/>
              </a:spcBef>
            </a:pPr>
            <a:r>
              <a:rPr lang="en-GB" sz="1500" dirty="0"/>
              <a:t>Given the difference in income and spending on healthcare and medicines, it is unsurprising that the market potential varies across European countries</a:t>
            </a:r>
          </a:p>
          <a:p>
            <a:pPr marL="342900" indent="-342900">
              <a:spcBef>
                <a:spcPts val="600"/>
              </a:spcBef>
              <a:buFont typeface="+mj-lt"/>
              <a:buAutoNum type="arabicPeriod" startAt="2"/>
            </a:pPr>
            <a:r>
              <a:rPr lang="en-GB" sz="1500" b="1" dirty="0">
                <a:solidFill>
                  <a:schemeClr val="accent1"/>
                </a:solidFill>
              </a:rPr>
              <a:t>Diagnosis, supporting infrastructure and relevance to patients</a:t>
            </a:r>
          </a:p>
          <a:p>
            <a:pPr>
              <a:spcBef>
                <a:spcPts val="600"/>
              </a:spcBef>
            </a:pPr>
            <a:r>
              <a:rPr lang="en-GB" sz="1500" dirty="0"/>
              <a:t>Accurate and timely diagnosis is dependent on the availability of accessible screening and diagnosis programs and services</a:t>
            </a:r>
          </a:p>
          <a:p>
            <a:pPr>
              <a:spcBef>
                <a:spcPts val="600"/>
              </a:spcBef>
            </a:pPr>
            <a:r>
              <a:rPr lang="en-GB" sz="1500" dirty="0"/>
              <a:t>Even where diagnosis programs exists in a country, access to diagnostic testing can be limited (e.g., uptake of biomarker testing for precision oncology)</a:t>
            </a:r>
          </a:p>
          <a:p>
            <a:pPr>
              <a:spcBef>
                <a:spcPts val="600"/>
              </a:spcBef>
            </a:pPr>
            <a:r>
              <a:rPr lang="en-GB" sz="1500" dirty="0"/>
              <a:t>Diagnosis requires investment in reimbursement of diagnostics, appropriate investment in testing facilities but also requires investment in physician education</a:t>
            </a:r>
          </a:p>
          <a:p>
            <a:pPr>
              <a:spcBef>
                <a:spcPts val="600"/>
              </a:spcBef>
            </a:pPr>
            <a:r>
              <a:rPr lang="en-GB" sz="1500" dirty="0"/>
              <a:t>Given the small number of patients, </a:t>
            </a:r>
            <a:r>
              <a:rPr lang="en-GB" sz="1500" dirty="0" err="1"/>
              <a:t>Centers</a:t>
            </a:r>
            <a:r>
              <a:rPr lang="en-GB" sz="1500" dirty="0"/>
              <a:t> of Excellence (</a:t>
            </a:r>
            <a:r>
              <a:rPr lang="en-GB" sz="1500" dirty="0" err="1"/>
              <a:t>CoEs</a:t>
            </a:r>
            <a:r>
              <a:rPr lang="en-GB" sz="1500" dirty="0"/>
              <a:t>) are key, but these are not evenly developed</a:t>
            </a:r>
          </a:p>
          <a:p>
            <a:pPr marL="0" indent="0">
              <a:spcBef>
                <a:spcPts val="600"/>
              </a:spcBef>
              <a:buNone/>
            </a:pPr>
            <a:endParaRPr lang="en-GB" dirty="0"/>
          </a:p>
          <a:p>
            <a:pPr marL="0" indent="0">
              <a:spcBef>
                <a:spcPts val="600"/>
              </a:spcBef>
              <a:buNone/>
            </a:pPr>
            <a:endParaRPr lang="en-GB" dirty="0"/>
          </a:p>
        </p:txBody>
      </p:sp>
      <p:sp>
        <p:nvSpPr>
          <p:cNvPr id="4" name="Arrow: Pentagon 3">
            <a:extLst>
              <a:ext uri="{FF2B5EF4-FFF2-40B4-BE49-F238E27FC236}">
                <a16:creationId xmlns:a16="http://schemas.microsoft.com/office/drawing/2014/main" id="{415713AB-4E37-35C7-A480-D5DEA173C532}"/>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Time prior to marketing authorisation</a:t>
            </a:r>
          </a:p>
        </p:txBody>
      </p:sp>
      <p:sp>
        <p:nvSpPr>
          <p:cNvPr id="10" name="Arrow: Chevron 9">
            <a:extLst>
              <a:ext uri="{FF2B5EF4-FFF2-40B4-BE49-F238E27FC236}">
                <a16:creationId xmlns:a16="http://schemas.microsoft.com/office/drawing/2014/main" id="{1870D0F7-31FA-540D-8805-E858C5B82AD8}"/>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Delays from national to regional approval</a:t>
            </a:r>
          </a:p>
        </p:txBody>
      </p:sp>
      <p:sp>
        <p:nvSpPr>
          <p:cNvPr id="11" name="Arrow: Chevron 10">
            <a:extLst>
              <a:ext uri="{FF2B5EF4-FFF2-40B4-BE49-F238E27FC236}">
                <a16:creationId xmlns:a16="http://schemas.microsoft.com/office/drawing/2014/main" id="{7107F0AD-DEDF-6B40-C7D9-EFCFCB613783}"/>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price and reimbursement process</a:t>
            </a:r>
          </a:p>
        </p:txBody>
      </p:sp>
      <p:sp>
        <p:nvSpPr>
          <p:cNvPr id="21" name="Arrow: Chevron 20">
            <a:extLst>
              <a:ext uri="{FF2B5EF4-FFF2-40B4-BE49-F238E27FC236}">
                <a16:creationId xmlns:a16="http://schemas.microsoft.com/office/drawing/2014/main" id="{8A82EAEC-4ECC-7069-2A75-A6781056630A}"/>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value assessment process</a:t>
            </a:r>
          </a:p>
        </p:txBody>
      </p:sp>
      <p:pic>
        <p:nvPicPr>
          <p:cNvPr id="22" name="Picture 21" descr="Chart, scatter chart&#10;&#10;Description automatically generated">
            <a:extLst>
              <a:ext uri="{FF2B5EF4-FFF2-40B4-BE49-F238E27FC236}">
                <a16:creationId xmlns:a16="http://schemas.microsoft.com/office/drawing/2014/main" id="{A5ACA30E-FBAA-7D4D-1FEC-82B7D4D9F9C4}"/>
              </a:ext>
            </a:extLst>
          </p:cNvPr>
          <p:cNvPicPr>
            <a:picLocks noChangeAspect="1"/>
          </p:cNvPicPr>
          <p:nvPr/>
        </p:nvPicPr>
        <p:blipFill>
          <a:blip r:embed="rId5"/>
          <a:stretch>
            <a:fillRect/>
          </a:stretch>
        </p:blipFill>
        <p:spPr>
          <a:xfrm>
            <a:off x="7215565" y="1304413"/>
            <a:ext cx="3653302" cy="2295837"/>
          </a:xfrm>
          <a:prstGeom prst="rect">
            <a:avLst/>
          </a:prstGeom>
        </p:spPr>
      </p:pic>
      <p:pic>
        <p:nvPicPr>
          <p:cNvPr id="23" name="Picture 22" descr="Map&#10;&#10;Description automatically generated">
            <a:extLst>
              <a:ext uri="{FF2B5EF4-FFF2-40B4-BE49-F238E27FC236}">
                <a16:creationId xmlns:a16="http://schemas.microsoft.com/office/drawing/2014/main" id="{2BB2BAFB-0062-DB71-DE87-48E004011948}"/>
              </a:ext>
            </a:extLst>
          </p:cNvPr>
          <p:cNvPicPr>
            <a:picLocks noChangeAspect="1"/>
          </p:cNvPicPr>
          <p:nvPr/>
        </p:nvPicPr>
        <p:blipFill rotWithShape="1">
          <a:blip r:embed="rId6"/>
          <a:srcRect l="1984" r="2275"/>
          <a:stretch/>
        </p:blipFill>
        <p:spPr>
          <a:xfrm>
            <a:off x="6845409" y="4338893"/>
            <a:ext cx="4393615" cy="1909507"/>
          </a:xfrm>
          <a:prstGeom prst="rect">
            <a:avLst/>
          </a:prstGeom>
        </p:spPr>
      </p:pic>
      <p:sp>
        <p:nvSpPr>
          <p:cNvPr id="24" name="Rectangle 23">
            <a:extLst>
              <a:ext uri="{FF2B5EF4-FFF2-40B4-BE49-F238E27FC236}">
                <a16:creationId xmlns:a16="http://schemas.microsoft.com/office/drawing/2014/main" id="{16A8906F-B805-3360-EB43-3481541245E1}"/>
              </a:ext>
            </a:extLst>
          </p:cNvPr>
          <p:cNvSpPr/>
          <p:nvPr/>
        </p:nvSpPr>
        <p:spPr>
          <a:xfrm>
            <a:off x="6455994" y="984066"/>
            <a:ext cx="5172444" cy="28228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t>
            </a:r>
          </a:p>
        </p:txBody>
      </p:sp>
      <p:sp>
        <p:nvSpPr>
          <p:cNvPr id="6" name="Rectangle 5">
            <a:extLst>
              <a:ext uri="{FF2B5EF4-FFF2-40B4-BE49-F238E27FC236}">
                <a16:creationId xmlns:a16="http://schemas.microsoft.com/office/drawing/2014/main" id="{6132D7E6-FD4F-48F7-9C6D-7300629694B5}"/>
              </a:ext>
            </a:extLst>
          </p:cNvPr>
          <p:cNvSpPr/>
          <p:nvPr/>
        </p:nvSpPr>
        <p:spPr>
          <a:xfrm>
            <a:off x="7097962" y="699798"/>
            <a:ext cx="3888509" cy="523220"/>
          </a:xfrm>
          <a:prstGeom prst="rect">
            <a:avLst/>
          </a:prstGeom>
          <a:solidFill>
            <a:schemeClr val="bg1"/>
          </a:solidFill>
        </p:spPr>
        <p:txBody>
          <a:bodyPr wrap="square">
            <a:spAutoFit/>
          </a:bodyPr>
          <a:lstStyle/>
          <a:p>
            <a:pPr algn="ctr"/>
            <a:r>
              <a:rPr lang="en-GB" sz="1400" b="1" dirty="0">
                <a:solidFill>
                  <a:schemeClr val="accent1"/>
                </a:solidFill>
                <a:latin typeface="+mj-lt"/>
                <a:ea typeface="Times New Roman" panose="02020603050405020304" pitchFamily="18" charset="0"/>
              </a:rPr>
              <a:t>Relationship between time to availability (delays) and GDP per capita</a:t>
            </a:r>
            <a:r>
              <a:rPr lang="en-GB" sz="1400" b="1" baseline="30000" dirty="0">
                <a:solidFill>
                  <a:schemeClr val="accent1"/>
                </a:solidFill>
                <a:latin typeface="+mj-lt"/>
                <a:ea typeface="Times New Roman" panose="02020603050405020304" pitchFamily="18" charset="0"/>
              </a:rPr>
              <a:t>2</a:t>
            </a:r>
            <a:endParaRPr lang="en-GB" sz="1400" baseline="30000" dirty="0">
              <a:solidFill>
                <a:schemeClr val="accent1"/>
              </a:solidFill>
              <a:latin typeface="+mj-lt"/>
            </a:endParaRPr>
          </a:p>
        </p:txBody>
      </p:sp>
      <p:sp>
        <p:nvSpPr>
          <p:cNvPr id="25" name="Rectangle 24">
            <a:extLst>
              <a:ext uri="{FF2B5EF4-FFF2-40B4-BE49-F238E27FC236}">
                <a16:creationId xmlns:a16="http://schemas.microsoft.com/office/drawing/2014/main" id="{C1FFA050-7B4E-D4E3-4F61-EDDEF77D57E2}"/>
              </a:ext>
            </a:extLst>
          </p:cNvPr>
          <p:cNvSpPr/>
          <p:nvPr/>
        </p:nvSpPr>
        <p:spPr>
          <a:xfrm>
            <a:off x="6455994" y="4060568"/>
            <a:ext cx="5172444" cy="234956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t>
            </a:r>
          </a:p>
        </p:txBody>
      </p:sp>
      <p:sp>
        <p:nvSpPr>
          <p:cNvPr id="8" name="Rectangle 7">
            <a:extLst>
              <a:ext uri="{FF2B5EF4-FFF2-40B4-BE49-F238E27FC236}">
                <a16:creationId xmlns:a16="http://schemas.microsoft.com/office/drawing/2014/main" id="{590490AE-F2AC-4E4A-9C7A-37BCBE27680C}"/>
              </a:ext>
            </a:extLst>
          </p:cNvPr>
          <p:cNvSpPr/>
          <p:nvPr/>
        </p:nvSpPr>
        <p:spPr>
          <a:xfrm>
            <a:off x="7097962" y="3823806"/>
            <a:ext cx="3888509" cy="459100"/>
          </a:xfrm>
          <a:prstGeom prst="rect">
            <a:avLst/>
          </a:prstGeom>
          <a:solidFill>
            <a:schemeClr val="bg1"/>
          </a:solidFill>
        </p:spPr>
        <p:txBody>
          <a:bodyPr wrap="square">
            <a:spAutoFit/>
          </a:bodyPr>
          <a:lstStyle/>
          <a:p>
            <a:pPr algn="ctr">
              <a:lnSpc>
                <a:spcPts val="1400"/>
              </a:lnSpc>
              <a:spcBef>
                <a:spcPts val="600"/>
              </a:spcBef>
              <a:spcAft>
                <a:spcPts val="600"/>
              </a:spcAft>
            </a:pPr>
            <a:r>
              <a:rPr lang="en-GB" sz="1400" b="1" dirty="0">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rPr>
              <a:t>Access to precision oncology biomarker testing in Europe (2022)</a:t>
            </a:r>
            <a:r>
              <a:rPr lang="en-GB" sz="1400" b="1" baseline="30000" dirty="0">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rPr>
              <a:t>3</a:t>
            </a:r>
            <a:endParaRPr lang="en-US" sz="1400" b="1" baseline="30000" dirty="0">
              <a:solidFill>
                <a:schemeClr val="accent1"/>
              </a:solidFill>
              <a:effectLst/>
              <a:latin typeface="Arial Bold" panose="020B07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7B389B9-CFCC-AD68-B119-4FB82046B472}"/>
              </a:ext>
            </a:extLst>
          </p:cNvPr>
          <p:cNvSpPr txBox="1"/>
          <p:nvPr/>
        </p:nvSpPr>
        <p:spPr>
          <a:xfrm>
            <a:off x="685800" y="6303665"/>
            <a:ext cx="9021912" cy="497316"/>
          </a:xfrm>
          <a:prstGeom prst="rect">
            <a:avLst/>
          </a:prstGeom>
          <a:noFill/>
        </p:spPr>
        <p:txBody>
          <a:bodyPr wrap="square" rtlCol="0">
            <a:spAutoFit/>
          </a:bodyPr>
          <a:lstStyle/>
          <a:p>
            <a:r>
              <a:rPr lang="en-GB" sz="800" i="1" dirty="0"/>
              <a:t>Abbreviations: GDP = gross domestic product</a:t>
            </a:r>
            <a:endParaRPr lang="en-US" sz="800" i="1" dirty="0"/>
          </a:p>
          <a:p>
            <a:pPr>
              <a:lnSpc>
                <a:spcPct val="120000"/>
              </a:lnSpc>
            </a:pPr>
            <a:r>
              <a:rPr lang="en-US" sz="800" i="1" dirty="0"/>
              <a:t>Sources: [1] OECD. (2022). Gross domestic product (GDP). Available at:  </a:t>
            </a:r>
            <a:r>
              <a:rPr lang="en-US" sz="800" i="1" dirty="0">
                <a:hlinkClick r:id="rId7"/>
              </a:rPr>
              <a:t>https://data.oecd.org/gdp/gross-domestic-product-gdp.htm</a:t>
            </a:r>
            <a:r>
              <a:rPr lang="en-US" sz="800" i="1" dirty="0"/>
              <a:t>; [2] The Patient W.A.I.T. Indicator 2022 Survey, OECD 2022; [3] </a:t>
            </a:r>
            <a:r>
              <a:rPr lang="en-US" sz="800" i="1" dirty="0" err="1"/>
              <a:t>Normanno</a:t>
            </a:r>
            <a:r>
              <a:rPr lang="en-US" sz="800" i="1" dirty="0"/>
              <a:t>, N. et al. (2022) Access and quality of biomarker testing for precision oncology in Europe. European Journal of Cancer 176: 70-77.</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51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BF0801C3-7DA4-1766-0307-55A5C34C26B7}"/>
              </a:ext>
            </a:extLst>
          </p:cNvPr>
          <p:cNvGraphicFramePr>
            <a:graphicFrameLocks noChangeAspect="1"/>
          </p:cNvGraphicFramePr>
          <p:nvPr>
            <p:custDataLst>
              <p:tags r:id="rId1"/>
            </p:custDataLst>
            <p:extLst>
              <p:ext uri="{D42A27DB-BD31-4B8C-83A1-F6EECF244321}">
                <p14:modId xmlns:p14="http://schemas.microsoft.com/office/powerpoint/2010/main" val="2745551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6" name="Object 15" hidden="1">
                        <a:extLst>
                          <a:ext uri="{FF2B5EF4-FFF2-40B4-BE49-F238E27FC236}">
                            <a16:creationId xmlns:a16="http://schemas.microsoft.com/office/drawing/2014/main" id="{BF0801C3-7DA4-1766-0307-55A5C34C26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CCF4E268-1759-68FC-BB9A-A4EAE8EE1911}"/>
              </a:ext>
            </a:extLst>
          </p:cNvPr>
          <p:cNvSpPr/>
          <p:nvPr/>
        </p:nvSpPr>
        <p:spPr>
          <a:xfrm>
            <a:off x="5763467" y="1901204"/>
            <a:ext cx="5756988" cy="3790470"/>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a:t>Availability is not access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799" y="1449388"/>
            <a:ext cx="4669971" cy="4341812"/>
          </a:xfrm>
        </p:spPr>
        <p:txBody>
          <a:bodyPr/>
          <a:lstStyle/>
          <a:p>
            <a:r>
              <a:rPr lang="en-GB"/>
              <a:t>Even once a medicine is on the public reimbursement list and navigated any regional process, this does not mean that patients have access to medicines</a:t>
            </a:r>
          </a:p>
          <a:p>
            <a:r>
              <a:rPr lang="en-GB"/>
              <a:t>There are many additional barriers that affect usage of medicines including: </a:t>
            </a:r>
          </a:p>
          <a:p>
            <a:pPr lvl="1"/>
            <a:r>
              <a:rPr lang="en-US"/>
              <a:t>Publication in the national gazette </a:t>
            </a:r>
          </a:p>
          <a:p>
            <a:pPr lvl="1"/>
            <a:r>
              <a:rPr lang="en-US"/>
              <a:t>Clinical </a:t>
            </a:r>
            <a:r>
              <a:rPr lang="en-GB"/>
              <a:t>guidelines that </a:t>
            </a:r>
            <a:r>
              <a:rPr lang="en-US"/>
              <a:t>do not always include the most recent therapeutic innovations</a:t>
            </a:r>
            <a:endParaRPr lang="en-GB"/>
          </a:p>
          <a:p>
            <a:endParaRPr lang="en-GB"/>
          </a:p>
          <a:p>
            <a:pPr marL="0" indent="0">
              <a:buNone/>
            </a:pPr>
            <a:endParaRPr lang="en-GB"/>
          </a:p>
        </p:txBody>
      </p:sp>
      <p:sp>
        <p:nvSpPr>
          <p:cNvPr id="7" name="Arrow: Pentagon 6">
            <a:extLst>
              <a:ext uri="{FF2B5EF4-FFF2-40B4-BE49-F238E27FC236}">
                <a16:creationId xmlns:a16="http://schemas.microsoft.com/office/drawing/2014/main" id="{A18FB4F4-3648-17FC-5582-2EC01CAB2B69}"/>
              </a:ext>
            </a:extLst>
          </p:cNvPr>
          <p:cNvSpPr/>
          <p:nvPr/>
        </p:nvSpPr>
        <p:spPr>
          <a:xfrm>
            <a:off x="0" y="0"/>
            <a:ext cx="2484000" cy="326571"/>
          </a:xfrm>
          <a:prstGeom prst="homePlate">
            <a:avLst/>
          </a:prstGeom>
          <a:solidFill>
            <a:srgbClr val="C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Time prior to marketing authorisation</a:t>
            </a:r>
          </a:p>
        </p:txBody>
      </p:sp>
      <p:sp>
        <p:nvSpPr>
          <p:cNvPr id="9" name="Arrow: Chevron 8">
            <a:extLst>
              <a:ext uri="{FF2B5EF4-FFF2-40B4-BE49-F238E27FC236}">
                <a16:creationId xmlns:a16="http://schemas.microsoft.com/office/drawing/2014/main" id="{E612DC40-FA6F-5123-DA4B-D83C92A0B629}"/>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price and reimbursement process</a:t>
            </a:r>
          </a:p>
        </p:txBody>
      </p:sp>
      <p:sp>
        <p:nvSpPr>
          <p:cNvPr id="10" name="Arrow: Chevron 9">
            <a:extLst>
              <a:ext uri="{FF2B5EF4-FFF2-40B4-BE49-F238E27FC236}">
                <a16:creationId xmlns:a16="http://schemas.microsoft.com/office/drawing/2014/main" id="{B853A769-EBBC-D0C6-37FE-B6AB10E9EBAF}"/>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value assessment process</a:t>
            </a:r>
          </a:p>
        </p:txBody>
      </p:sp>
      <p:sp>
        <p:nvSpPr>
          <p:cNvPr id="11" name="Arrow: Chevron 10">
            <a:extLst>
              <a:ext uri="{FF2B5EF4-FFF2-40B4-BE49-F238E27FC236}">
                <a16:creationId xmlns:a16="http://schemas.microsoft.com/office/drawing/2014/main" id="{FAAB79DD-50FB-B9D7-84C8-696596C5A36C}"/>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Health system readiness</a:t>
            </a:r>
          </a:p>
        </p:txBody>
      </p:sp>
      <p:sp>
        <p:nvSpPr>
          <p:cNvPr id="12" name="Arrow: Chevron 11">
            <a:extLst>
              <a:ext uri="{FF2B5EF4-FFF2-40B4-BE49-F238E27FC236}">
                <a16:creationId xmlns:a16="http://schemas.microsoft.com/office/drawing/2014/main" id="{F8DC47CA-F663-9B58-6DE7-C539756C5376}"/>
              </a:ext>
            </a:extLst>
          </p:cNvPr>
          <p:cNvSpPr/>
          <p:nvPr/>
        </p:nvSpPr>
        <p:spPr>
          <a:xfrm>
            <a:off x="9427615" y="0"/>
            <a:ext cx="2772000" cy="326571"/>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Delays from national to regional approval</a:t>
            </a:r>
          </a:p>
        </p:txBody>
      </p:sp>
      <p:pic>
        <p:nvPicPr>
          <p:cNvPr id="13" name="Picture 12" descr="Chart, bar chart&#10;&#10;Description automatically generated">
            <a:extLst>
              <a:ext uri="{FF2B5EF4-FFF2-40B4-BE49-F238E27FC236}">
                <a16:creationId xmlns:a16="http://schemas.microsoft.com/office/drawing/2014/main" id="{70C80D2B-EEB5-1A56-609E-61FCBE88776E}"/>
              </a:ext>
            </a:extLst>
          </p:cNvPr>
          <p:cNvPicPr>
            <a:picLocks noChangeAspect="1"/>
          </p:cNvPicPr>
          <p:nvPr/>
        </p:nvPicPr>
        <p:blipFill>
          <a:blip r:embed="rId5"/>
          <a:stretch>
            <a:fillRect/>
          </a:stretch>
        </p:blipFill>
        <p:spPr>
          <a:xfrm>
            <a:off x="5883080" y="1973859"/>
            <a:ext cx="5532438" cy="3646538"/>
          </a:xfrm>
          <a:prstGeom prst="rect">
            <a:avLst/>
          </a:prstGeom>
        </p:spPr>
      </p:pic>
      <p:sp>
        <p:nvSpPr>
          <p:cNvPr id="14" name="Rectangle 13">
            <a:extLst>
              <a:ext uri="{FF2B5EF4-FFF2-40B4-BE49-F238E27FC236}">
                <a16:creationId xmlns:a16="http://schemas.microsoft.com/office/drawing/2014/main" id="{8947ADDA-F491-3FB6-4918-1CD3E095E663}"/>
              </a:ext>
            </a:extLst>
          </p:cNvPr>
          <p:cNvSpPr/>
          <p:nvPr/>
        </p:nvSpPr>
        <p:spPr>
          <a:xfrm>
            <a:off x="5670161" y="1628774"/>
            <a:ext cx="5958277" cy="41624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466A09-4390-46A5-A453-55BDC869EDD4}"/>
              </a:ext>
            </a:extLst>
          </p:cNvPr>
          <p:cNvSpPr/>
          <p:nvPr/>
        </p:nvSpPr>
        <p:spPr>
          <a:xfrm>
            <a:off x="6748961" y="1359322"/>
            <a:ext cx="3800677" cy="523220"/>
          </a:xfrm>
          <a:prstGeom prst="rect">
            <a:avLst/>
          </a:prstGeom>
          <a:solidFill>
            <a:schemeClr val="bg1"/>
          </a:solidFill>
        </p:spPr>
        <p:txBody>
          <a:bodyPr wrap="square">
            <a:spAutoFit/>
          </a:bodyPr>
          <a:lstStyle/>
          <a:p>
            <a:pPr algn="ctr"/>
            <a:r>
              <a:rPr lang="en-US" sz="1400" b="1" dirty="0">
                <a:solidFill>
                  <a:schemeClr val="accent1"/>
                </a:solidFill>
                <a:latin typeface="+mj-lt"/>
                <a:ea typeface="Times New Roman" panose="02020603050405020304" pitchFamily="18" charset="0"/>
              </a:rPr>
              <a:t>Percentage of available products with no recorded sales in the EU</a:t>
            </a:r>
            <a:r>
              <a:rPr lang="en-US" sz="1400" b="1" baseline="30000" dirty="0">
                <a:solidFill>
                  <a:schemeClr val="accent1"/>
                </a:solidFill>
                <a:latin typeface="+mj-lt"/>
                <a:ea typeface="Times New Roman" panose="02020603050405020304" pitchFamily="18" charset="0"/>
              </a:rPr>
              <a:t>1</a:t>
            </a:r>
            <a:endParaRPr lang="en-GB" sz="1400" b="1" baseline="30000" dirty="0">
              <a:solidFill>
                <a:schemeClr val="accent1"/>
              </a:solidFill>
              <a:latin typeface="+mj-lt"/>
            </a:endParaRPr>
          </a:p>
        </p:txBody>
      </p:sp>
      <p:sp>
        <p:nvSpPr>
          <p:cNvPr id="4" name="TextBox 3">
            <a:extLst>
              <a:ext uri="{FF2B5EF4-FFF2-40B4-BE49-F238E27FC236}">
                <a16:creationId xmlns:a16="http://schemas.microsoft.com/office/drawing/2014/main" id="{906EAEE5-1B10-7941-56F8-6FCFE72F890A}"/>
              </a:ext>
            </a:extLst>
          </p:cNvPr>
          <p:cNvSpPr txBox="1"/>
          <p:nvPr/>
        </p:nvSpPr>
        <p:spPr>
          <a:xfrm>
            <a:off x="685800" y="6229348"/>
            <a:ext cx="9021912" cy="521938"/>
          </a:xfrm>
          <a:prstGeom prst="rect">
            <a:avLst/>
          </a:prstGeom>
          <a:noFill/>
        </p:spPr>
        <p:txBody>
          <a:bodyPr wrap="square" rtlCol="0">
            <a:spAutoFit/>
          </a:bodyPr>
          <a:lstStyle/>
          <a:p>
            <a:pPr>
              <a:lnSpc>
                <a:spcPct val="120000"/>
              </a:lnSpc>
            </a:pPr>
            <a:r>
              <a:rPr lang="en-US" sz="800" i="1" dirty="0"/>
              <a:t>Sources: [1] IQVIA MIDAS sales data 2015-2022. Analysis includes all available products (2018-2021). 'Sales' is defined as available in WAIT indicator and shows EU sales in IQVIA MIDAS. 'No sales' is defined as available in WAIT indicator and shows no EU sales in IQVIA MIDAS. No sales is defined as no sales found in IQVIA MIDAS data since 2015. Some countries in this analysis are not covered by IQVIA data, or do not cover the hospital channel (coverage is retail only).</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25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Objective of the analysis</a:t>
            </a:r>
          </a:p>
        </p:txBody>
      </p:sp>
      <p:sp>
        <p:nvSpPr>
          <p:cNvPr id="9" name="Rectangle: Rounded Corners 8">
            <a:extLst>
              <a:ext uri="{FF2B5EF4-FFF2-40B4-BE49-F238E27FC236}">
                <a16:creationId xmlns:a16="http://schemas.microsoft.com/office/drawing/2014/main" id="{F5147A04-E980-B700-1BDD-BBD8E613D20B}"/>
              </a:ext>
            </a:extLst>
          </p:cNvPr>
          <p:cNvSpPr/>
          <p:nvPr/>
        </p:nvSpPr>
        <p:spPr>
          <a:xfrm>
            <a:off x="4559300" y="2865623"/>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Findings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1</a:t>
            </a:r>
          </a:p>
        </p:txBody>
      </p:sp>
      <p:sp>
        <p:nvSpPr>
          <p:cNvPr id="12" name="Oval 11">
            <a:extLst>
              <a:ext uri="{FF2B5EF4-FFF2-40B4-BE49-F238E27FC236}">
                <a16:creationId xmlns:a16="http://schemas.microsoft.com/office/drawing/2014/main" id="{BD2FE60B-527D-388D-74A7-F7D22145CE77}"/>
              </a:ext>
            </a:extLst>
          </p:cNvPr>
          <p:cNvSpPr/>
          <p:nvPr/>
        </p:nvSpPr>
        <p:spPr>
          <a:xfrm>
            <a:off x="4404048" y="2821228"/>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2</a:t>
            </a:r>
          </a:p>
        </p:txBody>
      </p:sp>
      <p:sp>
        <p:nvSpPr>
          <p:cNvPr id="16" name="Rectangle: Rounded Corners 15">
            <a:extLst>
              <a:ext uri="{FF2B5EF4-FFF2-40B4-BE49-F238E27FC236}">
                <a16:creationId xmlns:a16="http://schemas.microsoft.com/office/drawing/2014/main" id="{3074477F-7699-412C-4347-067F9A4F489D}"/>
              </a:ext>
            </a:extLst>
          </p:cNvPr>
          <p:cNvSpPr/>
          <p:nvPr/>
        </p:nvSpPr>
        <p:spPr>
          <a:xfrm>
            <a:off x="4559300" y="4115926"/>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Conclusions</a:t>
            </a:r>
          </a:p>
        </p:txBody>
      </p:sp>
      <p:sp>
        <p:nvSpPr>
          <p:cNvPr id="17" name="Oval 16">
            <a:extLst>
              <a:ext uri="{FF2B5EF4-FFF2-40B4-BE49-F238E27FC236}">
                <a16:creationId xmlns:a16="http://schemas.microsoft.com/office/drawing/2014/main" id="{FD3F8CBD-D004-E53E-F47B-ED0C3436275A}"/>
              </a:ext>
            </a:extLst>
          </p:cNvPr>
          <p:cNvSpPr/>
          <p:nvPr/>
        </p:nvSpPr>
        <p:spPr>
          <a:xfrm>
            <a:off x="4404048" y="4071530"/>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3</a:t>
            </a:r>
          </a:p>
        </p:txBody>
      </p:sp>
    </p:spTree>
    <p:extLst>
      <p:ext uri="{BB962C8B-B14F-4D97-AF65-F5344CB8AC3E}">
        <p14:creationId xmlns:p14="http://schemas.microsoft.com/office/powerpoint/2010/main" val="313320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a:lstStyle/>
          <a:p>
            <a:r>
              <a:rPr lang="en-GB"/>
              <a:t>Policy solutions to improve availability of innovative medicines</a:t>
            </a:r>
          </a:p>
        </p:txBody>
      </p:sp>
      <p:graphicFrame>
        <p:nvGraphicFramePr>
          <p:cNvPr id="13" name="Table 13">
            <a:extLst>
              <a:ext uri="{FF2B5EF4-FFF2-40B4-BE49-F238E27FC236}">
                <a16:creationId xmlns:a16="http://schemas.microsoft.com/office/drawing/2014/main" id="{A7F326B3-E4E3-A665-3157-D167048E25C1}"/>
              </a:ext>
            </a:extLst>
          </p:cNvPr>
          <p:cNvGraphicFramePr>
            <a:graphicFrameLocks noGrp="1"/>
          </p:cNvGraphicFramePr>
          <p:nvPr>
            <p:extLst>
              <p:ext uri="{D42A27DB-BD31-4B8C-83A1-F6EECF244321}">
                <p14:modId xmlns:p14="http://schemas.microsoft.com/office/powerpoint/2010/main" val="1608447110"/>
              </p:ext>
            </p:extLst>
          </p:nvPr>
        </p:nvGraphicFramePr>
        <p:xfrm>
          <a:off x="1142998" y="1654662"/>
          <a:ext cx="10485441" cy="4049710"/>
        </p:xfrm>
        <a:graphic>
          <a:graphicData uri="http://schemas.openxmlformats.org/drawingml/2006/table">
            <a:tbl>
              <a:tblPr>
                <a:tableStyleId>{5C22544A-7EE6-4342-B048-85BDC9FD1C3A}</a:tableStyleId>
              </a:tblPr>
              <a:tblGrid>
                <a:gridCol w="4865916">
                  <a:extLst>
                    <a:ext uri="{9D8B030D-6E8A-4147-A177-3AD203B41FA5}">
                      <a16:colId xmlns:a16="http://schemas.microsoft.com/office/drawing/2014/main" val="693824565"/>
                    </a:ext>
                  </a:extLst>
                </a:gridCol>
                <a:gridCol w="242596">
                  <a:extLst>
                    <a:ext uri="{9D8B030D-6E8A-4147-A177-3AD203B41FA5}">
                      <a16:colId xmlns:a16="http://schemas.microsoft.com/office/drawing/2014/main" val="2707343917"/>
                    </a:ext>
                  </a:extLst>
                </a:gridCol>
                <a:gridCol w="5376929">
                  <a:extLst>
                    <a:ext uri="{9D8B030D-6E8A-4147-A177-3AD203B41FA5}">
                      <a16:colId xmlns:a16="http://schemas.microsoft.com/office/drawing/2014/main" val="2604095864"/>
                    </a:ext>
                  </a:extLst>
                </a:gridCol>
              </a:tblGrid>
              <a:tr h="809942">
                <a:tc>
                  <a:txBody>
                    <a:bodyPr/>
                    <a:lstStyle/>
                    <a:p>
                      <a:r>
                        <a:rPr lang="en-US" sz="1400"/>
                        <a:t>Proposals to speed up the regulatory process, delivering safe and high-quality diagnostics, vaccines and treatments to patients as fast as possible</a:t>
                      </a:r>
                    </a:p>
                  </a:txBody>
                  <a:tcPr anchor="ctr">
                    <a:lnB w="57150" cap="flat" cmpd="sng" algn="ctr">
                      <a:solidFill>
                        <a:schemeClr val="bg1"/>
                      </a:solidFill>
                      <a:prstDash val="solid"/>
                      <a:round/>
                      <a:headEnd type="none" w="med" len="med"/>
                      <a:tailEnd type="none" w="med" len="med"/>
                    </a:lnB>
                    <a:solidFill>
                      <a:srgbClr val="E1F5FF"/>
                    </a:solidFill>
                  </a:tcPr>
                </a:tc>
                <a:tc>
                  <a:txBody>
                    <a:bodyPr/>
                    <a:lstStyle/>
                    <a:p>
                      <a:endParaRPr lang="en-US" sz="1400"/>
                    </a:p>
                  </a:txBody>
                  <a:tcPr anchor="ctr">
                    <a:lnB w="57150" cap="flat" cmpd="sng" algn="ctr">
                      <a:solidFill>
                        <a:schemeClr val="bg1"/>
                      </a:solidFill>
                      <a:prstDash val="solid"/>
                      <a:round/>
                      <a:headEnd type="none" w="med" len="med"/>
                      <a:tailEnd type="none" w="med" len="med"/>
                    </a:lnB>
                    <a:solidFill>
                      <a:schemeClr val="bg1"/>
                    </a:solidFill>
                  </a:tcPr>
                </a:tc>
                <a:tc>
                  <a:txBody>
                    <a:bodyPr/>
                    <a:lstStyle/>
                    <a:p>
                      <a:r>
                        <a:rPr lang="en-US" sz="1400" i="1">
                          <a:solidFill>
                            <a:schemeClr val="accent4"/>
                          </a:solidFill>
                        </a:rPr>
                        <a:t>Shared aspiration to reduce regulatory approval times in Europe and bring these in line with international best practice</a:t>
                      </a:r>
                    </a:p>
                  </a:txBody>
                  <a:tcPr anchor="ctr">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95267702"/>
                  </a:ext>
                </a:extLst>
              </a:tr>
              <a:tr h="809942">
                <a:tc>
                  <a:txBody>
                    <a:bodyPr/>
                    <a:lstStyle/>
                    <a:p>
                      <a:r>
                        <a:rPr lang="en-US" sz="1400"/>
                        <a:t>Proposals that aim to increase transparency of information regarding the placing on the market of centrally approved products</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1F5FF"/>
                    </a:solidFill>
                  </a:tcPr>
                </a:tc>
                <a:tc>
                  <a:txBody>
                    <a:bodyPr/>
                    <a:lstStyle/>
                    <a:p>
                      <a:endParaRPr lang="en-US" sz="140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r>
                        <a:rPr lang="en-US" sz="1400" i="1" dirty="0">
                          <a:solidFill>
                            <a:schemeClr val="accent4"/>
                          </a:solidFill>
                        </a:rPr>
                        <a:t>Industry-launched European Access Hurdles Portal for transparency of P&amp;R applications</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73719256"/>
                  </a:ext>
                </a:extLst>
              </a:tr>
              <a:tr h="809942">
                <a:tc>
                  <a:txBody>
                    <a:bodyPr/>
                    <a:lstStyle/>
                    <a:p>
                      <a:r>
                        <a:rPr lang="en-US" sz="1400"/>
                        <a:t>Proposals to facilitate a process that allows prices to align with value and ability to pay</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1F5FF"/>
                    </a:solidFill>
                  </a:tcPr>
                </a:tc>
                <a:tc>
                  <a:txBody>
                    <a:bodyPr/>
                    <a:lstStyle/>
                    <a:p>
                      <a:endParaRPr lang="en-US" sz="140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r>
                        <a:rPr lang="en-US" sz="1400" i="1">
                          <a:solidFill>
                            <a:schemeClr val="accent4"/>
                          </a:solidFill>
                        </a:rPr>
                        <a:t>Development of novel pricing and payment models</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06202135"/>
                  </a:ext>
                </a:extLst>
              </a:tr>
              <a:tr h="809942">
                <a:tc>
                  <a:txBody>
                    <a:bodyPr/>
                    <a:lstStyle/>
                    <a:p>
                      <a:r>
                        <a:rPr lang="en-US" sz="1400"/>
                        <a:t>Proposals to improve the efficiency and quality of value assessment</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1F5FF"/>
                    </a:solidFill>
                  </a:tcPr>
                </a:tc>
                <a:tc>
                  <a:txBody>
                    <a:bodyPr/>
                    <a:lstStyle/>
                    <a:p>
                      <a:endParaRPr lang="en-US" sz="1400"/>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r>
                        <a:rPr lang="en-US" sz="1400" i="1">
                          <a:solidFill>
                            <a:schemeClr val="accent4"/>
                          </a:solidFill>
                        </a:rPr>
                        <a:t>An efficient system of European HTA assessments</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77117492"/>
                  </a:ext>
                </a:extLst>
              </a:tr>
              <a:tr h="809942">
                <a:tc>
                  <a:txBody>
                    <a:bodyPr/>
                    <a:lstStyle/>
                    <a:p>
                      <a:r>
                        <a:rPr lang="en-US" sz="1400"/>
                        <a:t>Proposals to ensure equity of access and solidarity across EU member states</a:t>
                      </a:r>
                      <a:endParaRPr lang="en-GB" sz="1400"/>
                    </a:p>
                  </a:txBody>
                  <a:tcPr anchor="ctr">
                    <a:lnT w="57150" cap="flat" cmpd="sng" algn="ctr">
                      <a:solidFill>
                        <a:schemeClr val="bg1"/>
                      </a:solidFill>
                      <a:prstDash val="solid"/>
                      <a:round/>
                      <a:headEnd type="none" w="med" len="med"/>
                      <a:tailEnd type="none" w="med" len="med"/>
                    </a:lnT>
                    <a:solidFill>
                      <a:srgbClr val="E1F5FF"/>
                    </a:solidFill>
                  </a:tcPr>
                </a:tc>
                <a:tc>
                  <a:txBody>
                    <a:bodyPr/>
                    <a:lstStyle/>
                    <a:p>
                      <a:endParaRPr lang="en-GB" sz="1400"/>
                    </a:p>
                  </a:txBody>
                  <a:tcPr anchor="ctr">
                    <a:lnT w="57150" cap="flat" cmpd="sng" algn="ctr">
                      <a:solidFill>
                        <a:schemeClr val="bg1"/>
                      </a:solidFill>
                      <a:prstDash val="solid"/>
                      <a:round/>
                      <a:headEnd type="none" w="med" len="med"/>
                      <a:tailEnd type="none" w="med" len="med"/>
                    </a:lnT>
                    <a:solidFill>
                      <a:schemeClr val="bg1"/>
                    </a:solidFill>
                  </a:tcPr>
                </a:tc>
                <a:tc>
                  <a:txBody>
                    <a:bodyPr/>
                    <a:lstStyle/>
                    <a:p>
                      <a:r>
                        <a:rPr lang="en-US" sz="1400" i="1" dirty="0">
                          <a:solidFill>
                            <a:schemeClr val="accent4"/>
                          </a:solidFill>
                        </a:rPr>
                        <a:t>Conceptual framework for Equity-Based Tiered Pricing (EBTP)</a:t>
                      </a:r>
                      <a:endParaRPr lang="en-GB" sz="1400" i="1" dirty="0">
                        <a:solidFill>
                          <a:schemeClr val="accent4"/>
                        </a:solidFill>
                      </a:endParaRPr>
                    </a:p>
                  </a:txBody>
                  <a:tcPr anchor="ctr">
                    <a:lnT w="5715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4164990398"/>
                  </a:ext>
                </a:extLst>
              </a:tr>
            </a:tbl>
          </a:graphicData>
        </a:graphic>
      </p:graphicFrame>
      <p:sp>
        <p:nvSpPr>
          <p:cNvPr id="15" name="Oval 14">
            <a:extLst>
              <a:ext uri="{FF2B5EF4-FFF2-40B4-BE49-F238E27FC236}">
                <a16:creationId xmlns:a16="http://schemas.microsoft.com/office/drawing/2014/main" id="{81A1A171-3059-4726-E5BD-ECE02292C5B2}"/>
              </a:ext>
            </a:extLst>
          </p:cNvPr>
          <p:cNvSpPr/>
          <p:nvPr/>
        </p:nvSpPr>
        <p:spPr>
          <a:xfrm>
            <a:off x="679450" y="1834049"/>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16" name="Oval 15">
            <a:extLst>
              <a:ext uri="{FF2B5EF4-FFF2-40B4-BE49-F238E27FC236}">
                <a16:creationId xmlns:a16="http://schemas.microsoft.com/office/drawing/2014/main" id="{494E9727-B958-FB54-335D-1C3C461FAC18}"/>
              </a:ext>
            </a:extLst>
          </p:cNvPr>
          <p:cNvSpPr/>
          <p:nvPr/>
        </p:nvSpPr>
        <p:spPr>
          <a:xfrm>
            <a:off x="679450" y="264641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17" name="Oval 16">
            <a:extLst>
              <a:ext uri="{FF2B5EF4-FFF2-40B4-BE49-F238E27FC236}">
                <a16:creationId xmlns:a16="http://schemas.microsoft.com/office/drawing/2014/main" id="{9747C424-AB87-9C9B-ECA1-8AD0B6E246B5}"/>
              </a:ext>
            </a:extLst>
          </p:cNvPr>
          <p:cNvSpPr/>
          <p:nvPr/>
        </p:nvSpPr>
        <p:spPr>
          <a:xfrm>
            <a:off x="679450" y="345877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a:t>
            </a:r>
          </a:p>
        </p:txBody>
      </p:sp>
      <p:sp>
        <p:nvSpPr>
          <p:cNvPr id="18" name="Oval 17">
            <a:extLst>
              <a:ext uri="{FF2B5EF4-FFF2-40B4-BE49-F238E27FC236}">
                <a16:creationId xmlns:a16="http://schemas.microsoft.com/office/drawing/2014/main" id="{BED3F7B3-C314-D00A-1F46-AC5518D27E6D}"/>
              </a:ext>
            </a:extLst>
          </p:cNvPr>
          <p:cNvSpPr/>
          <p:nvPr/>
        </p:nvSpPr>
        <p:spPr>
          <a:xfrm>
            <a:off x="679450" y="4322292"/>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a:t>
            </a:r>
          </a:p>
        </p:txBody>
      </p:sp>
      <p:sp>
        <p:nvSpPr>
          <p:cNvPr id="19" name="Oval 18">
            <a:extLst>
              <a:ext uri="{FF2B5EF4-FFF2-40B4-BE49-F238E27FC236}">
                <a16:creationId xmlns:a16="http://schemas.microsoft.com/office/drawing/2014/main" id="{9C306723-5C1A-912A-4613-5316B7E5F8DA}"/>
              </a:ext>
            </a:extLst>
          </p:cNvPr>
          <p:cNvSpPr/>
          <p:nvPr/>
        </p:nvSpPr>
        <p:spPr>
          <a:xfrm>
            <a:off x="679450" y="507051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a:t>
            </a:r>
          </a:p>
        </p:txBody>
      </p:sp>
      <p:sp>
        <p:nvSpPr>
          <p:cNvPr id="22" name="Isosceles Triangle 21">
            <a:extLst>
              <a:ext uri="{FF2B5EF4-FFF2-40B4-BE49-F238E27FC236}">
                <a16:creationId xmlns:a16="http://schemas.microsoft.com/office/drawing/2014/main" id="{E1C69C1B-9BB3-5591-BC7E-105C36DEA9C3}"/>
              </a:ext>
            </a:extLst>
          </p:cNvPr>
          <p:cNvSpPr/>
          <p:nvPr/>
        </p:nvSpPr>
        <p:spPr>
          <a:xfrm rot="5400000">
            <a:off x="5778757" y="5276721"/>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54BD8B6E-6FDE-1ED9-284B-2148831CC8CD}"/>
              </a:ext>
            </a:extLst>
          </p:cNvPr>
          <p:cNvSpPr/>
          <p:nvPr/>
        </p:nvSpPr>
        <p:spPr>
          <a:xfrm rot="5400000">
            <a:off x="5778757" y="4451862"/>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8CF76329-9406-1A83-41CE-3BFDDC68C4A5}"/>
              </a:ext>
            </a:extLst>
          </p:cNvPr>
          <p:cNvSpPr/>
          <p:nvPr/>
        </p:nvSpPr>
        <p:spPr>
          <a:xfrm rot="5400000">
            <a:off x="5778757" y="3627003"/>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1B6E2867-8583-8C60-BDB0-A6781CE7299A}"/>
              </a:ext>
            </a:extLst>
          </p:cNvPr>
          <p:cNvSpPr/>
          <p:nvPr/>
        </p:nvSpPr>
        <p:spPr>
          <a:xfrm rot="5400000">
            <a:off x="5778757" y="2802144"/>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03B21DDA-85C8-FCCA-4CE0-6EF0FD2557E0}"/>
              </a:ext>
            </a:extLst>
          </p:cNvPr>
          <p:cNvSpPr/>
          <p:nvPr/>
        </p:nvSpPr>
        <p:spPr>
          <a:xfrm rot="5400000">
            <a:off x="5778757" y="1977285"/>
            <a:ext cx="735564" cy="1197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7F668F1-F2E5-4C3D-35A1-06229C8B6442}"/>
              </a:ext>
            </a:extLst>
          </p:cNvPr>
          <p:cNvSpPr txBox="1"/>
          <p:nvPr/>
        </p:nvSpPr>
        <p:spPr>
          <a:xfrm>
            <a:off x="6250153" y="1346882"/>
            <a:ext cx="2064989" cy="307777"/>
          </a:xfrm>
          <a:prstGeom prst="rect">
            <a:avLst/>
          </a:prstGeom>
          <a:noFill/>
        </p:spPr>
        <p:txBody>
          <a:bodyPr wrap="none" rtlCol="0">
            <a:spAutoFit/>
          </a:bodyPr>
          <a:lstStyle/>
          <a:p>
            <a:pPr algn="l"/>
            <a:r>
              <a:rPr lang="en-GB" sz="1400" b="1" i="1">
                <a:solidFill>
                  <a:schemeClr val="accent4"/>
                </a:solidFill>
              </a:rPr>
              <a:t>Industry commitment:</a:t>
            </a:r>
          </a:p>
        </p:txBody>
      </p:sp>
      <p:sp>
        <p:nvSpPr>
          <p:cNvPr id="28" name="TextBox 27">
            <a:extLst>
              <a:ext uri="{FF2B5EF4-FFF2-40B4-BE49-F238E27FC236}">
                <a16:creationId xmlns:a16="http://schemas.microsoft.com/office/drawing/2014/main" id="{B53DF35E-F82B-B5A1-44B2-7BE9FFDF4F97}"/>
              </a:ext>
            </a:extLst>
          </p:cNvPr>
          <p:cNvSpPr txBox="1"/>
          <p:nvPr/>
        </p:nvSpPr>
        <p:spPr>
          <a:xfrm>
            <a:off x="685800" y="6476214"/>
            <a:ext cx="4185761" cy="215444"/>
          </a:xfrm>
          <a:prstGeom prst="rect">
            <a:avLst/>
          </a:prstGeom>
          <a:noFill/>
        </p:spPr>
        <p:txBody>
          <a:bodyPr wrap="none" rtlCol="0">
            <a:spAutoFit/>
          </a:bodyPr>
          <a:lstStyle/>
          <a:p>
            <a:pPr algn="l"/>
            <a:r>
              <a:rPr lang="en-GB" sz="800" i="1"/>
              <a:t>Abbreviations: P&amp;R = pricing and reimbursement; </a:t>
            </a:r>
            <a:r>
              <a:rPr lang="en-US" sz="800" i="1"/>
              <a:t>HTA = health technology assessment</a:t>
            </a:r>
            <a:endParaRPr lang="en-GB" sz="800" i="1"/>
          </a:p>
        </p:txBody>
      </p:sp>
    </p:spTree>
    <p:extLst>
      <p:ext uri="{BB962C8B-B14F-4D97-AF65-F5344CB8AC3E}">
        <p14:creationId xmlns:p14="http://schemas.microsoft.com/office/powerpoint/2010/main" val="103358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CBB9C42-ABFC-8C1E-5279-E3C3A0CE82E6}"/>
              </a:ext>
            </a:extLst>
          </p:cNvPr>
          <p:cNvGraphicFramePr>
            <a:graphicFrameLocks noChangeAspect="1"/>
          </p:cNvGraphicFramePr>
          <p:nvPr>
            <p:custDataLst>
              <p:tags r:id="rId1"/>
            </p:custDataLst>
            <p:extLst>
              <p:ext uri="{D42A27DB-BD31-4B8C-83A1-F6EECF244321}">
                <p14:modId xmlns:p14="http://schemas.microsoft.com/office/powerpoint/2010/main" val="998834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FCBB9C42-ABFC-8C1E-5279-E3C3A0CE82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1397A28-2A57-47C7-90EF-C716E6082C8D}"/>
              </a:ext>
            </a:extLst>
          </p:cNvPr>
          <p:cNvSpPr>
            <a:spLocks noGrp="1"/>
          </p:cNvSpPr>
          <p:nvPr>
            <p:ph type="title"/>
          </p:nvPr>
        </p:nvSpPr>
        <p:spPr/>
        <p:txBody>
          <a:bodyPr vert="horz"/>
          <a:lstStyle/>
          <a:p>
            <a:r>
              <a:rPr lang="en-GB" dirty="0"/>
              <a:t>The report highlights the launch of the European Access Hurdles Portal</a:t>
            </a:r>
          </a:p>
        </p:txBody>
      </p:sp>
      <p:sp>
        <p:nvSpPr>
          <p:cNvPr id="3" name="Text Placeholder 2">
            <a:extLst>
              <a:ext uri="{FF2B5EF4-FFF2-40B4-BE49-F238E27FC236}">
                <a16:creationId xmlns:a16="http://schemas.microsoft.com/office/drawing/2014/main" id="{EC8B0C71-C9AF-4680-ABE1-029DCDCC5A20}"/>
              </a:ext>
            </a:extLst>
          </p:cNvPr>
          <p:cNvSpPr>
            <a:spLocks noGrp="1"/>
          </p:cNvSpPr>
          <p:nvPr>
            <p:ph type="body" sz="quarter" idx="10"/>
          </p:nvPr>
        </p:nvSpPr>
        <p:spPr>
          <a:xfrm>
            <a:off x="685800" y="1628890"/>
            <a:ext cx="3873500" cy="4190586"/>
          </a:xfrm>
        </p:spPr>
        <p:txBody>
          <a:bodyPr/>
          <a:lstStyle/>
          <a:p>
            <a:pPr>
              <a:lnSpc>
                <a:spcPct val="100000"/>
              </a:lnSpc>
              <a:spcBef>
                <a:spcPts val="1200"/>
              </a:spcBef>
            </a:pPr>
            <a:r>
              <a:rPr lang="en-GB" sz="1600"/>
              <a:t>The portal targets European Access to provide additional transparency regarding patient access and insights into the root causes of unavailability and delays </a:t>
            </a:r>
          </a:p>
          <a:p>
            <a:pPr>
              <a:lnSpc>
                <a:spcPct val="100000"/>
              </a:lnSpc>
              <a:spcBef>
                <a:spcPts val="1200"/>
              </a:spcBef>
            </a:pPr>
            <a:r>
              <a:rPr lang="en-US" sz="1600"/>
              <a:t>Over 90% of EFPIA members with products eligible for inclusion in the Portal submitted data </a:t>
            </a:r>
            <a:r>
              <a:rPr lang="en-GB" sz="1600"/>
              <a:t>on P&amp;R filling, which is not collected by any existing databases </a:t>
            </a:r>
          </a:p>
          <a:p>
            <a:pPr>
              <a:lnSpc>
                <a:spcPct val="100000"/>
              </a:lnSpc>
              <a:spcBef>
                <a:spcPts val="1200"/>
              </a:spcBef>
            </a:pPr>
            <a:r>
              <a:rPr lang="en-US" sz="1600"/>
              <a:t>Preliminary results support the multifactorial causes of unavailability and document that it is a shared responsibility, requiring a shared solution</a:t>
            </a:r>
            <a:endParaRPr lang="en-GB" sz="1600"/>
          </a:p>
        </p:txBody>
      </p:sp>
      <p:pic>
        <p:nvPicPr>
          <p:cNvPr id="4" name="Picture 3">
            <a:extLst>
              <a:ext uri="{FF2B5EF4-FFF2-40B4-BE49-F238E27FC236}">
                <a16:creationId xmlns:a16="http://schemas.microsoft.com/office/drawing/2014/main" id="{DA121558-4A29-4710-8A36-0301292EFDD7}"/>
              </a:ext>
            </a:extLst>
          </p:cNvPr>
          <p:cNvPicPr>
            <a:picLocks noChangeAspect="1"/>
          </p:cNvPicPr>
          <p:nvPr/>
        </p:nvPicPr>
        <p:blipFill>
          <a:blip r:embed="rId5"/>
          <a:stretch>
            <a:fillRect/>
          </a:stretch>
        </p:blipFill>
        <p:spPr>
          <a:xfrm>
            <a:off x="5115219" y="1912412"/>
            <a:ext cx="6359072" cy="3623543"/>
          </a:xfrm>
          <a:prstGeom prst="rect">
            <a:avLst/>
          </a:prstGeom>
        </p:spPr>
      </p:pic>
      <p:sp>
        <p:nvSpPr>
          <p:cNvPr id="9" name="TextBox 8">
            <a:extLst>
              <a:ext uri="{FF2B5EF4-FFF2-40B4-BE49-F238E27FC236}">
                <a16:creationId xmlns:a16="http://schemas.microsoft.com/office/drawing/2014/main" id="{9AA51C61-FB54-6841-D9A9-EFC4E460836C}"/>
              </a:ext>
            </a:extLst>
          </p:cNvPr>
          <p:cNvSpPr txBox="1"/>
          <p:nvPr/>
        </p:nvSpPr>
        <p:spPr>
          <a:xfrm>
            <a:off x="685800" y="6476214"/>
            <a:ext cx="2416046" cy="215444"/>
          </a:xfrm>
          <a:prstGeom prst="rect">
            <a:avLst/>
          </a:prstGeom>
          <a:noFill/>
        </p:spPr>
        <p:txBody>
          <a:bodyPr wrap="none" rtlCol="0">
            <a:spAutoFit/>
          </a:bodyPr>
          <a:lstStyle/>
          <a:p>
            <a:pPr algn="l"/>
            <a:r>
              <a:rPr lang="en-GB" sz="800" i="1"/>
              <a:t>Abbreviations: P&amp;R = pricing and reimbursement</a:t>
            </a:r>
          </a:p>
        </p:txBody>
      </p:sp>
      <p:sp>
        <p:nvSpPr>
          <p:cNvPr id="10" name="Rectangle 9">
            <a:extLst>
              <a:ext uri="{FF2B5EF4-FFF2-40B4-BE49-F238E27FC236}">
                <a16:creationId xmlns:a16="http://schemas.microsoft.com/office/drawing/2014/main" id="{494FF8D5-71B9-06A9-3AE3-CBD7CD729F3A}"/>
              </a:ext>
            </a:extLst>
          </p:cNvPr>
          <p:cNvSpPr/>
          <p:nvPr/>
        </p:nvSpPr>
        <p:spPr>
          <a:xfrm>
            <a:off x="4961073" y="1628774"/>
            <a:ext cx="6667365" cy="398825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9696CCC-5617-AA3F-745B-F6D70C210289}"/>
              </a:ext>
            </a:extLst>
          </p:cNvPr>
          <p:cNvSpPr/>
          <p:nvPr/>
        </p:nvSpPr>
        <p:spPr>
          <a:xfrm>
            <a:off x="6656336" y="1355195"/>
            <a:ext cx="3800677" cy="523220"/>
          </a:xfrm>
          <a:prstGeom prst="rect">
            <a:avLst/>
          </a:prstGeom>
          <a:solidFill>
            <a:schemeClr val="bg1"/>
          </a:solidFill>
        </p:spPr>
        <p:txBody>
          <a:bodyPr wrap="square">
            <a:spAutoFit/>
          </a:bodyPr>
          <a:lstStyle/>
          <a:p>
            <a:pPr algn="ctr"/>
            <a:r>
              <a:rPr lang="en-US" sz="1400" b="1">
                <a:solidFill>
                  <a:schemeClr val="accent1"/>
                </a:solidFill>
                <a:latin typeface="+mj-lt"/>
                <a:ea typeface="Times New Roman" panose="02020603050405020304" pitchFamily="18" charset="0"/>
              </a:rPr>
              <a:t>Potential for more granular data on unavailability and delay</a:t>
            </a:r>
            <a:endParaRPr lang="en-GB" sz="1400" b="1">
              <a:solidFill>
                <a:schemeClr val="accent1"/>
              </a:solidFill>
              <a:latin typeface="+mj-lt"/>
            </a:endParaRPr>
          </a:p>
        </p:txBody>
      </p:sp>
    </p:spTree>
    <p:extLst>
      <p:ext uri="{BB962C8B-B14F-4D97-AF65-F5344CB8AC3E}">
        <p14:creationId xmlns:p14="http://schemas.microsoft.com/office/powerpoint/2010/main" val="59404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extLst>
              <p:ext uri="{D42A27DB-BD31-4B8C-83A1-F6EECF244321}">
                <p14:modId xmlns:p14="http://schemas.microsoft.com/office/powerpoint/2010/main" val="2759104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Objective of the analysis</a:t>
            </a:r>
          </a:p>
        </p:txBody>
      </p:sp>
      <p:sp>
        <p:nvSpPr>
          <p:cNvPr id="9" name="Rectangle: Rounded Corners 8">
            <a:extLst>
              <a:ext uri="{FF2B5EF4-FFF2-40B4-BE49-F238E27FC236}">
                <a16:creationId xmlns:a16="http://schemas.microsoft.com/office/drawing/2014/main" id="{F5147A04-E980-B700-1BDD-BBD8E613D20B}"/>
              </a:ext>
            </a:extLst>
          </p:cNvPr>
          <p:cNvSpPr/>
          <p:nvPr/>
        </p:nvSpPr>
        <p:spPr>
          <a:xfrm>
            <a:off x="4559300" y="2865623"/>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Findings</a:t>
            </a:r>
          </a:p>
        </p:txBody>
      </p:sp>
      <p:sp>
        <p:nvSpPr>
          <p:cNvPr id="10" name="Rectangle: Rounded Corners 9">
            <a:extLst>
              <a:ext uri="{FF2B5EF4-FFF2-40B4-BE49-F238E27FC236}">
                <a16:creationId xmlns:a16="http://schemas.microsoft.com/office/drawing/2014/main" id="{4EFC0D6E-8517-AD40-3746-47EFCB4D739C}"/>
              </a:ext>
            </a:extLst>
          </p:cNvPr>
          <p:cNvSpPr/>
          <p:nvPr/>
        </p:nvSpPr>
        <p:spPr>
          <a:xfrm>
            <a:off x="4559300" y="4115926"/>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Conclusions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1</a:t>
            </a:r>
          </a:p>
        </p:txBody>
      </p:sp>
      <p:sp>
        <p:nvSpPr>
          <p:cNvPr id="12" name="Oval 11">
            <a:extLst>
              <a:ext uri="{FF2B5EF4-FFF2-40B4-BE49-F238E27FC236}">
                <a16:creationId xmlns:a16="http://schemas.microsoft.com/office/drawing/2014/main" id="{BD2FE60B-527D-388D-74A7-F7D22145CE77}"/>
              </a:ext>
            </a:extLst>
          </p:cNvPr>
          <p:cNvSpPr/>
          <p:nvPr/>
        </p:nvSpPr>
        <p:spPr>
          <a:xfrm>
            <a:off x="4404048" y="2821228"/>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2</a:t>
            </a:r>
          </a:p>
        </p:txBody>
      </p:sp>
      <p:sp>
        <p:nvSpPr>
          <p:cNvPr id="13" name="Oval 12">
            <a:extLst>
              <a:ext uri="{FF2B5EF4-FFF2-40B4-BE49-F238E27FC236}">
                <a16:creationId xmlns:a16="http://schemas.microsoft.com/office/drawing/2014/main" id="{CF96AEEB-78EF-708B-2B75-9E2B174DCEE9}"/>
              </a:ext>
            </a:extLst>
          </p:cNvPr>
          <p:cNvSpPr/>
          <p:nvPr/>
        </p:nvSpPr>
        <p:spPr>
          <a:xfrm>
            <a:off x="4404048" y="4071530"/>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3</a:t>
            </a:r>
          </a:p>
        </p:txBody>
      </p:sp>
    </p:spTree>
    <p:extLst>
      <p:ext uri="{BB962C8B-B14F-4D97-AF65-F5344CB8AC3E}">
        <p14:creationId xmlns:p14="http://schemas.microsoft.com/office/powerpoint/2010/main" val="68297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Objective of the analysis</a:t>
            </a:r>
          </a:p>
        </p:txBody>
      </p:sp>
      <p:sp>
        <p:nvSpPr>
          <p:cNvPr id="9" name="Rectangle: Rounded Corners 8">
            <a:extLst>
              <a:ext uri="{FF2B5EF4-FFF2-40B4-BE49-F238E27FC236}">
                <a16:creationId xmlns:a16="http://schemas.microsoft.com/office/drawing/2014/main" id="{F5147A04-E980-B700-1BDD-BBD8E613D20B}"/>
              </a:ext>
            </a:extLst>
          </p:cNvPr>
          <p:cNvSpPr/>
          <p:nvPr/>
        </p:nvSpPr>
        <p:spPr>
          <a:xfrm>
            <a:off x="4559300" y="2865623"/>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Findings</a:t>
            </a:r>
          </a:p>
        </p:txBody>
      </p:sp>
      <p:sp>
        <p:nvSpPr>
          <p:cNvPr id="10" name="Rectangle: Rounded Corners 9">
            <a:extLst>
              <a:ext uri="{FF2B5EF4-FFF2-40B4-BE49-F238E27FC236}">
                <a16:creationId xmlns:a16="http://schemas.microsoft.com/office/drawing/2014/main" id="{4EFC0D6E-8517-AD40-3746-47EFCB4D739C}"/>
              </a:ext>
            </a:extLst>
          </p:cNvPr>
          <p:cNvSpPr/>
          <p:nvPr/>
        </p:nvSpPr>
        <p:spPr>
          <a:xfrm>
            <a:off x="4559300" y="4115926"/>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Conclusions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1</a:t>
            </a:r>
          </a:p>
        </p:txBody>
      </p:sp>
      <p:sp>
        <p:nvSpPr>
          <p:cNvPr id="12" name="Oval 11">
            <a:extLst>
              <a:ext uri="{FF2B5EF4-FFF2-40B4-BE49-F238E27FC236}">
                <a16:creationId xmlns:a16="http://schemas.microsoft.com/office/drawing/2014/main" id="{BD2FE60B-527D-388D-74A7-F7D22145CE77}"/>
              </a:ext>
            </a:extLst>
          </p:cNvPr>
          <p:cNvSpPr/>
          <p:nvPr/>
        </p:nvSpPr>
        <p:spPr>
          <a:xfrm>
            <a:off x="4404048" y="2821228"/>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2</a:t>
            </a:r>
          </a:p>
        </p:txBody>
      </p:sp>
      <p:sp>
        <p:nvSpPr>
          <p:cNvPr id="13" name="Oval 12">
            <a:extLst>
              <a:ext uri="{FF2B5EF4-FFF2-40B4-BE49-F238E27FC236}">
                <a16:creationId xmlns:a16="http://schemas.microsoft.com/office/drawing/2014/main" id="{CF96AEEB-78EF-708B-2B75-9E2B174DCEE9}"/>
              </a:ext>
            </a:extLst>
          </p:cNvPr>
          <p:cNvSpPr/>
          <p:nvPr/>
        </p:nvSpPr>
        <p:spPr>
          <a:xfrm>
            <a:off x="4404048" y="4071530"/>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3</a:t>
            </a:r>
          </a:p>
        </p:txBody>
      </p:sp>
    </p:spTree>
    <p:extLst>
      <p:ext uri="{BB962C8B-B14F-4D97-AF65-F5344CB8AC3E}">
        <p14:creationId xmlns:p14="http://schemas.microsoft.com/office/powerpoint/2010/main" val="32592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812859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240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48A396B-DCC3-2002-A31E-C7E02983A165}"/>
              </a:ext>
            </a:extLst>
          </p:cNvPr>
          <p:cNvSpPr>
            <a:spLocks noGrp="1"/>
          </p:cNvSpPr>
          <p:nvPr>
            <p:ph type="title"/>
          </p:nvPr>
        </p:nvSpPr>
        <p:spPr/>
        <p:txBody>
          <a:bodyPr vert="horz"/>
          <a:lstStyle/>
          <a:p>
            <a:r>
              <a:rPr lang="en-GB"/>
              <a:t>The report explains the root causes of unavailability of products across European countries </a:t>
            </a:r>
          </a:p>
        </p:txBody>
      </p:sp>
      <p:sp>
        <p:nvSpPr>
          <p:cNvPr id="18" name="Rectangle 17">
            <a:extLst>
              <a:ext uri="{FF2B5EF4-FFF2-40B4-BE49-F238E27FC236}">
                <a16:creationId xmlns:a16="http://schemas.microsoft.com/office/drawing/2014/main" id="{3C3AD16D-9084-F2A7-2499-A6ABE2A3C1A8}"/>
              </a:ext>
            </a:extLst>
          </p:cNvPr>
          <p:cNvSpPr/>
          <p:nvPr/>
        </p:nvSpPr>
        <p:spPr>
          <a:xfrm>
            <a:off x="671885" y="1608138"/>
            <a:ext cx="5253087" cy="405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The W.A.I.T. Indicators &amp; Root Causes</a:t>
            </a:r>
          </a:p>
        </p:txBody>
      </p:sp>
      <p:pic>
        <p:nvPicPr>
          <p:cNvPr id="19" name="Picture 18">
            <a:extLst>
              <a:ext uri="{FF2B5EF4-FFF2-40B4-BE49-F238E27FC236}">
                <a16:creationId xmlns:a16="http://schemas.microsoft.com/office/drawing/2014/main" id="{E52009A8-0B35-641A-4F4F-1EDE0C196CE0}"/>
              </a:ext>
            </a:extLst>
          </p:cNvPr>
          <p:cNvPicPr>
            <a:picLocks noChangeAspect="1"/>
          </p:cNvPicPr>
          <p:nvPr/>
        </p:nvPicPr>
        <p:blipFill>
          <a:blip r:embed="rId7"/>
          <a:stretch>
            <a:fillRect/>
          </a:stretch>
        </p:blipFill>
        <p:spPr>
          <a:xfrm>
            <a:off x="3598150" y="3093441"/>
            <a:ext cx="1573548" cy="2225364"/>
          </a:xfrm>
          <a:prstGeom prst="rect">
            <a:avLst/>
          </a:prstGeom>
          <a:ln>
            <a:solidFill>
              <a:schemeClr val="bg2"/>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380F74B7-083B-DB38-0F16-3B7533508BFD}"/>
              </a:ext>
            </a:extLst>
          </p:cNvPr>
          <p:cNvSpPr/>
          <p:nvPr/>
        </p:nvSpPr>
        <p:spPr>
          <a:xfrm>
            <a:off x="3416556" y="2158727"/>
            <a:ext cx="2452430" cy="7232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200" b="1">
                <a:solidFill>
                  <a:schemeClr val="tx1"/>
                </a:solidFill>
              </a:rPr>
              <a:t>The root cause of unavailability and delay to innovative medicines – CRA report</a:t>
            </a:r>
            <a:endParaRPr lang="en-GB" sz="1200" b="1">
              <a:solidFill>
                <a:schemeClr val="tx1"/>
              </a:solidFill>
            </a:endParaRPr>
          </a:p>
        </p:txBody>
      </p:sp>
      <p:pic>
        <p:nvPicPr>
          <p:cNvPr id="21" name="Picture 20">
            <a:extLst>
              <a:ext uri="{FF2B5EF4-FFF2-40B4-BE49-F238E27FC236}">
                <a16:creationId xmlns:a16="http://schemas.microsoft.com/office/drawing/2014/main" id="{8F4BB069-7EE4-4EB0-7E84-9886CDF54324}"/>
              </a:ext>
            </a:extLst>
          </p:cNvPr>
          <p:cNvPicPr>
            <a:picLocks noChangeAspect="1"/>
          </p:cNvPicPr>
          <p:nvPr/>
        </p:nvPicPr>
        <p:blipFill>
          <a:blip r:embed="rId8"/>
          <a:stretch>
            <a:fillRect/>
          </a:stretch>
        </p:blipFill>
        <p:spPr>
          <a:xfrm>
            <a:off x="4119488" y="3429000"/>
            <a:ext cx="1573548" cy="2237614"/>
          </a:xfrm>
          <a:prstGeom prst="rect">
            <a:avLst/>
          </a:prstGeom>
          <a:ln>
            <a:solidFill>
              <a:schemeClr val="bg2"/>
            </a:solidFill>
          </a:ln>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CC7347A3-FDCE-F524-9AD3-3EB277829A55}"/>
              </a:ext>
            </a:extLst>
          </p:cNvPr>
          <p:cNvSpPr/>
          <p:nvPr/>
        </p:nvSpPr>
        <p:spPr>
          <a:xfrm>
            <a:off x="560318" y="2092738"/>
            <a:ext cx="2762054" cy="25429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47D8EEE6-129C-7CB6-38DC-6BE497F21A78}"/>
              </a:ext>
            </a:extLst>
          </p:cNvPr>
          <p:cNvPicPr>
            <a:picLocks noChangeAspect="1"/>
          </p:cNvPicPr>
          <p:nvPr/>
        </p:nvPicPr>
        <p:blipFill>
          <a:blip r:embed="rId9"/>
          <a:stretch>
            <a:fillRect/>
          </a:stretch>
        </p:blipFill>
        <p:spPr>
          <a:xfrm>
            <a:off x="937712" y="3869213"/>
            <a:ext cx="2139100" cy="1203244"/>
          </a:xfrm>
          <a:prstGeom prst="rect">
            <a:avLst/>
          </a:prstGeom>
          <a:ln>
            <a:solidFill>
              <a:schemeClr val="bg2"/>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0DC7A8C3-5C76-ED2D-88A1-203AE56A07A8}"/>
              </a:ext>
            </a:extLst>
          </p:cNvPr>
          <p:cNvPicPr>
            <a:picLocks noChangeAspect="1"/>
          </p:cNvPicPr>
          <p:nvPr/>
        </p:nvPicPr>
        <p:blipFill>
          <a:blip r:embed="rId10"/>
          <a:stretch>
            <a:fillRect/>
          </a:stretch>
        </p:blipFill>
        <p:spPr>
          <a:xfrm>
            <a:off x="717141" y="3102772"/>
            <a:ext cx="2139100" cy="1203244"/>
          </a:xfrm>
          <a:prstGeom prst="rect">
            <a:avLst/>
          </a:prstGeom>
          <a:ln>
            <a:solidFill>
              <a:schemeClr val="bg2"/>
            </a:solid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5588D85F-D531-DCFF-50C3-80166473AC8F}"/>
              </a:ext>
            </a:extLst>
          </p:cNvPr>
          <p:cNvSpPr/>
          <p:nvPr/>
        </p:nvSpPr>
        <p:spPr>
          <a:xfrm>
            <a:off x="671885" y="2158727"/>
            <a:ext cx="2452430" cy="7232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EFPIA Patients W.A.I.T. Indicator – IQVIA report</a:t>
            </a:r>
            <a:endParaRPr lang="en-GB" sz="1200" b="1">
              <a:solidFill>
                <a:schemeClr val="tx1"/>
              </a:solidFill>
            </a:endParaRPr>
          </a:p>
        </p:txBody>
      </p:sp>
      <p:sp>
        <p:nvSpPr>
          <p:cNvPr id="28" name="TextBox 27">
            <a:extLst>
              <a:ext uri="{FF2B5EF4-FFF2-40B4-BE49-F238E27FC236}">
                <a16:creationId xmlns:a16="http://schemas.microsoft.com/office/drawing/2014/main" id="{EDFFC2F6-4D09-7CB9-94C1-13F4976784B3}"/>
              </a:ext>
            </a:extLst>
          </p:cNvPr>
          <p:cNvSpPr txBox="1"/>
          <p:nvPr/>
        </p:nvSpPr>
        <p:spPr>
          <a:xfrm>
            <a:off x="6515477" y="1570190"/>
            <a:ext cx="5116205" cy="45858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600"/>
              <a:t>The unprecedented speed of innovation exhibited over the last five years and the promise of the industry pipeline provides an important opportunity to improve outcomes for patients</a:t>
            </a:r>
          </a:p>
          <a:p>
            <a:pPr marL="285750" indent="-285750">
              <a:spcAft>
                <a:spcPts val="600"/>
              </a:spcAft>
              <a:buFont typeface="Arial" panose="020B0604020202020204" pitchFamily="34" charset="0"/>
              <a:buChar char="•"/>
            </a:pPr>
            <a:r>
              <a:rPr lang="en-GB" sz="1600"/>
              <a:t>There is common agreement that the value of innovation is only realised when patients benefit from advances in treatment</a:t>
            </a:r>
          </a:p>
          <a:p>
            <a:pPr marL="285750" indent="-285750">
              <a:spcAft>
                <a:spcPts val="600"/>
              </a:spcAft>
              <a:buFont typeface="Arial" panose="020B0604020202020204" pitchFamily="34" charset="0"/>
              <a:buChar char="•"/>
            </a:pPr>
            <a:r>
              <a:rPr lang="en-GB" sz="1600"/>
              <a:t>However, a significant number of medicines are not available across all European Union (EU) markets</a:t>
            </a:r>
          </a:p>
          <a:p>
            <a:pPr marL="285750" indent="-285750">
              <a:spcAft>
                <a:spcPts val="600"/>
              </a:spcAft>
              <a:buFont typeface="Arial" panose="020B0604020202020204" pitchFamily="34" charset="0"/>
              <a:buChar char="•"/>
            </a:pPr>
            <a:r>
              <a:rPr lang="en-GB" sz="1600"/>
              <a:t>EFPIA has studied this through the W.A.I.T. Indicator Survey for many years and has asked CRA to support an analysis of the root cause of delays in availability of medicines in the EU</a:t>
            </a:r>
          </a:p>
          <a:p>
            <a:pPr marL="285750" indent="-285750">
              <a:spcAft>
                <a:spcPts val="600"/>
              </a:spcAft>
              <a:buFont typeface="Arial" panose="020B0604020202020204" pitchFamily="34" charset="0"/>
              <a:buChar char="•"/>
            </a:pPr>
            <a:r>
              <a:rPr lang="en-US" sz="1600"/>
              <a:t>This report summarizes the fourth edition of the root cause analysis, first released in June 2020 and used as a basis for discussion with several EU and national policy-makers and stakeholders</a:t>
            </a:r>
            <a:endParaRPr lang="en-GB" sz="1600"/>
          </a:p>
        </p:txBody>
      </p:sp>
      <p:sp>
        <p:nvSpPr>
          <p:cNvPr id="29" name="Rectangle 28">
            <a:extLst>
              <a:ext uri="{FF2B5EF4-FFF2-40B4-BE49-F238E27FC236}">
                <a16:creationId xmlns:a16="http://schemas.microsoft.com/office/drawing/2014/main" id="{F41BD726-8E2A-BAAB-6E5C-59FD7DBBA733}"/>
              </a:ext>
            </a:extLst>
          </p:cNvPr>
          <p:cNvSpPr/>
          <p:nvPr/>
        </p:nvSpPr>
        <p:spPr>
          <a:xfrm>
            <a:off x="3322372" y="2092738"/>
            <a:ext cx="2619476" cy="3738895"/>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0C9DFCA-149F-9ADC-6D51-C3808C1AD606}"/>
              </a:ext>
            </a:extLst>
          </p:cNvPr>
          <p:cNvSpPr txBox="1"/>
          <p:nvPr/>
        </p:nvSpPr>
        <p:spPr>
          <a:xfrm>
            <a:off x="3322372" y="5848284"/>
            <a:ext cx="2619475" cy="307777"/>
          </a:xfrm>
          <a:prstGeom prst="rect">
            <a:avLst/>
          </a:prstGeom>
          <a:noFill/>
        </p:spPr>
        <p:txBody>
          <a:bodyPr wrap="square" rtlCol="0">
            <a:spAutoFit/>
          </a:bodyPr>
          <a:lstStyle/>
          <a:p>
            <a:pPr algn="ctr"/>
            <a:r>
              <a:rPr lang="en-GB" sz="1400" i="1">
                <a:solidFill>
                  <a:schemeClr val="accent1"/>
                </a:solidFill>
              </a:rPr>
              <a:t>Focus of this report</a:t>
            </a:r>
          </a:p>
        </p:txBody>
      </p:sp>
      <p:sp>
        <p:nvSpPr>
          <p:cNvPr id="31" name="Isosceles Triangle 30">
            <a:extLst>
              <a:ext uri="{FF2B5EF4-FFF2-40B4-BE49-F238E27FC236}">
                <a16:creationId xmlns:a16="http://schemas.microsoft.com/office/drawing/2014/main" id="{7BCF4604-7679-FEAF-D32F-A60DC3B6A634}"/>
              </a:ext>
            </a:extLst>
          </p:cNvPr>
          <p:cNvSpPr/>
          <p:nvPr/>
        </p:nvSpPr>
        <p:spPr>
          <a:xfrm rot="5400000">
            <a:off x="4426781" y="3833906"/>
            <a:ext cx="3603763" cy="2653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43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4F2F94F-9F9D-95E3-B1EB-D9039CA4154B}"/>
              </a:ext>
            </a:extLst>
          </p:cNvPr>
          <p:cNvGraphicFramePr>
            <a:graphicFrameLocks noChangeAspect="1"/>
          </p:cNvGraphicFramePr>
          <p:nvPr>
            <p:custDataLst>
              <p:tags r:id="rId1"/>
            </p:custDataLst>
            <p:extLst>
              <p:ext uri="{D42A27DB-BD31-4B8C-83A1-F6EECF244321}">
                <p14:modId xmlns:p14="http://schemas.microsoft.com/office/powerpoint/2010/main" val="1018488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34F2F94F-9F9D-95E3-B1EB-D9039CA415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333327E-56CC-F60E-A69C-2D50905C3E12}"/>
              </a:ext>
            </a:extLst>
          </p:cNvPr>
          <p:cNvSpPr/>
          <p:nvPr/>
        </p:nvSpPr>
        <p:spPr>
          <a:xfrm>
            <a:off x="1849834" y="3990003"/>
            <a:ext cx="8488484" cy="2175666"/>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a:t>What do we mean by availability and delay?</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0" y="1371600"/>
            <a:ext cx="11128706" cy="4419600"/>
          </a:xfrm>
        </p:spPr>
        <p:txBody>
          <a:bodyPr/>
          <a:lstStyle/>
          <a:p>
            <a:r>
              <a:rPr lang="en-GB"/>
              <a:t>In the European Union, once a new treatment has gone through a process of research and development lasting ten years on average, three further milestones have to be reached prior to patient access</a:t>
            </a:r>
          </a:p>
          <a:p>
            <a:r>
              <a:rPr lang="en-GB"/>
              <a:t>It is important to distinguish between a number of different time points:</a:t>
            </a:r>
          </a:p>
          <a:p>
            <a:pPr marL="800100" lvl="1" indent="-342900">
              <a:buFont typeface="+mj-lt"/>
              <a:buAutoNum type="arabicPeriod"/>
            </a:pPr>
            <a:r>
              <a:rPr lang="en-GB"/>
              <a:t>The length of time between application for and the granting of marketing authorisation</a:t>
            </a:r>
          </a:p>
          <a:p>
            <a:pPr marL="800100" lvl="1" indent="-342900">
              <a:buFont typeface="+mj-lt"/>
              <a:buAutoNum type="arabicPeriod"/>
            </a:pPr>
            <a:r>
              <a:rPr lang="en-GB"/>
              <a:t>The length of time from market authorisation to application for price and reimbursement</a:t>
            </a:r>
          </a:p>
          <a:p>
            <a:pPr marL="800100" lvl="1" indent="-342900">
              <a:buFont typeface="+mj-lt"/>
              <a:buAutoNum type="arabicPeriod"/>
            </a:pPr>
            <a:r>
              <a:rPr lang="en-GB"/>
              <a:t>The length of time from application for price and reimbursement to decision on value assessment</a:t>
            </a:r>
          </a:p>
          <a:p>
            <a:pPr marL="800100" lvl="1" indent="-342900">
              <a:buFont typeface="+mj-lt"/>
              <a:buAutoNum type="arabicPeriod"/>
            </a:pPr>
            <a:r>
              <a:rPr lang="en-GB"/>
              <a:t>The length of time from decision on value assessment to reimbursement decision</a:t>
            </a:r>
          </a:p>
          <a:p>
            <a:pPr marL="342900" indent="-342900">
              <a:buFont typeface="+mj-lt"/>
              <a:buAutoNum type="arabicPeriod"/>
            </a:pPr>
            <a:endParaRPr lang="en-GB"/>
          </a:p>
          <a:p>
            <a:pPr marL="0" indent="0">
              <a:buNone/>
            </a:pPr>
            <a:endParaRPr lang="en-GB"/>
          </a:p>
        </p:txBody>
      </p:sp>
      <p:pic>
        <p:nvPicPr>
          <p:cNvPr id="77" name="Picture 76">
            <a:extLst>
              <a:ext uri="{FF2B5EF4-FFF2-40B4-BE49-F238E27FC236}">
                <a16:creationId xmlns:a16="http://schemas.microsoft.com/office/drawing/2014/main" id="{D34FE1E5-81F9-4004-BBC8-F30B0CE3FBA8}"/>
              </a:ext>
            </a:extLst>
          </p:cNvPr>
          <p:cNvPicPr>
            <a:picLocks noChangeAspect="1"/>
          </p:cNvPicPr>
          <p:nvPr/>
        </p:nvPicPr>
        <p:blipFill>
          <a:blip r:embed="rId5"/>
          <a:stretch>
            <a:fillRect/>
          </a:stretch>
        </p:blipFill>
        <p:spPr>
          <a:xfrm>
            <a:off x="2007225" y="4112997"/>
            <a:ext cx="8177549" cy="1929679"/>
          </a:xfrm>
          <a:prstGeom prst="rect">
            <a:avLst/>
          </a:prstGeom>
          <a:solidFill>
            <a:schemeClr val="bg1"/>
          </a:solidFill>
        </p:spPr>
      </p:pic>
      <p:sp>
        <p:nvSpPr>
          <p:cNvPr id="4" name="Rectangle 3">
            <a:extLst>
              <a:ext uri="{FF2B5EF4-FFF2-40B4-BE49-F238E27FC236}">
                <a16:creationId xmlns:a16="http://schemas.microsoft.com/office/drawing/2014/main" id="{2059E5B2-227D-B6A8-01F5-24211FF777B5}"/>
              </a:ext>
            </a:extLst>
          </p:cNvPr>
          <p:cNvSpPr/>
          <p:nvPr/>
        </p:nvSpPr>
        <p:spPr>
          <a:xfrm>
            <a:off x="1710612" y="3734192"/>
            <a:ext cx="8770776" cy="25379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13B9A33-2131-67CD-7C03-A4CBA18382CF}"/>
              </a:ext>
            </a:extLst>
          </p:cNvPr>
          <p:cNvSpPr txBox="1"/>
          <p:nvPr/>
        </p:nvSpPr>
        <p:spPr>
          <a:xfrm>
            <a:off x="3469433" y="3612895"/>
            <a:ext cx="5253134" cy="369332"/>
          </a:xfrm>
          <a:prstGeom prst="rect">
            <a:avLst/>
          </a:prstGeom>
          <a:solidFill>
            <a:schemeClr val="bg1"/>
          </a:solidFill>
        </p:spPr>
        <p:txBody>
          <a:bodyPr wrap="square">
            <a:spAutoFit/>
          </a:bodyPr>
          <a:lstStyle/>
          <a:p>
            <a:pPr algn="ctr"/>
            <a:r>
              <a:rPr lang="en-US" b="1">
                <a:solidFill>
                  <a:schemeClr val="accent1"/>
                </a:solidFill>
              </a:rPr>
              <a:t>Types of delay in the availability of medicines</a:t>
            </a:r>
            <a:endParaRPr lang="en-GB" b="1">
              <a:solidFill>
                <a:schemeClr val="accent1"/>
              </a:solidFill>
            </a:endParaRPr>
          </a:p>
        </p:txBody>
      </p:sp>
      <p:sp>
        <p:nvSpPr>
          <p:cNvPr id="5" name="TextBox 4">
            <a:extLst>
              <a:ext uri="{FF2B5EF4-FFF2-40B4-BE49-F238E27FC236}">
                <a16:creationId xmlns:a16="http://schemas.microsoft.com/office/drawing/2014/main" id="{0C744BD1-E3A1-F6BE-BB54-352EE7700711}"/>
              </a:ext>
            </a:extLst>
          </p:cNvPr>
          <p:cNvSpPr txBox="1"/>
          <p:nvPr/>
        </p:nvSpPr>
        <p:spPr>
          <a:xfrm>
            <a:off x="685800" y="6476214"/>
            <a:ext cx="1186543" cy="215444"/>
          </a:xfrm>
          <a:prstGeom prst="rect">
            <a:avLst/>
          </a:prstGeom>
          <a:noFill/>
        </p:spPr>
        <p:txBody>
          <a:bodyPr wrap="none" rtlCol="0">
            <a:spAutoFit/>
          </a:bodyPr>
          <a:lstStyle/>
          <a:p>
            <a:pPr algn="l"/>
            <a:r>
              <a:rPr lang="en-GB" sz="800" i="1" dirty="0"/>
              <a:t>Source: CRA analysis</a:t>
            </a:r>
          </a:p>
        </p:txBody>
      </p:sp>
    </p:spTree>
    <p:extLst>
      <p:ext uri="{BB962C8B-B14F-4D97-AF65-F5344CB8AC3E}">
        <p14:creationId xmlns:p14="http://schemas.microsoft.com/office/powerpoint/2010/main" val="79042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8A14A86-191E-E28D-FFEA-E238652175DE}"/>
              </a:ext>
            </a:extLst>
          </p:cNvPr>
          <p:cNvGraphicFramePr>
            <a:graphicFrameLocks noChangeAspect="1"/>
          </p:cNvGraphicFramePr>
          <p:nvPr>
            <p:custDataLst>
              <p:tags r:id="rId1"/>
            </p:custDataLst>
            <p:extLst>
              <p:ext uri="{D42A27DB-BD31-4B8C-83A1-F6EECF244321}">
                <p14:modId xmlns:p14="http://schemas.microsoft.com/office/powerpoint/2010/main" val="2068281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1" name="Object 10" hidden="1">
                        <a:extLst>
                          <a:ext uri="{FF2B5EF4-FFF2-40B4-BE49-F238E27FC236}">
                            <a16:creationId xmlns:a16="http://schemas.microsoft.com/office/drawing/2014/main" id="{B8A14A86-191E-E28D-FFEA-E238652175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9E53BD7D-ABDC-00AC-85EB-A1C172D61DFB}"/>
              </a:ext>
            </a:extLst>
          </p:cNvPr>
          <p:cNvSpPr/>
          <p:nvPr/>
        </p:nvSpPr>
        <p:spPr>
          <a:xfrm>
            <a:off x="6279501" y="1859788"/>
            <a:ext cx="5150499" cy="3701256"/>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dirty="0"/>
              <a:t>What is the evidence on unavailability and delays?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85800" y="1608138"/>
            <a:ext cx="5192486" cy="4183062"/>
          </a:xfrm>
        </p:spPr>
        <p:txBody>
          <a:bodyPr/>
          <a:lstStyle/>
          <a:p>
            <a:r>
              <a:rPr lang="en-GB" sz="1600"/>
              <a:t>There is wide variation in time to availability and available across Europe</a:t>
            </a:r>
          </a:p>
          <a:p>
            <a:r>
              <a:rPr lang="en-US" sz="1600"/>
              <a:t>There is also evidence that shows systematic differences between different types of medicines </a:t>
            </a:r>
          </a:p>
          <a:p>
            <a:pPr lvl="1"/>
            <a:r>
              <a:rPr lang="en-GB" sz="1400"/>
              <a:t>Although access to oncology medicines appears to be improving, access to orphan medicines continues to vary considerably across EU member states, with long delays and low availability in central and eastern Europe</a:t>
            </a:r>
          </a:p>
          <a:p>
            <a:r>
              <a:rPr lang="en-GB" sz="1600"/>
              <a:t>Even within one country, patients can get access to some medicines almost immediately, and wait years for others</a:t>
            </a:r>
          </a:p>
          <a:p>
            <a:r>
              <a:rPr lang="en-GB" sz="1600"/>
              <a:t>Across all innovative medicines, there is little evidence that delays are reducing – in fact the contrary</a:t>
            </a:r>
          </a:p>
          <a:p>
            <a:pPr marL="0" indent="0">
              <a:buNone/>
            </a:pPr>
            <a:endParaRPr lang="en-GB" sz="1600"/>
          </a:p>
        </p:txBody>
      </p:sp>
      <p:sp>
        <p:nvSpPr>
          <p:cNvPr id="5" name="Rectangle 4">
            <a:extLst>
              <a:ext uri="{FF2B5EF4-FFF2-40B4-BE49-F238E27FC236}">
                <a16:creationId xmlns:a16="http://schemas.microsoft.com/office/drawing/2014/main" id="{B109E047-D2E7-DBFD-017C-CACE9884CE36}"/>
              </a:ext>
            </a:extLst>
          </p:cNvPr>
          <p:cNvSpPr/>
          <p:nvPr/>
        </p:nvSpPr>
        <p:spPr>
          <a:xfrm>
            <a:off x="6095999" y="1530221"/>
            <a:ext cx="5532439" cy="41207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6ECBDF3-43EE-A0C5-447D-7709E1C47CBD}"/>
              </a:ext>
            </a:extLst>
          </p:cNvPr>
          <p:cNvSpPr txBox="1"/>
          <p:nvPr/>
        </p:nvSpPr>
        <p:spPr>
          <a:xfrm>
            <a:off x="7296674" y="1207055"/>
            <a:ext cx="3371123" cy="646331"/>
          </a:xfrm>
          <a:prstGeom prst="rect">
            <a:avLst/>
          </a:prstGeom>
          <a:solidFill>
            <a:schemeClr val="bg1"/>
          </a:solidFill>
        </p:spPr>
        <p:txBody>
          <a:bodyPr wrap="square">
            <a:spAutoFit/>
          </a:bodyPr>
          <a:lstStyle/>
          <a:p>
            <a:pPr algn="ctr"/>
            <a:r>
              <a:rPr lang="en-US" b="1" dirty="0">
                <a:solidFill>
                  <a:schemeClr val="accent1"/>
                </a:solidFill>
              </a:rPr>
              <a:t>Comparing availability across European countries</a:t>
            </a:r>
            <a:r>
              <a:rPr lang="en-US" b="1" baseline="30000" dirty="0">
                <a:solidFill>
                  <a:schemeClr val="accent1"/>
                </a:solidFill>
              </a:rPr>
              <a:t>1</a:t>
            </a:r>
          </a:p>
        </p:txBody>
      </p:sp>
      <p:pic>
        <p:nvPicPr>
          <p:cNvPr id="8" name="Picture 7" descr="Map&#10;&#10;Description automatically generated">
            <a:extLst>
              <a:ext uri="{FF2B5EF4-FFF2-40B4-BE49-F238E27FC236}">
                <a16:creationId xmlns:a16="http://schemas.microsoft.com/office/drawing/2014/main" id="{DD406CFC-AB51-98E5-A901-C7209A46C1F5}"/>
              </a:ext>
            </a:extLst>
          </p:cNvPr>
          <p:cNvPicPr>
            <a:picLocks noChangeAspect="1"/>
          </p:cNvPicPr>
          <p:nvPr/>
        </p:nvPicPr>
        <p:blipFill>
          <a:blip r:embed="rId5"/>
          <a:stretch>
            <a:fillRect/>
          </a:stretch>
        </p:blipFill>
        <p:spPr>
          <a:xfrm>
            <a:off x="6492695" y="1975126"/>
            <a:ext cx="4724110" cy="3432853"/>
          </a:xfrm>
          <a:prstGeom prst="rect">
            <a:avLst/>
          </a:prstGeom>
        </p:spPr>
      </p:pic>
      <p:sp>
        <p:nvSpPr>
          <p:cNvPr id="4" name="TextBox 3">
            <a:extLst>
              <a:ext uri="{FF2B5EF4-FFF2-40B4-BE49-F238E27FC236}">
                <a16:creationId xmlns:a16="http://schemas.microsoft.com/office/drawing/2014/main" id="{937C6573-6A99-108A-233E-C18D42B90144}"/>
              </a:ext>
            </a:extLst>
          </p:cNvPr>
          <p:cNvSpPr txBox="1"/>
          <p:nvPr/>
        </p:nvSpPr>
        <p:spPr>
          <a:xfrm>
            <a:off x="685800" y="6476214"/>
            <a:ext cx="2550698" cy="215444"/>
          </a:xfrm>
          <a:prstGeom prst="rect">
            <a:avLst/>
          </a:prstGeom>
          <a:noFill/>
        </p:spPr>
        <p:txBody>
          <a:bodyPr wrap="none" rtlCol="0">
            <a:spAutoFit/>
          </a:bodyPr>
          <a:lstStyle/>
          <a:p>
            <a:pPr algn="l"/>
            <a:r>
              <a:rPr lang="en-GB" sz="800" i="1" dirty="0"/>
              <a:t>Sources: [1] </a:t>
            </a:r>
            <a:r>
              <a:rPr lang="en-US" sz="800" i="1" dirty="0"/>
              <a:t>Patient W.A.I.T. Indicator 2022 Survey</a:t>
            </a:r>
            <a:endParaRPr lang="en-GB" sz="800" i="1" dirty="0"/>
          </a:p>
        </p:txBody>
      </p:sp>
    </p:spTree>
    <p:extLst>
      <p:ext uri="{BB962C8B-B14F-4D97-AF65-F5344CB8AC3E}">
        <p14:creationId xmlns:p14="http://schemas.microsoft.com/office/powerpoint/2010/main" val="21569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60BF48B-6B09-CEAD-E6C2-0D2A69D726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60BF48B-6B09-CEAD-E6C2-0D2A69D726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0A3DFEB4-A4D6-FD7C-37DD-570A77D299CF}"/>
              </a:ext>
            </a:extLst>
          </p:cNvPr>
          <p:cNvSpPr>
            <a:spLocks noGrp="1"/>
          </p:cNvSpPr>
          <p:nvPr>
            <p:ph type="title"/>
          </p:nvPr>
        </p:nvSpPr>
        <p:spPr>
          <a:xfrm>
            <a:off x="685800" y="914399"/>
            <a:ext cx="2800256" cy="2200275"/>
          </a:xfrm>
        </p:spPr>
        <p:txBody>
          <a:bodyPr vert="horz"/>
          <a:lstStyle/>
          <a:p>
            <a:r>
              <a:rPr lang="en-GB" b="1"/>
              <a:t>Contents</a:t>
            </a:r>
          </a:p>
        </p:txBody>
      </p:sp>
      <p:sp>
        <p:nvSpPr>
          <p:cNvPr id="8" name="Rectangle: Rounded Corners 7">
            <a:extLst>
              <a:ext uri="{FF2B5EF4-FFF2-40B4-BE49-F238E27FC236}">
                <a16:creationId xmlns:a16="http://schemas.microsoft.com/office/drawing/2014/main" id="{BCA9BEED-BE06-7158-D371-2F06D4648782}"/>
              </a:ext>
            </a:extLst>
          </p:cNvPr>
          <p:cNvSpPr/>
          <p:nvPr/>
        </p:nvSpPr>
        <p:spPr>
          <a:xfrm>
            <a:off x="4559300" y="1615321"/>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Objective of the analysis</a:t>
            </a:r>
          </a:p>
        </p:txBody>
      </p:sp>
      <p:sp>
        <p:nvSpPr>
          <p:cNvPr id="10" name="Rectangle: Rounded Corners 9">
            <a:extLst>
              <a:ext uri="{FF2B5EF4-FFF2-40B4-BE49-F238E27FC236}">
                <a16:creationId xmlns:a16="http://schemas.microsoft.com/office/drawing/2014/main" id="{4EFC0D6E-8517-AD40-3746-47EFCB4D739C}"/>
              </a:ext>
            </a:extLst>
          </p:cNvPr>
          <p:cNvSpPr/>
          <p:nvPr/>
        </p:nvSpPr>
        <p:spPr>
          <a:xfrm>
            <a:off x="4559300" y="4115926"/>
            <a:ext cx="7069138" cy="63120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Conclusions</a:t>
            </a:r>
          </a:p>
        </p:txBody>
      </p:sp>
      <p:sp>
        <p:nvSpPr>
          <p:cNvPr id="11" name="Oval 10">
            <a:extLst>
              <a:ext uri="{FF2B5EF4-FFF2-40B4-BE49-F238E27FC236}">
                <a16:creationId xmlns:a16="http://schemas.microsoft.com/office/drawing/2014/main" id="{02183610-FF7D-6B43-3CE7-24FDB24B75A4}"/>
              </a:ext>
            </a:extLst>
          </p:cNvPr>
          <p:cNvSpPr/>
          <p:nvPr/>
        </p:nvSpPr>
        <p:spPr>
          <a:xfrm>
            <a:off x="4404048" y="1570925"/>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1</a:t>
            </a:r>
          </a:p>
        </p:txBody>
      </p:sp>
      <p:sp>
        <p:nvSpPr>
          <p:cNvPr id="13" name="Oval 12">
            <a:extLst>
              <a:ext uri="{FF2B5EF4-FFF2-40B4-BE49-F238E27FC236}">
                <a16:creationId xmlns:a16="http://schemas.microsoft.com/office/drawing/2014/main" id="{CF96AEEB-78EF-708B-2B75-9E2B174DCEE9}"/>
              </a:ext>
            </a:extLst>
          </p:cNvPr>
          <p:cNvSpPr/>
          <p:nvPr/>
        </p:nvSpPr>
        <p:spPr>
          <a:xfrm>
            <a:off x="4404048" y="4071530"/>
            <a:ext cx="720000" cy="72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3</a:t>
            </a:r>
          </a:p>
        </p:txBody>
      </p:sp>
      <p:sp>
        <p:nvSpPr>
          <p:cNvPr id="2" name="Rectangle: Rounded Corners 1">
            <a:extLst>
              <a:ext uri="{FF2B5EF4-FFF2-40B4-BE49-F238E27FC236}">
                <a16:creationId xmlns:a16="http://schemas.microsoft.com/office/drawing/2014/main" id="{36F4EDBF-953C-F9CF-43B8-28B4A1626AB5}"/>
              </a:ext>
            </a:extLst>
          </p:cNvPr>
          <p:cNvSpPr/>
          <p:nvPr/>
        </p:nvSpPr>
        <p:spPr>
          <a:xfrm>
            <a:off x="4559300" y="2865623"/>
            <a:ext cx="7069138" cy="631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Findings</a:t>
            </a:r>
          </a:p>
        </p:txBody>
      </p:sp>
      <p:sp>
        <p:nvSpPr>
          <p:cNvPr id="3" name="Oval 2">
            <a:extLst>
              <a:ext uri="{FF2B5EF4-FFF2-40B4-BE49-F238E27FC236}">
                <a16:creationId xmlns:a16="http://schemas.microsoft.com/office/drawing/2014/main" id="{2ED2FE03-D581-2F19-F077-C4A9BA3A2B34}"/>
              </a:ext>
            </a:extLst>
          </p:cNvPr>
          <p:cNvSpPr/>
          <p:nvPr/>
        </p:nvSpPr>
        <p:spPr>
          <a:xfrm>
            <a:off x="4404048" y="2821228"/>
            <a:ext cx="720000" cy="72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1"/>
                </a:solidFill>
              </a:rPr>
              <a:t>2</a:t>
            </a:r>
          </a:p>
        </p:txBody>
      </p:sp>
    </p:spTree>
    <p:extLst>
      <p:ext uri="{BB962C8B-B14F-4D97-AF65-F5344CB8AC3E}">
        <p14:creationId xmlns:p14="http://schemas.microsoft.com/office/powerpoint/2010/main" val="13166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816C17A-FA41-B621-7268-1C4696187D1B}"/>
              </a:ext>
            </a:extLst>
          </p:cNvPr>
          <p:cNvGraphicFramePr>
            <a:graphicFrameLocks noChangeAspect="1"/>
          </p:cNvGraphicFramePr>
          <p:nvPr>
            <p:custDataLst>
              <p:tags r:id="rId1"/>
            </p:custDataLst>
            <p:extLst>
              <p:ext uri="{D42A27DB-BD31-4B8C-83A1-F6EECF244321}">
                <p14:modId xmlns:p14="http://schemas.microsoft.com/office/powerpoint/2010/main" val="13798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6816C17A-FA41-B621-7268-1C4696187D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51787D-8EB5-4072-8332-0EACF2567353}"/>
              </a:ext>
            </a:extLst>
          </p:cNvPr>
          <p:cNvSpPr>
            <a:spLocks noGrp="1"/>
          </p:cNvSpPr>
          <p:nvPr>
            <p:ph type="title"/>
          </p:nvPr>
        </p:nvSpPr>
        <p:spPr/>
        <p:txBody>
          <a:bodyPr vert="horz"/>
          <a:lstStyle/>
          <a:p>
            <a:r>
              <a:rPr lang="en-US"/>
              <a:t>We find and document 10 interrelated factors that explain unavailability and delays</a:t>
            </a:r>
            <a:endParaRPr lang="en-GB"/>
          </a:p>
        </p:txBody>
      </p:sp>
      <p:sp>
        <p:nvSpPr>
          <p:cNvPr id="5" name="Content Placeholder 2">
            <a:extLst>
              <a:ext uri="{FF2B5EF4-FFF2-40B4-BE49-F238E27FC236}">
                <a16:creationId xmlns:a16="http://schemas.microsoft.com/office/drawing/2014/main" id="{69650BF2-2CBE-4BFE-9ED9-BB2684E2ACEF}"/>
              </a:ext>
            </a:extLst>
          </p:cNvPr>
          <p:cNvSpPr txBox="1">
            <a:spLocks/>
          </p:cNvSpPr>
          <p:nvPr/>
        </p:nvSpPr>
        <p:spPr>
          <a:xfrm>
            <a:off x="679450" y="5041399"/>
            <a:ext cx="10955338" cy="1222240"/>
          </a:xfrm>
          <a:prstGeom prst="rect">
            <a:avLst/>
          </a:prstGeom>
          <a:solidFill>
            <a:srgbClr val="E1F5FF"/>
          </a:solidFill>
          <a:ln w="19050">
            <a:noFill/>
          </a:ln>
        </p:spPr>
        <p:txBody>
          <a:bodyPr anchor="ctr"/>
          <a:lstStyle>
            <a:lvl1pPr marL="285750" indent="-285750" algn="l" defTabSz="914400" rtl="0" eaLnBrk="1" latinLnBrk="0" hangingPunct="1">
              <a:lnSpc>
                <a:spcPct val="85000"/>
              </a:lnSpc>
              <a:spcBef>
                <a:spcPts val="1000"/>
              </a:spcBef>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chemeClr val="tx1"/>
              </a:buClr>
              <a:buFont typeface=".AppleSystemUIFont"/>
              <a:buChar char="–"/>
              <a:defRPr sz="1600" kern="1200">
                <a:solidFill>
                  <a:schemeClr val="tx1"/>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lnSpc>
                <a:spcPct val="90000"/>
              </a:lnSpc>
              <a:spcBef>
                <a:spcPts val="500"/>
              </a:spcBef>
              <a:buClr>
                <a:schemeClr val="tx1"/>
              </a:buClr>
              <a:buFont typeface=".AppleSystemUIFont"/>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chemeClr val="accent4"/>
              </a:solidFill>
            </a:endParaRPr>
          </a:p>
        </p:txBody>
      </p:sp>
      <p:sp>
        <p:nvSpPr>
          <p:cNvPr id="7" name="Arrow: Pentagon 6">
            <a:extLst>
              <a:ext uri="{FF2B5EF4-FFF2-40B4-BE49-F238E27FC236}">
                <a16:creationId xmlns:a16="http://schemas.microsoft.com/office/drawing/2014/main" id="{C3FC56E0-90BB-E95C-BC10-8A1E4AB3442D}"/>
              </a:ext>
            </a:extLst>
          </p:cNvPr>
          <p:cNvSpPr/>
          <p:nvPr/>
        </p:nvSpPr>
        <p:spPr>
          <a:xfrm>
            <a:off x="797768" y="1565854"/>
            <a:ext cx="2325571" cy="862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Time prior to marketing authorisation</a:t>
            </a:r>
          </a:p>
        </p:txBody>
      </p:sp>
      <p:sp>
        <p:nvSpPr>
          <p:cNvPr id="8" name="Arrow: Chevron 7">
            <a:extLst>
              <a:ext uri="{FF2B5EF4-FFF2-40B4-BE49-F238E27FC236}">
                <a16:creationId xmlns:a16="http://schemas.microsoft.com/office/drawing/2014/main" id="{F279572D-BCA7-0BAD-7702-99A3F5866234}"/>
              </a:ext>
            </a:extLst>
          </p:cNvPr>
          <p:cNvSpPr/>
          <p:nvPr/>
        </p:nvSpPr>
        <p:spPr>
          <a:xfrm>
            <a:off x="2785335" y="1565854"/>
            <a:ext cx="2465866" cy="862430"/>
          </a:xfrm>
          <a:prstGeom prst="chevron">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The price and reimbursement process</a:t>
            </a:r>
          </a:p>
        </p:txBody>
      </p:sp>
      <p:sp>
        <p:nvSpPr>
          <p:cNvPr id="9" name="Arrow: Chevron 8">
            <a:extLst>
              <a:ext uri="{FF2B5EF4-FFF2-40B4-BE49-F238E27FC236}">
                <a16:creationId xmlns:a16="http://schemas.microsoft.com/office/drawing/2014/main" id="{8097CD24-0D1E-A437-8427-F76297D0ED76}"/>
              </a:ext>
            </a:extLst>
          </p:cNvPr>
          <p:cNvSpPr/>
          <p:nvPr/>
        </p:nvSpPr>
        <p:spPr>
          <a:xfrm>
            <a:off x="4913197" y="1565854"/>
            <a:ext cx="2465866" cy="862430"/>
          </a:xfrm>
          <a:prstGeom prst="chevron">
            <a:avLst/>
          </a:prstGeom>
          <a:solidFill>
            <a:srgbClr val="008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The value assessment process</a:t>
            </a:r>
          </a:p>
        </p:txBody>
      </p:sp>
      <p:sp>
        <p:nvSpPr>
          <p:cNvPr id="10" name="Arrow: Chevron 9">
            <a:extLst>
              <a:ext uri="{FF2B5EF4-FFF2-40B4-BE49-F238E27FC236}">
                <a16:creationId xmlns:a16="http://schemas.microsoft.com/office/drawing/2014/main" id="{17649963-C124-7497-9A33-A96E92D58567}"/>
              </a:ext>
            </a:extLst>
          </p:cNvPr>
          <p:cNvSpPr/>
          <p:nvPr/>
        </p:nvSpPr>
        <p:spPr>
          <a:xfrm>
            <a:off x="7041059" y="1565854"/>
            <a:ext cx="2465866" cy="86243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Health system readiness</a:t>
            </a:r>
          </a:p>
        </p:txBody>
      </p:sp>
      <p:sp>
        <p:nvSpPr>
          <p:cNvPr id="11" name="Arrow: Chevron 10">
            <a:extLst>
              <a:ext uri="{FF2B5EF4-FFF2-40B4-BE49-F238E27FC236}">
                <a16:creationId xmlns:a16="http://schemas.microsoft.com/office/drawing/2014/main" id="{CACA9E07-34A1-48B9-4800-BD6DD5C64378}"/>
              </a:ext>
            </a:extLst>
          </p:cNvPr>
          <p:cNvSpPr/>
          <p:nvPr/>
        </p:nvSpPr>
        <p:spPr>
          <a:xfrm>
            <a:off x="9168922" y="1565854"/>
            <a:ext cx="2465866" cy="862430"/>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Delays from national to regional approval</a:t>
            </a:r>
          </a:p>
        </p:txBody>
      </p:sp>
      <p:sp>
        <p:nvSpPr>
          <p:cNvPr id="12" name="TextBox 11">
            <a:extLst>
              <a:ext uri="{FF2B5EF4-FFF2-40B4-BE49-F238E27FC236}">
                <a16:creationId xmlns:a16="http://schemas.microsoft.com/office/drawing/2014/main" id="{FC7A3DF1-E946-72DD-47EA-C9EDA8598366}"/>
              </a:ext>
            </a:extLst>
          </p:cNvPr>
          <p:cNvSpPr txBox="1"/>
          <p:nvPr/>
        </p:nvSpPr>
        <p:spPr>
          <a:xfrm rot="16200000">
            <a:off x="26965" y="1829711"/>
            <a:ext cx="1126023" cy="338554"/>
          </a:xfrm>
          <a:prstGeom prst="rect">
            <a:avLst/>
          </a:prstGeom>
          <a:noFill/>
        </p:spPr>
        <p:txBody>
          <a:bodyPr wrap="square" rtlCol="0">
            <a:spAutoFit/>
          </a:bodyPr>
          <a:lstStyle/>
          <a:p>
            <a:pPr algn="l"/>
            <a:r>
              <a:rPr lang="en-GB" sz="1600" b="1" i="1">
                <a:solidFill>
                  <a:schemeClr val="accent1">
                    <a:lumMod val="50000"/>
                  </a:schemeClr>
                </a:solidFill>
              </a:rPr>
              <a:t>Category</a:t>
            </a:r>
          </a:p>
        </p:txBody>
      </p:sp>
      <p:sp>
        <p:nvSpPr>
          <p:cNvPr id="13" name="TextBox 12">
            <a:extLst>
              <a:ext uri="{FF2B5EF4-FFF2-40B4-BE49-F238E27FC236}">
                <a16:creationId xmlns:a16="http://schemas.microsoft.com/office/drawing/2014/main" id="{11F2C781-2549-68A4-C394-2F7B792B55EA}"/>
              </a:ext>
            </a:extLst>
          </p:cNvPr>
          <p:cNvSpPr txBox="1"/>
          <p:nvPr/>
        </p:nvSpPr>
        <p:spPr>
          <a:xfrm rot="16200000">
            <a:off x="-547318" y="3655750"/>
            <a:ext cx="2266300" cy="338554"/>
          </a:xfrm>
          <a:prstGeom prst="rect">
            <a:avLst/>
          </a:prstGeom>
          <a:noFill/>
        </p:spPr>
        <p:txBody>
          <a:bodyPr wrap="square" rtlCol="0">
            <a:spAutoFit/>
          </a:bodyPr>
          <a:lstStyle/>
          <a:p>
            <a:pPr algn="l"/>
            <a:r>
              <a:rPr lang="en-GB" sz="1600" b="1" i="1">
                <a:solidFill>
                  <a:schemeClr val="accent1">
                    <a:lumMod val="50000"/>
                  </a:schemeClr>
                </a:solidFill>
              </a:rPr>
              <a:t>Potential root causes</a:t>
            </a:r>
          </a:p>
        </p:txBody>
      </p:sp>
      <p:cxnSp>
        <p:nvCxnSpPr>
          <p:cNvPr id="15" name="Straight Connector 14">
            <a:extLst>
              <a:ext uri="{FF2B5EF4-FFF2-40B4-BE49-F238E27FC236}">
                <a16:creationId xmlns:a16="http://schemas.microsoft.com/office/drawing/2014/main" id="{6EBA6B99-0D61-49F7-31C4-99C98A9026D1}"/>
              </a:ext>
            </a:extLst>
          </p:cNvPr>
          <p:cNvCxnSpPr>
            <a:cxnSpLocks/>
            <a:stCxn id="7" idx="2"/>
            <a:endCxn id="30" idx="2"/>
          </p:cNvCxnSpPr>
          <p:nvPr/>
        </p:nvCxnSpPr>
        <p:spPr>
          <a:xfrm flipH="1">
            <a:off x="1717971" y="2428284"/>
            <a:ext cx="0" cy="1702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F8786B-33BB-9DAB-7635-738DC93C41E2}"/>
              </a:ext>
            </a:extLst>
          </p:cNvPr>
          <p:cNvCxnSpPr>
            <a:cxnSpLocks/>
            <a:stCxn id="8" idx="2"/>
            <a:endCxn id="32" idx="2"/>
          </p:cNvCxnSpPr>
          <p:nvPr/>
        </p:nvCxnSpPr>
        <p:spPr>
          <a:xfrm flipH="1">
            <a:off x="3761373" y="2428284"/>
            <a:ext cx="0" cy="1702743"/>
          </a:xfrm>
          <a:prstGeom prst="line">
            <a:avLst/>
          </a:prstGeom>
          <a:ln w="28575">
            <a:solidFill>
              <a:srgbClr val="006DA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66D0A3-3C3E-A2FD-15AD-DECD1E2B4F77}"/>
              </a:ext>
            </a:extLst>
          </p:cNvPr>
          <p:cNvCxnSpPr>
            <a:cxnSpLocks/>
            <a:stCxn id="9" idx="2"/>
            <a:endCxn id="34" idx="2"/>
          </p:cNvCxnSpPr>
          <p:nvPr/>
        </p:nvCxnSpPr>
        <p:spPr>
          <a:xfrm flipH="1">
            <a:off x="5908388" y="2428284"/>
            <a:ext cx="0" cy="2529893"/>
          </a:xfrm>
          <a:prstGeom prst="line">
            <a:avLst/>
          </a:prstGeom>
          <a:ln w="28575">
            <a:solidFill>
              <a:srgbClr val="008BD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244844-0B15-6585-8EA9-E4B3714CE03A}"/>
              </a:ext>
            </a:extLst>
          </p:cNvPr>
          <p:cNvCxnSpPr>
            <a:cxnSpLocks/>
            <a:stCxn id="10" idx="2"/>
            <a:endCxn id="36" idx="2"/>
          </p:cNvCxnSpPr>
          <p:nvPr/>
        </p:nvCxnSpPr>
        <p:spPr>
          <a:xfrm flipH="1">
            <a:off x="8028537" y="2428284"/>
            <a:ext cx="0" cy="1702743"/>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08BE83-FC4F-2B19-6C18-69A23842DD12}"/>
              </a:ext>
            </a:extLst>
          </p:cNvPr>
          <p:cNvCxnSpPr>
            <a:cxnSpLocks/>
            <a:stCxn id="11" idx="2"/>
            <a:endCxn id="38" idx="2"/>
          </p:cNvCxnSpPr>
          <p:nvPr/>
        </p:nvCxnSpPr>
        <p:spPr>
          <a:xfrm flipH="1">
            <a:off x="10165917" y="2428284"/>
            <a:ext cx="0" cy="875593"/>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73E604D-31AC-97B2-76E8-C3AD33A338A5}"/>
              </a:ext>
            </a:extLst>
          </p:cNvPr>
          <p:cNvSpPr/>
          <p:nvPr/>
        </p:nvSpPr>
        <p:spPr>
          <a:xfrm>
            <a:off x="803142" y="2691877"/>
            <a:ext cx="1829657" cy="61200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1. The speed of the regulatory process</a:t>
            </a:r>
          </a:p>
        </p:txBody>
      </p:sp>
      <p:sp>
        <p:nvSpPr>
          <p:cNvPr id="30" name="Rectangle 29">
            <a:extLst>
              <a:ext uri="{FF2B5EF4-FFF2-40B4-BE49-F238E27FC236}">
                <a16:creationId xmlns:a16="http://schemas.microsoft.com/office/drawing/2014/main" id="{E8795224-77C8-128E-756D-1B2F30AD3D80}"/>
              </a:ext>
            </a:extLst>
          </p:cNvPr>
          <p:cNvSpPr/>
          <p:nvPr/>
        </p:nvSpPr>
        <p:spPr>
          <a:xfrm>
            <a:off x="803142" y="3519027"/>
            <a:ext cx="1829657" cy="61200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2. Accessibility of medicines prior to marketing authorisation</a:t>
            </a:r>
          </a:p>
        </p:txBody>
      </p:sp>
      <p:sp>
        <p:nvSpPr>
          <p:cNvPr id="31" name="Rectangle 30">
            <a:extLst>
              <a:ext uri="{FF2B5EF4-FFF2-40B4-BE49-F238E27FC236}">
                <a16:creationId xmlns:a16="http://schemas.microsoft.com/office/drawing/2014/main" id="{39FCDE67-3C8E-7CF6-8AB2-716DE1A12C67}"/>
              </a:ext>
            </a:extLst>
          </p:cNvPr>
          <p:cNvSpPr/>
          <p:nvPr/>
        </p:nvSpPr>
        <p:spPr>
          <a:xfrm>
            <a:off x="2846544" y="2691877"/>
            <a:ext cx="1829657" cy="612000"/>
          </a:xfrm>
          <a:prstGeom prst="rect">
            <a:avLst/>
          </a:prstGeom>
          <a:solidFill>
            <a:schemeClr val="bg1"/>
          </a:solidFill>
          <a:ln w="19050">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3. Initiation of the process</a:t>
            </a:r>
          </a:p>
        </p:txBody>
      </p:sp>
      <p:sp>
        <p:nvSpPr>
          <p:cNvPr id="32" name="Rectangle 31">
            <a:extLst>
              <a:ext uri="{FF2B5EF4-FFF2-40B4-BE49-F238E27FC236}">
                <a16:creationId xmlns:a16="http://schemas.microsoft.com/office/drawing/2014/main" id="{8A5DA631-A393-F79A-966C-0CB1F361B35D}"/>
              </a:ext>
            </a:extLst>
          </p:cNvPr>
          <p:cNvSpPr/>
          <p:nvPr/>
        </p:nvSpPr>
        <p:spPr>
          <a:xfrm>
            <a:off x="2846544" y="3519027"/>
            <a:ext cx="1829657" cy="612000"/>
          </a:xfrm>
          <a:prstGeom prst="rect">
            <a:avLst/>
          </a:prstGeom>
          <a:solidFill>
            <a:schemeClr val="bg1"/>
          </a:solidFill>
          <a:ln w="19050">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4. The speed of the national timelines and adherence</a:t>
            </a:r>
          </a:p>
        </p:txBody>
      </p:sp>
      <p:sp>
        <p:nvSpPr>
          <p:cNvPr id="33" name="Rectangle 32">
            <a:extLst>
              <a:ext uri="{FF2B5EF4-FFF2-40B4-BE49-F238E27FC236}">
                <a16:creationId xmlns:a16="http://schemas.microsoft.com/office/drawing/2014/main" id="{8E2ABF75-A38E-4975-5A7A-C5E17ABB38B1}"/>
              </a:ext>
            </a:extLst>
          </p:cNvPr>
          <p:cNvSpPr/>
          <p:nvPr/>
        </p:nvSpPr>
        <p:spPr>
          <a:xfrm>
            <a:off x="4978513" y="3519027"/>
            <a:ext cx="1829657" cy="612000"/>
          </a:xfrm>
          <a:prstGeom prst="rect">
            <a:avLst/>
          </a:prstGeom>
          <a:solidFill>
            <a:schemeClr val="bg1"/>
          </a:solidFill>
          <a:ln w="19050">
            <a:solidFill>
              <a:srgbClr val="008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6. Misalignment on value and price</a:t>
            </a:r>
          </a:p>
        </p:txBody>
      </p:sp>
      <p:sp>
        <p:nvSpPr>
          <p:cNvPr id="34" name="Rectangle 33">
            <a:extLst>
              <a:ext uri="{FF2B5EF4-FFF2-40B4-BE49-F238E27FC236}">
                <a16:creationId xmlns:a16="http://schemas.microsoft.com/office/drawing/2014/main" id="{22EDA1C1-F2D0-ACCE-5619-CC60FC781D92}"/>
              </a:ext>
            </a:extLst>
          </p:cNvPr>
          <p:cNvSpPr/>
          <p:nvPr/>
        </p:nvSpPr>
        <p:spPr>
          <a:xfrm>
            <a:off x="4993559" y="4346177"/>
            <a:ext cx="1829657" cy="612000"/>
          </a:xfrm>
          <a:prstGeom prst="rect">
            <a:avLst/>
          </a:prstGeom>
          <a:solidFill>
            <a:schemeClr val="bg1"/>
          </a:solidFill>
          <a:ln w="19050">
            <a:solidFill>
              <a:srgbClr val="008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7. The value assigned to product differentiation and choice</a:t>
            </a:r>
          </a:p>
        </p:txBody>
      </p:sp>
      <p:sp>
        <p:nvSpPr>
          <p:cNvPr id="35" name="Rectangle 34">
            <a:extLst>
              <a:ext uri="{FF2B5EF4-FFF2-40B4-BE49-F238E27FC236}">
                <a16:creationId xmlns:a16="http://schemas.microsoft.com/office/drawing/2014/main" id="{603A1A16-8A32-11FE-4A16-A0FAF3926779}"/>
              </a:ext>
            </a:extLst>
          </p:cNvPr>
          <p:cNvSpPr/>
          <p:nvPr/>
        </p:nvSpPr>
        <p:spPr>
          <a:xfrm>
            <a:off x="7113708" y="2691877"/>
            <a:ext cx="1829657" cy="612000"/>
          </a:xfrm>
          <a:prstGeom prst="rect">
            <a:avLst/>
          </a:prstGeom>
          <a:solidFill>
            <a:schemeClr val="bg1"/>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8. Insufficient budget to implement decisions</a:t>
            </a:r>
          </a:p>
        </p:txBody>
      </p:sp>
      <p:sp>
        <p:nvSpPr>
          <p:cNvPr id="36" name="Rectangle 35">
            <a:extLst>
              <a:ext uri="{FF2B5EF4-FFF2-40B4-BE49-F238E27FC236}">
                <a16:creationId xmlns:a16="http://schemas.microsoft.com/office/drawing/2014/main" id="{9538A69D-12EF-3D7B-15B5-130AEFEF8F40}"/>
              </a:ext>
            </a:extLst>
          </p:cNvPr>
          <p:cNvSpPr/>
          <p:nvPr/>
        </p:nvSpPr>
        <p:spPr>
          <a:xfrm>
            <a:off x="7113708" y="3519027"/>
            <a:ext cx="1829657" cy="612000"/>
          </a:xfrm>
          <a:prstGeom prst="rect">
            <a:avLst/>
          </a:prstGeom>
          <a:solidFill>
            <a:schemeClr val="bg1"/>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9. Diagnosis supporting infrastructure and relevance to patients</a:t>
            </a:r>
          </a:p>
        </p:txBody>
      </p:sp>
      <p:sp>
        <p:nvSpPr>
          <p:cNvPr id="38" name="Rectangle 37">
            <a:extLst>
              <a:ext uri="{FF2B5EF4-FFF2-40B4-BE49-F238E27FC236}">
                <a16:creationId xmlns:a16="http://schemas.microsoft.com/office/drawing/2014/main" id="{F067293A-1C30-5F92-B59B-204FCB0F8CE3}"/>
              </a:ext>
            </a:extLst>
          </p:cNvPr>
          <p:cNvSpPr/>
          <p:nvPr/>
        </p:nvSpPr>
        <p:spPr>
          <a:xfrm>
            <a:off x="9251088" y="2691877"/>
            <a:ext cx="1829657" cy="612000"/>
          </a:xfrm>
          <a:prstGeom prst="rect">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10. Multiple layers of decision making processes</a:t>
            </a:r>
          </a:p>
        </p:txBody>
      </p:sp>
      <p:sp>
        <p:nvSpPr>
          <p:cNvPr id="39" name="Rectangle 38">
            <a:extLst>
              <a:ext uri="{FF2B5EF4-FFF2-40B4-BE49-F238E27FC236}">
                <a16:creationId xmlns:a16="http://schemas.microsoft.com/office/drawing/2014/main" id="{C8DE97F4-9665-A157-B3EF-9493AE13670F}"/>
              </a:ext>
            </a:extLst>
          </p:cNvPr>
          <p:cNvSpPr/>
          <p:nvPr/>
        </p:nvSpPr>
        <p:spPr>
          <a:xfrm>
            <a:off x="4985846" y="2691877"/>
            <a:ext cx="1829657" cy="612000"/>
          </a:xfrm>
          <a:prstGeom prst="rect">
            <a:avLst/>
          </a:prstGeom>
          <a:solidFill>
            <a:schemeClr val="bg1"/>
          </a:solidFill>
          <a:ln w="19050">
            <a:solidFill>
              <a:srgbClr val="008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4"/>
                </a:solidFill>
              </a:rPr>
              <a:t>5. Misalignment on evidence requirement</a:t>
            </a:r>
          </a:p>
        </p:txBody>
      </p:sp>
      <p:sp>
        <p:nvSpPr>
          <p:cNvPr id="63" name="TextBox 62">
            <a:extLst>
              <a:ext uri="{FF2B5EF4-FFF2-40B4-BE49-F238E27FC236}">
                <a16:creationId xmlns:a16="http://schemas.microsoft.com/office/drawing/2014/main" id="{F5B80D06-A0AA-E781-5E65-2718692C97B5}"/>
              </a:ext>
            </a:extLst>
          </p:cNvPr>
          <p:cNvSpPr txBox="1"/>
          <p:nvPr/>
        </p:nvSpPr>
        <p:spPr>
          <a:xfrm>
            <a:off x="788739" y="5175466"/>
            <a:ext cx="10714782" cy="954107"/>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1400"/>
              <a:t>These causes are </a:t>
            </a:r>
            <a:r>
              <a:rPr lang="en-GB" sz="1400" b="1">
                <a:solidFill>
                  <a:schemeClr val="accent4"/>
                </a:solidFill>
              </a:rPr>
              <a:t>rooted in the medicines access systems and processes in the EU member states </a:t>
            </a:r>
            <a:r>
              <a:rPr lang="en-GB" sz="1400"/>
              <a:t>and the corresponding impact on commercial decision-making</a:t>
            </a:r>
          </a:p>
          <a:p>
            <a:pPr marL="285750" indent="-285750">
              <a:buFont typeface="Arial" panose="020B0604020202020204" pitchFamily="34" charset="0"/>
              <a:buChar char="•"/>
            </a:pPr>
            <a:r>
              <a:rPr lang="en-GB" sz="1400"/>
              <a:t>In reality, there are many interconnected factors that could explain unavailability and it is not possible to untangle their impact with perfect precision: </a:t>
            </a:r>
            <a:r>
              <a:rPr lang="en-GB" sz="1400" b="1">
                <a:solidFill>
                  <a:schemeClr val="accent4"/>
                </a:solidFill>
              </a:rPr>
              <a:t>the environment affects commercial decisions</a:t>
            </a:r>
          </a:p>
        </p:txBody>
      </p:sp>
      <p:sp>
        <p:nvSpPr>
          <p:cNvPr id="3" name="TextBox 2">
            <a:extLst>
              <a:ext uri="{FF2B5EF4-FFF2-40B4-BE49-F238E27FC236}">
                <a16:creationId xmlns:a16="http://schemas.microsoft.com/office/drawing/2014/main" id="{74633A1E-1EA4-1CB4-A72D-25630891956C}"/>
              </a:ext>
            </a:extLst>
          </p:cNvPr>
          <p:cNvSpPr txBox="1"/>
          <p:nvPr/>
        </p:nvSpPr>
        <p:spPr>
          <a:xfrm>
            <a:off x="685800" y="6476214"/>
            <a:ext cx="1186543" cy="215444"/>
          </a:xfrm>
          <a:prstGeom prst="rect">
            <a:avLst/>
          </a:prstGeom>
          <a:noFill/>
        </p:spPr>
        <p:txBody>
          <a:bodyPr wrap="none" rtlCol="0">
            <a:spAutoFit/>
          </a:bodyPr>
          <a:lstStyle/>
          <a:p>
            <a:pPr algn="l"/>
            <a:r>
              <a:rPr lang="en-GB" sz="800" i="1" dirty="0"/>
              <a:t>Source: CRA analysis</a:t>
            </a:r>
          </a:p>
        </p:txBody>
      </p:sp>
    </p:spTree>
    <p:extLst>
      <p:ext uri="{BB962C8B-B14F-4D97-AF65-F5344CB8AC3E}">
        <p14:creationId xmlns:p14="http://schemas.microsoft.com/office/powerpoint/2010/main" val="348283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045FF37D-B46F-5FCD-C033-46AB618D5E4B}"/>
              </a:ext>
            </a:extLst>
          </p:cNvPr>
          <p:cNvGraphicFramePr>
            <a:graphicFrameLocks noChangeAspect="1"/>
          </p:cNvGraphicFramePr>
          <p:nvPr>
            <p:custDataLst>
              <p:tags r:id="rId1"/>
            </p:custDataLst>
            <p:extLst>
              <p:ext uri="{D42A27DB-BD31-4B8C-83A1-F6EECF244321}">
                <p14:modId xmlns:p14="http://schemas.microsoft.com/office/powerpoint/2010/main" val="385025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6" name="Object 15" hidden="1">
                        <a:extLst>
                          <a:ext uri="{FF2B5EF4-FFF2-40B4-BE49-F238E27FC236}">
                            <a16:creationId xmlns:a16="http://schemas.microsoft.com/office/drawing/2014/main" id="{045FF37D-B46F-5FCD-C033-46AB618D5E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1DCB5208-57D4-8D69-EAF6-0D37D756D650}"/>
              </a:ext>
            </a:extLst>
          </p:cNvPr>
          <p:cNvSpPr/>
          <p:nvPr/>
        </p:nvSpPr>
        <p:spPr>
          <a:xfrm>
            <a:off x="6108334" y="2313991"/>
            <a:ext cx="5418932" cy="2778898"/>
          </a:xfrm>
          <a:prstGeom prst="rect">
            <a:avLst/>
          </a:prstGeom>
          <a:solidFill>
            <a:srgbClr val="E1F5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CAB57380-2B50-BE72-A9C9-3A4FE697A72A}"/>
              </a:ext>
            </a:extLst>
          </p:cNvPr>
          <p:cNvSpPr/>
          <p:nvPr/>
        </p:nvSpPr>
        <p:spPr>
          <a:xfrm>
            <a:off x="6007163" y="1978090"/>
            <a:ext cx="5621275" cy="336835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47808C-5C65-4BAB-B94F-6090145B5417}"/>
              </a:ext>
            </a:extLst>
          </p:cNvPr>
          <p:cNvSpPr>
            <a:spLocks noGrp="1"/>
          </p:cNvSpPr>
          <p:nvPr>
            <p:ph type="title"/>
          </p:nvPr>
        </p:nvSpPr>
        <p:spPr/>
        <p:txBody>
          <a:bodyPr vert="horz"/>
          <a:lstStyle/>
          <a:p>
            <a:r>
              <a:rPr lang="en-GB"/>
              <a:t>The speed of regulatory process</a:t>
            </a:r>
          </a:p>
        </p:txBody>
      </p:sp>
      <p:sp>
        <p:nvSpPr>
          <p:cNvPr id="3" name="Content Placeholder 2">
            <a:extLst>
              <a:ext uri="{FF2B5EF4-FFF2-40B4-BE49-F238E27FC236}">
                <a16:creationId xmlns:a16="http://schemas.microsoft.com/office/drawing/2014/main" id="{26F83DA7-5F35-4C1B-AC4D-99F97CA27E96}"/>
              </a:ext>
            </a:extLst>
          </p:cNvPr>
          <p:cNvSpPr>
            <a:spLocks noGrp="1"/>
          </p:cNvSpPr>
          <p:nvPr>
            <p:ph idx="1"/>
          </p:nvPr>
        </p:nvSpPr>
        <p:spPr>
          <a:xfrm>
            <a:off x="605017" y="1449388"/>
            <a:ext cx="5321361" cy="4369520"/>
          </a:xfrm>
        </p:spPr>
        <p:txBody>
          <a:bodyPr/>
          <a:lstStyle/>
          <a:p>
            <a:r>
              <a:rPr lang="en-GB" sz="1600" dirty="0"/>
              <a:t>Although this not is captured in EFPIA’s W.A.I.T. indicators, the time from application to granting of marketing authorisation has been examined in many different papers</a:t>
            </a:r>
          </a:p>
          <a:p>
            <a:pPr lvl="1"/>
            <a:r>
              <a:rPr lang="en-GB" dirty="0"/>
              <a:t>Evidence consistently shows that the EMA is slower than the FDA</a:t>
            </a:r>
          </a:p>
          <a:p>
            <a:r>
              <a:rPr lang="en-GB" sz="1600" dirty="0"/>
              <a:t>To highlight this disparity, many studies have focused on cancer medicines, for example:</a:t>
            </a:r>
          </a:p>
          <a:p>
            <a:pPr lvl="1"/>
            <a:r>
              <a:rPr lang="en-US" dirty="0"/>
              <a:t>For 37 cancer medicines approved between 2005 and 2013, the time from date of filing for MA to approval was much longer for the EMA</a:t>
            </a:r>
            <a:r>
              <a:rPr lang="en-US" baseline="30000" dirty="0"/>
              <a:t>1</a:t>
            </a:r>
          </a:p>
          <a:p>
            <a:pPr lvl="1"/>
            <a:r>
              <a:rPr lang="en-US" dirty="0"/>
              <a:t>The latest evidence suggests these trends remain unchanged: a 2022 study found that between 2010 and 2019, the FDA approved 95% of new oncology therapies before the EMA, with a median delay to market </a:t>
            </a:r>
            <a:r>
              <a:rPr lang="en-US" dirty="0" err="1"/>
              <a:t>authorisation</a:t>
            </a:r>
            <a:r>
              <a:rPr lang="en-US" dirty="0"/>
              <a:t> in Europe of 241 days</a:t>
            </a:r>
            <a:r>
              <a:rPr lang="en-US" baseline="30000" dirty="0"/>
              <a:t>2</a:t>
            </a:r>
          </a:p>
          <a:p>
            <a:r>
              <a:rPr lang="en-US" sz="1600" dirty="0"/>
              <a:t>For other categories of medicines, the difference may be smaller, but the FDA is still faster than the EMA</a:t>
            </a:r>
            <a:endParaRPr lang="en-GB" sz="1600" dirty="0"/>
          </a:p>
        </p:txBody>
      </p:sp>
      <p:sp>
        <p:nvSpPr>
          <p:cNvPr id="8" name="Rectangle 7">
            <a:extLst>
              <a:ext uri="{FF2B5EF4-FFF2-40B4-BE49-F238E27FC236}">
                <a16:creationId xmlns:a16="http://schemas.microsoft.com/office/drawing/2014/main" id="{C45D808B-4294-4AF9-9DF8-0140541A6E08}"/>
              </a:ext>
            </a:extLst>
          </p:cNvPr>
          <p:cNvSpPr/>
          <p:nvPr/>
        </p:nvSpPr>
        <p:spPr>
          <a:xfrm>
            <a:off x="7105326" y="1617338"/>
            <a:ext cx="3424948" cy="656077"/>
          </a:xfrm>
          <a:prstGeom prst="rect">
            <a:avLst/>
          </a:prstGeom>
          <a:solidFill>
            <a:schemeClr val="bg1"/>
          </a:solidFill>
        </p:spPr>
        <p:txBody>
          <a:bodyPr wrap="square">
            <a:spAutoFit/>
          </a:bodyPr>
          <a:lstStyle/>
          <a:p>
            <a:pPr algn="ctr">
              <a:lnSpc>
                <a:spcPct val="120000"/>
              </a:lnSpc>
              <a:spcBef>
                <a:spcPts val="600"/>
              </a:spcBef>
              <a:spcAft>
                <a:spcPts val="600"/>
              </a:spcAft>
            </a:pP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Comparison of length of time of market </a:t>
            </a:r>
            <a:r>
              <a:rPr lang="en-US" sz="16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authorisation</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process</a:t>
            </a:r>
            <a:r>
              <a:rPr lang="en-US" sz="1600" b="1" baseline="300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3</a:t>
            </a:r>
            <a:endParaRPr lang="en-GB" sz="1600" b="1" baseline="300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Arrow: Pentagon 3">
            <a:extLst>
              <a:ext uri="{FF2B5EF4-FFF2-40B4-BE49-F238E27FC236}">
                <a16:creationId xmlns:a16="http://schemas.microsoft.com/office/drawing/2014/main" id="{C3B8A814-1208-B061-7B2E-9DF1392B56F5}"/>
              </a:ext>
            </a:extLst>
          </p:cNvPr>
          <p:cNvSpPr/>
          <p:nvPr/>
        </p:nvSpPr>
        <p:spPr>
          <a:xfrm>
            <a:off x="0" y="0"/>
            <a:ext cx="2484000" cy="32657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Time prior to marketing authorisation</a:t>
            </a:r>
          </a:p>
        </p:txBody>
      </p:sp>
      <p:sp>
        <p:nvSpPr>
          <p:cNvPr id="5" name="Arrow: Chevron 4">
            <a:extLst>
              <a:ext uri="{FF2B5EF4-FFF2-40B4-BE49-F238E27FC236}">
                <a16:creationId xmlns:a16="http://schemas.microsoft.com/office/drawing/2014/main" id="{4C3DAECF-DCD8-9EF7-D332-B4B90AF88E01}"/>
              </a:ext>
            </a:extLst>
          </p:cNvPr>
          <p:cNvSpPr/>
          <p:nvPr/>
        </p:nvSpPr>
        <p:spPr>
          <a:xfrm>
            <a:off x="2167904" y="0"/>
            <a:ext cx="2700000" cy="326571"/>
          </a:xfrm>
          <a:prstGeom prst="chevron">
            <a:avLst/>
          </a:prstGeom>
          <a:solidFill>
            <a:srgbClr val="C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price and reimbursement process</a:t>
            </a:r>
          </a:p>
        </p:txBody>
      </p:sp>
      <p:sp>
        <p:nvSpPr>
          <p:cNvPr id="7" name="Arrow: Chevron 6">
            <a:extLst>
              <a:ext uri="{FF2B5EF4-FFF2-40B4-BE49-F238E27FC236}">
                <a16:creationId xmlns:a16="http://schemas.microsoft.com/office/drawing/2014/main" id="{99E827AA-C590-C9DC-1125-374E1E98706E}"/>
              </a:ext>
            </a:extLst>
          </p:cNvPr>
          <p:cNvSpPr/>
          <p:nvPr/>
        </p:nvSpPr>
        <p:spPr>
          <a:xfrm>
            <a:off x="4587808" y="0"/>
            <a:ext cx="2700000" cy="326571"/>
          </a:xfrm>
          <a:prstGeom prst="chevron">
            <a:avLst/>
          </a:prstGeom>
          <a:solidFill>
            <a:srgbClr val="B3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The value assessment process</a:t>
            </a:r>
          </a:p>
        </p:txBody>
      </p:sp>
      <p:sp>
        <p:nvSpPr>
          <p:cNvPr id="9" name="Arrow: Chevron 8">
            <a:extLst>
              <a:ext uri="{FF2B5EF4-FFF2-40B4-BE49-F238E27FC236}">
                <a16:creationId xmlns:a16="http://schemas.microsoft.com/office/drawing/2014/main" id="{D65CD535-711D-CD36-199A-E31BE1C351C9}"/>
              </a:ext>
            </a:extLst>
          </p:cNvPr>
          <p:cNvSpPr/>
          <p:nvPr/>
        </p:nvSpPr>
        <p:spPr>
          <a:xfrm>
            <a:off x="7007712" y="0"/>
            <a:ext cx="2700000" cy="326571"/>
          </a:xfrm>
          <a:prstGeom prst="chevron">
            <a:avLst/>
          </a:prstGeom>
          <a:solidFill>
            <a:srgbClr val="C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Health system readiness</a:t>
            </a:r>
          </a:p>
        </p:txBody>
      </p:sp>
      <p:sp>
        <p:nvSpPr>
          <p:cNvPr id="10" name="Arrow: Chevron 9">
            <a:extLst>
              <a:ext uri="{FF2B5EF4-FFF2-40B4-BE49-F238E27FC236}">
                <a16:creationId xmlns:a16="http://schemas.microsoft.com/office/drawing/2014/main" id="{A2EAC8C7-1F48-07A2-2865-10E73928F1F5}"/>
              </a:ext>
            </a:extLst>
          </p:cNvPr>
          <p:cNvSpPr/>
          <p:nvPr/>
        </p:nvSpPr>
        <p:spPr>
          <a:xfrm>
            <a:off x="9427615" y="0"/>
            <a:ext cx="2772000" cy="326571"/>
          </a:xfrm>
          <a:prstGeom prst="chevron">
            <a:avLst/>
          </a:prstGeom>
          <a:solidFill>
            <a:srgbClr val="D4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bg1"/>
                </a:solidFill>
              </a:rPr>
              <a:t>Delays from national to regional approval</a:t>
            </a:r>
          </a:p>
        </p:txBody>
      </p:sp>
      <p:pic>
        <p:nvPicPr>
          <p:cNvPr id="13" name="Picture 12" descr="Chart, line chart&#10;&#10;Description automatically generated">
            <a:extLst>
              <a:ext uri="{FF2B5EF4-FFF2-40B4-BE49-F238E27FC236}">
                <a16:creationId xmlns:a16="http://schemas.microsoft.com/office/drawing/2014/main" id="{36E18D21-4865-7B4A-9693-CAF92AF249B7}"/>
              </a:ext>
            </a:extLst>
          </p:cNvPr>
          <p:cNvPicPr>
            <a:picLocks noChangeAspect="1"/>
          </p:cNvPicPr>
          <p:nvPr/>
        </p:nvPicPr>
        <p:blipFill>
          <a:blip r:embed="rId5"/>
          <a:stretch>
            <a:fillRect/>
          </a:stretch>
        </p:blipFill>
        <p:spPr>
          <a:xfrm>
            <a:off x="6293675" y="2589938"/>
            <a:ext cx="5048250" cy="2272030"/>
          </a:xfrm>
          <a:prstGeom prst="rect">
            <a:avLst/>
          </a:prstGeom>
        </p:spPr>
      </p:pic>
      <p:sp>
        <p:nvSpPr>
          <p:cNvPr id="17" name="TextBox 16">
            <a:extLst>
              <a:ext uri="{FF2B5EF4-FFF2-40B4-BE49-F238E27FC236}">
                <a16:creationId xmlns:a16="http://schemas.microsoft.com/office/drawing/2014/main" id="{A6194503-5629-BE6B-04CD-B711F55F1E37}"/>
              </a:ext>
            </a:extLst>
          </p:cNvPr>
          <p:cNvSpPr txBox="1"/>
          <p:nvPr/>
        </p:nvSpPr>
        <p:spPr>
          <a:xfrm>
            <a:off x="685800" y="6179660"/>
            <a:ext cx="9384475" cy="584775"/>
          </a:xfrm>
          <a:prstGeom prst="rect">
            <a:avLst/>
          </a:prstGeom>
          <a:noFill/>
        </p:spPr>
        <p:txBody>
          <a:bodyPr wrap="square" rtlCol="0">
            <a:spAutoFit/>
          </a:bodyPr>
          <a:lstStyle/>
          <a:p>
            <a:pPr algn="l"/>
            <a:r>
              <a:rPr lang="en-GB" sz="800" i="1" dirty="0">
                <a:latin typeface="+mj-lt"/>
              </a:rPr>
              <a:t>Abbreviations: </a:t>
            </a:r>
            <a:r>
              <a:rPr lang="en-US" sz="800" i="1" dirty="0">
                <a:latin typeface="+mj-lt"/>
              </a:rPr>
              <a:t>EMA = European Medicines Agency; FDA = Food and Drug Administration</a:t>
            </a:r>
          </a:p>
          <a:p>
            <a:pPr algn="l"/>
            <a:r>
              <a:rPr lang="en-US" sz="800" i="1" dirty="0">
                <a:latin typeface="+mj-lt"/>
              </a:rPr>
              <a:t>Sources: [1] </a:t>
            </a:r>
            <a:r>
              <a:rPr lang="en-GB" sz="800" dirty="0">
                <a:effectLst/>
                <a:latin typeface="+mj-lt"/>
                <a:ea typeface="Times New Roman" panose="02020603050405020304" pitchFamily="18" charset="0"/>
                <a:cs typeface="Arial" panose="020B0604020202020204" pitchFamily="34" charset="0"/>
              </a:rPr>
              <a:t>Samuel, N. and Verma, S. (2016) </a:t>
            </a:r>
            <a:r>
              <a:rPr lang="en-GB" sz="800" dirty="0">
                <a:effectLst/>
                <a:latin typeface="+mj-lt"/>
                <a:ea typeface="Times New Roman" panose="02020603050405020304" pitchFamily="18" charset="0"/>
              </a:rPr>
              <a:t>Cross-comparison of cancer drug approvals at three international regulatory agencies. </a:t>
            </a:r>
            <a:r>
              <a:rPr lang="en-GB" sz="800" i="1" dirty="0">
                <a:effectLst/>
                <a:latin typeface="+mj-lt"/>
                <a:ea typeface="Times New Roman" panose="02020603050405020304" pitchFamily="18" charset="0"/>
              </a:rPr>
              <a:t>Current Oncology</a:t>
            </a:r>
            <a:r>
              <a:rPr lang="en-GB" sz="800" dirty="0">
                <a:effectLst/>
                <a:latin typeface="+mj-lt"/>
                <a:ea typeface="Times New Roman" panose="02020603050405020304" pitchFamily="18" charset="0"/>
              </a:rPr>
              <a:t> 23(5): 454–460; [2] </a:t>
            </a:r>
            <a:r>
              <a:rPr lang="en-US" sz="800" dirty="0">
                <a:effectLst/>
                <a:latin typeface="+mj-lt"/>
                <a:ea typeface="Times New Roman" panose="02020603050405020304" pitchFamily="18" charset="0"/>
              </a:rPr>
              <a:t>Lythgoe, M. et al. (2022) Cancer Therapy Approval Timings, Review Speed, and Publication of Pivotal Registration Trials in the US and Europe, 2010-2019. JAMA </a:t>
            </a:r>
            <a:r>
              <a:rPr lang="en-US" sz="800" dirty="0" err="1">
                <a:effectLst/>
                <a:latin typeface="+mj-lt"/>
                <a:ea typeface="Times New Roman" panose="02020603050405020304" pitchFamily="18" charset="0"/>
              </a:rPr>
              <a:t>Netw</a:t>
            </a:r>
            <a:r>
              <a:rPr lang="en-US" sz="800" dirty="0">
                <a:effectLst/>
                <a:latin typeface="+mj-lt"/>
                <a:ea typeface="Times New Roman" panose="02020603050405020304" pitchFamily="18" charset="0"/>
              </a:rPr>
              <a:t> Open 5(6): e2216183; </a:t>
            </a:r>
            <a:r>
              <a:rPr lang="en-US" sz="800" dirty="0">
                <a:effectLst/>
                <a:latin typeface="+mj-lt"/>
                <a:ea typeface="Times New Roman" panose="02020603050405020304" pitchFamily="18" charset="0"/>
                <a:hlinkClick r:id="rId6"/>
              </a:rPr>
              <a:t>https://cirsci.org/wp-content/uploads/dlm_uploads/2022/06/CIRS-RD-Briefing-85-6-agencies-v2.3.pdf</a:t>
            </a:r>
            <a:r>
              <a:rPr lang="en-US" sz="800" dirty="0">
                <a:effectLst/>
                <a:latin typeface="+mj-lt"/>
                <a:ea typeface="Times New Roman" panose="02020603050405020304" pitchFamily="18" charset="0"/>
              </a:rPr>
              <a:t>   </a:t>
            </a:r>
            <a:endParaRPr lang="en-GB" sz="800" i="1" dirty="0">
              <a:latin typeface="+mj-lt"/>
            </a:endParaRPr>
          </a:p>
        </p:txBody>
      </p:sp>
    </p:spTree>
    <p:extLst>
      <p:ext uri="{BB962C8B-B14F-4D97-AF65-F5344CB8AC3E}">
        <p14:creationId xmlns:p14="http://schemas.microsoft.com/office/powerpoint/2010/main" val="121681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97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00000000000000000000E+00&quot;&gt;&lt;m_msothmcolidx val=&quot;0&quot;/&gt;&lt;m_rgb r=&quot;00&quot; g=&quot;B0&quot; b=&quot;50&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ADDe8TpBAD50043S.Upd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RA I">
      <a:dk1>
        <a:srgbClr val="404040"/>
      </a:dk1>
      <a:lt1>
        <a:srgbClr val="FFFFFF"/>
      </a:lt1>
      <a:dk2>
        <a:srgbClr val="C0C0C0"/>
      </a:dk2>
      <a:lt2>
        <a:srgbClr val="919396"/>
      </a:lt2>
      <a:accent1>
        <a:srgbClr val="0073AE"/>
      </a:accent1>
      <a:accent2>
        <a:srgbClr val="0AB6CE"/>
      </a:accent2>
      <a:accent3>
        <a:srgbClr val="93C5D1"/>
      </a:accent3>
      <a:accent4>
        <a:srgbClr val="135475"/>
      </a:accent4>
      <a:accent5>
        <a:srgbClr val="F99B1C"/>
      </a:accent5>
      <a:accent6>
        <a:srgbClr val="919396"/>
      </a:accent6>
      <a:hlink>
        <a:srgbClr val="50B3CF"/>
      </a:hlink>
      <a:folHlink>
        <a:srgbClr val="2E8D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S-split-widescreen-template.potx" id="{FCEF8D8D-D8CC-4DAA-B2F4-C8D893B7BAF8}" vid="{6A172E11-7EBF-4DD0-B4F2-360B10976388}"/>
    </a:ext>
  </a:extLst>
</a:theme>
</file>

<file path=ppt/theme/theme2.xml><?xml version="1.0" encoding="utf-8"?>
<a:theme xmlns:a="http://schemas.openxmlformats.org/drawingml/2006/main" name="2_Office Theme">
  <a:themeElements>
    <a:clrScheme name="CRA I">
      <a:dk1>
        <a:srgbClr val="404040"/>
      </a:dk1>
      <a:lt1>
        <a:srgbClr val="FFFFFF"/>
      </a:lt1>
      <a:dk2>
        <a:srgbClr val="C0C0C0"/>
      </a:dk2>
      <a:lt2>
        <a:srgbClr val="919396"/>
      </a:lt2>
      <a:accent1>
        <a:srgbClr val="0073AE"/>
      </a:accent1>
      <a:accent2>
        <a:srgbClr val="0AB6CE"/>
      </a:accent2>
      <a:accent3>
        <a:srgbClr val="93C5D1"/>
      </a:accent3>
      <a:accent4>
        <a:srgbClr val="135475"/>
      </a:accent4>
      <a:accent5>
        <a:srgbClr val="F99B1C"/>
      </a:accent5>
      <a:accent6>
        <a:srgbClr val="919396"/>
      </a:accent6>
      <a:hlink>
        <a:srgbClr val="50B3CF"/>
      </a:hlink>
      <a:folHlink>
        <a:srgbClr val="2E8DA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LS-widescreen-template.potx" id="{4D6A6AA0-E6AB-406E-9778-BC458B55E7B2}" vid="{70B67CAD-3C39-45F6-965B-DD72CDE214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01EAEEB26ADF4C8735B177173BE270" ma:contentTypeVersion="4" ma:contentTypeDescription="Create a new document." ma:contentTypeScope="" ma:versionID="a975bb9db00f35c39b93f836fce70d70">
  <xsd:schema xmlns:xsd="http://www.w3.org/2001/XMLSchema" xmlns:xs="http://www.w3.org/2001/XMLSchema" xmlns:p="http://schemas.microsoft.com/office/2006/metadata/properties" xmlns:ns2="05a4820c-7b43-4df8-a3bb-55158ac4ec31" xmlns:ns3="38844732-7e47-4d09-903f-9aedd31ec65d" targetNamespace="http://schemas.microsoft.com/office/2006/metadata/properties" ma:root="true" ma:fieldsID="3a9de644228d04844030d6d7f4203b00" ns2:_="" ns3:_="">
    <xsd:import namespace="05a4820c-7b43-4df8-a3bb-55158ac4ec31"/>
    <xsd:import namespace="38844732-7e47-4d09-903f-9aedd31ec6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4820c-7b43-4df8-a3bb-55158ac4e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844732-7e47-4d09-903f-9aedd31ec6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7882A2-F328-4E5A-B9C2-15A8049ED4F8}">
  <ds:schemaRefs>
    <ds:schemaRef ds:uri="05a4820c-7b43-4df8-a3bb-55158ac4ec31"/>
    <ds:schemaRef ds:uri="38844732-7e47-4d09-903f-9aedd31ec6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D7543A-A94B-4698-B1AD-4A2EB6A97AB8}">
  <ds:schemaRefs>
    <ds:schemaRef ds:uri="http://schemas.microsoft.com/sharepoint/v3/contenttype/forms"/>
  </ds:schemaRefs>
</ds:datastoreItem>
</file>

<file path=customXml/itemProps3.xml><?xml version="1.0" encoding="utf-8"?>
<ds:datastoreItem xmlns:ds="http://schemas.openxmlformats.org/officeDocument/2006/customXml" ds:itemID="{BE6645B8-1AA5-42CC-B579-11582EB34567}">
  <ds:schemaRefs>
    <ds:schemaRef ds:uri="05a4820c-7b43-4df8-a3bb-55158ac4ec31"/>
    <ds:schemaRef ds:uri="38844732-7e47-4d09-903f-9aedd31ec6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TotalTime>
  <Words>2329</Words>
  <Application>Microsoft Macintosh PowerPoint</Application>
  <PresentationFormat>Widescreen</PresentationFormat>
  <Paragraphs>209</Paragraphs>
  <Slides>17</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.AppleSystemUIFont</vt:lpstr>
      <vt:lpstr>Arial</vt:lpstr>
      <vt:lpstr>Arial Black</vt:lpstr>
      <vt:lpstr>Arial Bold</vt:lpstr>
      <vt:lpstr>Arial Narrow</vt:lpstr>
      <vt:lpstr>Calibri</vt:lpstr>
      <vt:lpstr>Wingdings</vt:lpstr>
      <vt:lpstr>1_Office Theme</vt:lpstr>
      <vt:lpstr>2_Office Theme</vt:lpstr>
      <vt:lpstr>think-cell Slide</vt:lpstr>
      <vt:lpstr>PowerPoint Presentation</vt:lpstr>
      <vt:lpstr>Contents</vt:lpstr>
      <vt:lpstr>Contents</vt:lpstr>
      <vt:lpstr>The report explains the root causes of unavailability of products across European countries </vt:lpstr>
      <vt:lpstr>What do we mean by availability and delay?</vt:lpstr>
      <vt:lpstr>What is the evidence on unavailability and delays?</vt:lpstr>
      <vt:lpstr>Contents</vt:lpstr>
      <vt:lpstr>We find and document 10 interrelated factors that explain unavailability and delays</vt:lpstr>
      <vt:lpstr>The speed of regulatory process</vt:lpstr>
      <vt:lpstr>Initiation of the process and  length of P&amp;R process</vt:lpstr>
      <vt:lpstr>Misalignment on evidence requirement</vt:lpstr>
      <vt:lpstr>Misalignment of value and price and the value assigned to  product differentiation and choice</vt:lpstr>
      <vt:lpstr>Health system readiness</vt:lpstr>
      <vt:lpstr>Availability is not access</vt:lpstr>
      <vt:lpstr>Contents</vt:lpstr>
      <vt:lpstr>Policy solutions to improve availability of innovative medicines</vt:lpstr>
      <vt:lpstr>The report highlights the launch of the European Access Hurdles Portal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abarron@crai.com</dc:creator>
  <cp:lastModifiedBy>François Bouvy</cp:lastModifiedBy>
  <cp:revision>6</cp:revision>
  <dcterms:created xsi:type="dcterms:W3CDTF">2019-06-14T14:53:04Z</dcterms:created>
  <dcterms:modified xsi:type="dcterms:W3CDTF">2023-04-21T09:19:19Z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0x010100C301EAEEB26ADF4C8735B177173BE270</vt:lpwstr>
  </property>
  <property fmtid="{D5CDD505-2E9C-101B-9397-08002B2CF9AE}" pid="3" name="MSIP_Label_dffd51a4-5314-4c60-bce6-0affc34d9cd7_Name">
    <vt:lpwstr>dffd51a4-5314-4c60-bce6-0affc34d9cd7</vt:lpwstr>
  </property>
  <property fmtid="{D5CDD505-2E9C-101B-9397-08002B2CF9AE}" pid="4" name="MSIP_Label_dffd51a4-5314-4c60-bce6-0affc34d9cd7_ContentBits">
    <vt:lpwstr>0</vt:lpwstr>
  </property>
  <property fmtid="{D5CDD505-2E9C-101B-9397-08002B2CF9AE}" pid="5" name="MSIP_Label_dffd51a4-5314-4c60-bce6-0affc34d9cd7_ActionId">
    <vt:lpwstr>b38f981c-d50e-4039-84e3-bb1144f373f8</vt:lpwstr>
  </property>
  <property fmtid="{D5CDD505-2E9C-101B-9397-08002B2CF9AE}" pid="6" name="MSIP_Label_dffd51a4-5314-4c60-bce6-0affc34d9cd7_SiteId">
    <vt:lpwstr>4a156c19-bc94-41ac-aacf-954686490869</vt:lpwstr>
  </property>
  <property fmtid="{D5CDD505-2E9C-101B-9397-08002B2CF9AE}" pid="7" name="MSIP_Label_dffd51a4-5314-4c60-bce6-0affc34d9cd7_Enabled">
    <vt:lpwstr>true</vt:lpwstr>
  </property>
  <property fmtid="{D5CDD505-2E9C-101B-9397-08002B2CF9AE}" pid="8" name="MSIP_Label_dffd51a4-5314-4c60-bce6-0affc34d9cd7_Method">
    <vt:lpwstr>Standard</vt:lpwstr>
  </property>
  <property fmtid="{D5CDD505-2E9C-101B-9397-08002B2CF9AE}" pid="9" name="MSIP_Label_dffd51a4-5314-4c60-bce6-0affc34d9cd7_SetDate">
    <vt:lpwstr>2023-04-11T14:21:55Z</vt:lpwstr>
  </property>
</Properties>
</file>