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b" ContentType="application/vnd.ms-excel.sheet.binary.macroEnabled.12"/>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charts/chart1.xml" ContentType="application/vnd.openxmlformats-officedocument.drawingml.chart+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charts/chart2.xml" ContentType="application/vnd.openxmlformats-officedocument.drawingml.chart+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charts/chart3.xml" ContentType="application/vnd.openxmlformats-officedocument.drawingml.chart+xml"/>
  <Override PartName="/ppt/tags/tag237.xml" ContentType="application/vnd.openxmlformats-officedocument.presentationml.tags+xml"/>
  <Override PartName="/ppt/tags/tag238.xml" ContentType="application/vnd.openxmlformats-officedocument.presentationml.tag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1201" r:id="rId5"/>
    <p:sldId id="1202" r:id="rId6"/>
    <p:sldId id="1204" r:id="rId7"/>
    <p:sldId id="1203" r:id="rId8"/>
    <p:sldId id="1205" r:id="rId9"/>
    <p:sldId id="1207" r:id="rId10"/>
    <p:sldId id="1206" r:id="rId11"/>
    <p:sldId id="1208" r:id="rId12"/>
    <p:sldId id="1210" r:id="rId13"/>
    <p:sldId id="1209"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F779A1F-E0B5-4BB2-801B-88CF7745DE4D}">
          <p14:sldIdLst>
            <p14:sldId id="1201"/>
            <p14:sldId id="1202"/>
            <p14:sldId id="1204"/>
            <p14:sldId id="1203"/>
            <p14:sldId id="1205"/>
            <p14:sldId id="1207"/>
            <p14:sldId id="1206"/>
            <p14:sldId id="1208"/>
            <p14:sldId id="1210"/>
            <p14:sldId id="120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8BF803-7703-69E4-A2C3-6296AEBCB0D6}" name="Nicholl, Hugh" initials="NH" userId="S::hnicholl@crai.com::ee13807a-a061-44d9-bf14-d3c072ec481d" providerId="AD"/>
  <p188:author id="{84057B43-4866-9DA4-7368-9A51834B653E}" name="Nathalie Moll" initials="NM" userId="S::nathalie.moll@efpia.eu::dd84c9fc-df17-42aa-817f-e09144f993a7" providerId="AD"/>
  <p188:author id="{65C53AA9-44BE-10DF-40F5-F066CA8F9A3D}" name="Armstrong, Hannah" initials="AH" userId="S::harmstrong@crai.com::c1ce8fbc-cf8e-46e7-bced-46cc5aab26f9" providerId="AD"/>
  <p188:author id="{F61E43C8-5CDB-4C38-F961-780953160FE1}" name="Wilsdon, Tim" initials="WT" userId="S::twilsdon@crai.com::7a47409e-de5c-45fe-9717-ef04d0f0ad52" providerId="AD"/>
  <p188:author id="{1CFE8EC8-FBB1-E31C-2950-4ECC10A1CB1E}" name="Giacomo Borgo" initials="GB" userId="S::giacomo.borgo@efpia.eu::6a4ef51e-d724-4727-9c0f-18f67b80fc50" providerId="AD"/>
  <p188:author id="{2D2AC5D1-F395-B0F9-16CD-AA65DEDB0B8C}" name="Haderi, Artes" initials="HA" userId="S::AHaderi@crai.com::1923cc96-105a-4f6a-8159-595bd71f3519" providerId="AD"/>
  <p188:author id="{3E806AD6-FACC-AE76-CFC3-62B21E5946DA}" name="Zacharko, Clara" initials="ZC" userId="S::CZacharko@crai.com::ed5b155e-ce83-4399-a7c0-4efa5ba18b2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ele, Rebecca" initials="SR" lastIdx="4" clrIdx="0">
    <p:extLst>
      <p:ext uri="{19B8F6BF-5375-455C-9EA6-DF929625EA0E}">
        <p15:presenceInfo xmlns:p15="http://schemas.microsoft.com/office/powerpoint/2012/main" userId="S::rsteele@crai.com::50f2b2a4-8c1c-4103-a9ca-a5dfebbb5b09" providerId="AD"/>
      </p:ext>
    </p:extLst>
  </p:cmAuthor>
  <p:cmAuthor id="2" name="Lawlor, Ryan" initials="LR" lastIdx="5" clrIdx="1">
    <p:extLst>
      <p:ext uri="{19B8F6BF-5375-455C-9EA6-DF929625EA0E}">
        <p15:presenceInfo xmlns:p15="http://schemas.microsoft.com/office/powerpoint/2012/main" userId="S::RLawlor@crai.com::99eaa62e-6ab6-4f67-b2de-2020d76da214" providerId="AD"/>
      </p:ext>
    </p:extLst>
  </p:cmAuthor>
  <p:cmAuthor id="3" name="Haderi, Artes" initials="HA" lastIdx="5" clrIdx="2">
    <p:extLst>
      <p:ext uri="{19B8F6BF-5375-455C-9EA6-DF929625EA0E}">
        <p15:presenceInfo xmlns:p15="http://schemas.microsoft.com/office/powerpoint/2012/main" userId="S::AHaderi@crai.com::1923cc96-105a-4f6a-8159-595bd71f3519" providerId="AD"/>
      </p:ext>
    </p:extLst>
  </p:cmAuthor>
  <p:cmAuthor id="4" name="Robson, Anna" initials="RA" lastIdx="59" clrIdx="3">
    <p:extLst>
      <p:ext uri="{19B8F6BF-5375-455C-9EA6-DF929625EA0E}">
        <p15:presenceInfo xmlns:p15="http://schemas.microsoft.com/office/powerpoint/2012/main" userId="S::arobson@crai.com::8fefa0cc-68bb-463e-ae9d-ffe496b23b3f" providerId="AD"/>
      </p:ext>
    </p:extLst>
  </p:cmAuthor>
  <p:cmAuthor id="5" name="Tim Wilsdon" initials="TW" lastIdx="43" clrIdx="4">
    <p:extLst>
      <p:ext uri="{19B8F6BF-5375-455C-9EA6-DF929625EA0E}">
        <p15:presenceInfo xmlns:p15="http://schemas.microsoft.com/office/powerpoint/2012/main" userId="S::twilsdon@crai.com::7a47409e-de5c-45fe-9717-ef04d0f0ad52" providerId="AD"/>
      </p:ext>
    </p:extLst>
  </p:cmAuthor>
  <p:cmAuthor id="6" name="Lu, Lanting" initials="LL" lastIdx="61" clrIdx="5">
    <p:extLst>
      <p:ext uri="{19B8F6BF-5375-455C-9EA6-DF929625EA0E}">
        <p15:presenceInfo xmlns:p15="http://schemas.microsoft.com/office/powerpoint/2012/main" userId="S::LTLu@crai.com::1212b71c-c42a-4fdb-9c00-2517c34b63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FFFFFF"/>
    <a:srgbClr val="55A3B6"/>
    <a:srgbClr val="93C5D1"/>
    <a:srgbClr val="3EA9E0"/>
    <a:srgbClr val="0073AE"/>
    <a:srgbClr val="ACD9F2"/>
    <a:srgbClr val="CDE8F7"/>
    <a:srgbClr val="B6DF89"/>
    <a:srgbClr val="F7C2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D7F918-1672-4E19-9BD3-8CA2CF385657}" v="4" dt="2023-04-20T16:34:36.8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14"/>
    <p:restoredTop sz="94694"/>
  </p:normalViewPr>
  <p:slideViewPr>
    <p:cSldViewPr snapToGrid="0">
      <p:cViewPr varScale="1">
        <p:scale>
          <a:sx n="117" d="100"/>
          <a:sy n="117" d="100"/>
        </p:scale>
        <p:origin x="10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xlsb"/></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Binary_Worksheet1.xlsb"/></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Binary_Worksheet2.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657314629258512E-2"/>
          <c:y val="5.7750759878419454E-2"/>
          <c:w val="0.90831663326653311"/>
          <c:h val="0.90759878419452888"/>
        </c:manualLayout>
      </c:layout>
      <c:barChart>
        <c:barDir val="col"/>
        <c:grouping val="stacked"/>
        <c:varyColors val="0"/>
        <c:ser>
          <c:idx val="0"/>
          <c:order val="0"/>
          <c:spPr>
            <a:solidFill>
              <a:schemeClr val="accent4"/>
            </a:solidFill>
            <a:ln>
              <a:noFill/>
            </a:ln>
          </c:spPr>
          <c:invertIfNegative val="0"/>
          <c:dPt>
            <c:idx val="29"/>
            <c:invertIfNegative val="0"/>
            <c:bubble3D val="0"/>
            <c:spPr>
              <a:solidFill>
                <a:schemeClr val="accent1"/>
              </a:solidFill>
              <a:ln>
                <a:noFill/>
              </a:ln>
            </c:spPr>
            <c:extLst>
              <c:ext xmlns:c16="http://schemas.microsoft.com/office/drawing/2014/chart" uri="{C3380CC4-5D6E-409C-BE32-E72D297353CC}">
                <c16:uniqueId val="{00000000-31C8-4109-A64D-1B3E1A0F6985}"/>
              </c:ext>
            </c:extLst>
          </c:dPt>
          <c:val>
            <c:numRef>
              <c:f>Sheet1!$A$1:$AE$1</c:f>
              <c:numCache>
                <c:formatCode>General</c:formatCode>
                <c:ptCount val="31"/>
                <c:pt idx="0">
                  <c:v>78.125</c:v>
                </c:pt>
                <c:pt idx="1">
                  <c:v>53.125</c:v>
                </c:pt>
                <c:pt idx="2">
                  <c:v>50</c:v>
                </c:pt>
                <c:pt idx="3">
                  <c:v>50</c:v>
                </c:pt>
                <c:pt idx="4">
                  <c:v>43.75</c:v>
                </c:pt>
                <c:pt idx="5">
                  <c:v>40.625</c:v>
                </c:pt>
                <c:pt idx="6">
                  <c:v>37.5</c:v>
                </c:pt>
                <c:pt idx="7">
                  <c:v>31.25</c:v>
                </c:pt>
                <c:pt idx="8">
                  <c:v>31.25</c:v>
                </c:pt>
                <c:pt idx="9">
                  <c:v>28.125</c:v>
                </c:pt>
                <c:pt idx="10">
                  <c:v>28.125</c:v>
                </c:pt>
                <c:pt idx="11">
                  <c:v>28.125</c:v>
                </c:pt>
                <c:pt idx="12">
                  <c:v>25</c:v>
                </c:pt>
                <c:pt idx="13">
                  <c:v>21.875</c:v>
                </c:pt>
                <c:pt idx="14">
                  <c:v>18.75</c:v>
                </c:pt>
                <c:pt idx="15">
                  <c:v>18.75</c:v>
                </c:pt>
                <c:pt idx="16">
                  <c:v>15.625</c:v>
                </c:pt>
                <c:pt idx="17">
                  <c:v>15.625</c:v>
                </c:pt>
                <c:pt idx="18">
                  <c:v>9.375</c:v>
                </c:pt>
                <c:pt idx="19">
                  <c:v>9.375</c:v>
                </c:pt>
                <c:pt idx="20">
                  <c:v>9.375</c:v>
                </c:pt>
                <c:pt idx="21">
                  <c:v>6.25</c:v>
                </c:pt>
                <c:pt idx="22">
                  <c:v>6.25</c:v>
                </c:pt>
                <c:pt idx="23">
                  <c:v>6.25</c:v>
                </c:pt>
                <c:pt idx="24">
                  <c:v>3.125</c:v>
                </c:pt>
                <c:pt idx="25">
                  <c:v>3.125</c:v>
                </c:pt>
                <c:pt idx="26">
                  <c:v>3.125</c:v>
                </c:pt>
                <c:pt idx="27">
                  <c:v>3.125</c:v>
                </c:pt>
                <c:pt idx="28">
                  <c:v>3.125</c:v>
                </c:pt>
                <c:pt idx="29">
                  <c:v>37.5</c:v>
                </c:pt>
                <c:pt idx="30">
                  <c:v>22.604166666666668</c:v>
                </c:pt>
              </c:numCache>
            </c:numRef>
          </c:val>
          <c:extLst>
            <c:ext xmlns:c16="http://schemas.microsoft.com/office/drawing/2014/chart" uri="{C3380CC4-5D6E-409C-BE32-E72D297353CC}">
              <c16:uniqueId val="{00000001-31C8-4109-A64D-1B3E1A0F6985}"/>
            </c:ext>
          </c:extLst>
        </c:ser>
        <c:ser>
          <c:idx val="1"/>
          <c:order val="1"/>
          <c:spPr>
            <a:solidFill>
              <a:schemeClr val="accent1"/>
            </a:solidFill>
            <a:ln>
              <a:noFill/>
            </a:ln>
          </c:spPr>
          <c:invertIfNegative val="0"/>
          <c:dPt>
            <c:idx val="29"/>
            <c:invertIfNegative val="0"/>
            <c:bubble3D val="0"/>
            <c:spPr>
              <a:solidFill>
                <a:srgbClr val="C3CFE1"/>
              </a:solidFill>
              <a:ln>
                <a:noFill/>
              </a:ln>
            </c:spPr>
            <c:extLst>
              <c:ext xmlns:c16="http://schemas.microsoft.com/office/drawing/2014/chart" uri="{C3380CC4-5D6E-409C-BE32-E72D297353CC}">
                <c16:uniqueId val="{00000002-31C8-4109-A64D-1B3E1A0F6985}"/>
              </c:ext>
            </c:extLst>
          </c:dPt>
          <c:val>
            <c:numRef>
              <c:f>Sheet1!$A$2:$AE$2</c:f>
              <c:numCache>
                <c:formatCode>General</c:formatCode>
                <c:ptCount val="31"/>
                <c:pt idx="0">
                  <c:v>6.25</c:v>
                </c:pt>
                <c:pt idx="1">
                  <c:v>18.75</c:v>
                </c:pt>
                <c:pt idx="2">
                  <c:v>28.125</c:v>
                </c:pt>
                <c:pt idx="3">
                  <c:v>12.5</c:v>
                </c:pt>
                <c:pt idx="4">
                  <c:v>15.625</c:v>
                </c:pt>
                <c:pt idx="5">
                  <c:v>46.875</c:v>
                </c:pt>
                <c:pt idx="6">
                  <c:v>34.375</c:v>
                </c:pt>
                <c:pt idx="7">
                  <c:v>50</c:v>
                </c:pt>
                <c:pt idx="8">
                  <c:v>31.25</c:v>
                </c:pt>
                <c:pt idx="9">
                  <c:v>46.875</c:v>
                </c:pt>
                <c:pt idx="10">
                  <c:v>43.75</c:v>
                </c:pt>
                <c:pt idx="11">
                  <c:v>28.125</c:v>
                </c:pt>
                <c:pt idx="12">
                  <c:v>31.25</c:v>
                </c:pt>
                <c:pt idx="13">
                  <c:v>62.5</c:v>
                </c:pt>
                <c:pt idx="14">
                  <c:v>37.5</c:v>
                </c:pt>
                <c:pt idx="15">
                  <c:v>28.125</c:v>
                </c:pt>
                <c:pt idx="16">
                  <c:v>46.875</c:v>
                </c:pt>
                <c:pt idx="17">
                  <c:v>28.125</c:v>
                </c:pt>
                <c:pt idx="18">
                  <c:v>62.5</c:v>
                </c:pt>
                <c:pt idx="19">
                  <c:v>21.875</c:v>
                </c:pt>
                <c:pt idx="20">
                  <c:v>9.375</c:v>
                </c:pt>
                <c:pt idx="21">
                  <c:v>50</c:v>
                </c:pt>
                <c:pt idx="22">
                  <c:v>46.875</c:v>
                </c:pt>
                <c:pt idx="23">
                  <c:v>25</c:v>
                </c:pt>
                <c:pt idx="24">
                  <c:v>40.625</c:v>
                </c:pt>
                <c:pt idx="25">
                  <c:v>40.625</c:v>
                </c:pt>
                <c:pt idx="26">
                  <c:v>25</c:v>
                </c:pt>
                <c:pt idx="27">
                  <c:v>21.875</c:v>
                </c:pt>
                <c:pt idx="28">
                  <c:v>9.375</c:v>
                </c:pt>
                <c:pt idx="29">
                  <c:v>62.5</c:v>
                </c:pt>
                <c:pt idx="30">
                  <c:v>32.916666666666657</c:v>
                </c:pt>
              </c:numCache>
            </c:numRef>
          </c:val>
          <c:extLst>
            <c:ext xmlns:c16="http://schemas.microsoft.com/office/drawing/2014/chart" uri="{C3380CC4-5D6E-409C-BE32-E72D297353CC}">
              <c16:uniqueId val="{00000003-31C8-4109-A64D-1B3E1A0F6985}"/>
            </c:ext>
          </c:extLst>
        </c:ser>
        <c:ser>
          <c:idx val="2"/>
          <c:order val="2"/>
          <c:spPr>
            <a:solidFill>
              <a:srgbClr val="C3CFE1"/>
            </a:solidFill>
            <a:ln>
              <a:noFill/>
            </a:ln>
          </c:spPr>
          <c:invertIfNegative val="0"/>
          <c:dPt>
            <c:idx val="29"/>
            <c:invertIfNegative val="0"/>
            <c:bubble3D val="0"/>
            <c:spPr>
              <a:solidFill>
                <a:srgbClr val="D6D7D9"/>
              </a:solidFill>
              <a:ln>
                <a:noFill/>
              </a:ln>
            </c:spPr>
            <c:extLst>
              <c:ext xmlns:c16="http://schemas.microsoft.com/office/drawing/2014/chart" uri="{C3380CC4-5D6E-409C-BE32-E72D297353CC}">
                <c16:uniqueId val="{00000004-31C8-4109-A64D-1B3E1A0F6985}"/>
              </c:ext>
            </c:extLst>
          </c:dPt>
          <c:val>
            <c:numRef>
              <c:f>Sheet1!$A$3:$AE$3</c:f>
              <c:numCache>
                <c:formatCode>General</c:formatCode>
                <c:ptCount val="31"/>
                <c:pt idx="0">
                  <c:v>12.5</c:v>
                </c:pt>
                <c:pt idx="1">
                  <c:v>25</c:v>
                </c:pt>
                <c:pt idx="2">
                  <c:v>21.875</c:v>
                </c:pt>
                <c:pt idx="3">
                  <c:v>34.375</c:v>
                </c:pt>
                <c:pt idx="4">
                  <c:v>31.25</c:v>
                </c:pt>
                <c:pt idx="5">
                  <c:v>12.5</c:v>
                </c:pt>
                <c:pt idx="6">
                  <c:v>25</c:v>
                </c:pt>
                <c:pt idx="7">
                  <c:v>18.75</c:v>
                </c:pt>
                <c:pt idx="8">
                  <c:v>21.875</c:v>
                </c:pt>
                <c:pt idx="9">
                  <c:v>25</c:v>
                </c:pt>
                <c:pt idx="10">
                  <c:v>28.125</c:v>
                </c:pt>
                <c:pt idx="11">
                  <c:v>40.625</c:v>
                </c:pt>
                <c:pt idx="12">
                  <c:v>40.625</c:v>
                </c:pt>
                <c:pt idx="13">
                  <c:v>15.625</c:v>
                </c:pt>
                <c:pt idx="14">
                  <c:v>31.25</c:v>
                </c:pt>
                <c:pt idx="15">
                  <c:v>50</c:v>
                </c:pt>
                <c:pt idx="16">
                  <c:v>37.5</c:v>
                </c:pt>
                <c:pt idx="17">
                  <c:v>43.75</c:v>
                </c:pt>
                <c:pt idx="18">
                  <c:v>28.125</c:v>
                </c:pt>
                <c:pt idx="19">
                  <c:v>68.75</c:v>
                </c:pt>
                <c:pt idx="20">
                  <c:v>62.5</c:v>
                </c:pt>
                <c:pt idx="21">
                  <c:v>43.75</c:v>
                </c:pt>
                <c:pt idx="22">
                  <c:v>18.75</c:v>
                </c:pt>
                <c:pt idx="23">
                  <c:v>59.375</c:v>
                </c:pt>
                <c:pt idx="24">
                  <c:v>56.25</c:v>
                </c:pt>
                <c:pt idx="25">
                  <c:v>53.125</c:v>
                </c:pt>
                <c:pt idx="26">
                  <c:v>68.75</c:v>
                </c:pt>
                <c:pt idx="27">
                  <c:v>53.125</c:v>
                </c:pt>
                <c:pt idx="28">
                  <c:v>65.625</c:v>
                </c:pt>
                <c:pt idx="29">
                  <c:v>0</c:v>
                </c:pt>
                <c:pt idx="30">
                  <c:v>38.541666666666671</c:v>
                </c:pt>
              </c:numCache>
            </c:numRef>
          </c:val>
          <c:extLst>
            <c:ext xmlns:c16="http://schemas.microsoft.com/office/drawing/2014/chart" uri="{C3380CC4-5D6E-409C-BE32-E72D297353CC}">
              <c16:uniqueId val="{00000005-31C8-4109-A64D-1B3E1A0F6985}"/>
            </c:ext>
          </c:extLst>
        </c:ser>
        <c:ser>
          <c:idx val="3"/>
          <c:order val="3"/>
          <c:spPr>
            <a:solidFill>
              <a:srgbClr val="D6D7D9"/>
            </a:solidFill>
            <a:ln>
              <a:noFill/>
            </a:ln>
          </c:spPr>
          <c:invertIfNegative val="0"/>
          <c:dPt>
            <c:idx val="29"/>
            <c:invertIfNegative val="0"/>
            <c:bubble3D val="0"/>
            <c:spPr>
              <a:solidFill>
                <a:schemeClr val="accent4"/>
              </a:solidFill>
              <a:ln>
                <a:noFill/>
              </a:ln>
            </c:spPr>
            <c:extLst>
              <c:ext xmlns:c16="http://schemas.microsoft.com/office/drawing/2014/chart" uri="{C3380CC4-5D6E-409C-BE32-E72D297353CC}">
                <c16:uniqueId val="{00000006-31C8-4109-A64D-1B3E1A0F6985}"/>
              </c:ext>
            </c:extLst>
          </c:dPt>
          <c:dLbls>
            <c:dLbl>
              <c:idx val="0"/>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31C8-4109-A64D-1B3E1A0F6985}"/>
                </c:ext>
              </c:extLst>
            </c:dLbl>
            <c:dLbl>
              <c:idx val="1"/>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31C8-4109-A64D-1B3E1A0F6985}"/>
                </c:ext>
              </c:extLst>
            </c:dLbl>
            <c:dLbl>
              <c:idx val="6"/>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31C8-4109-A64D-1B3E1A0F6985}"/>
                </c:ext>
              </c:extLst>
            </c:dLbl>
            <c:dLbl>
              <c:idx val="11"/>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31C8-4109-A64D-1B3E1A0F6985}"/>
                </c:ext>
              </c:extLst>
            </c:dLbl>
            <c:dLbl>
              <c:idx val="12"/>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31C8-4109-A64D-1B3E1A0F6985}"/>
                </c:ext>
              </c:extLst>
            </c:dLbl>
            <c:dLbl>
              <c:idx val="15"/>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31C8-4109-A64D-1B3E1A0F6985}"/>
                </c:ext>
              </c:extLst>
            </c:dLbl>
            <c:dLbl>
              <c:idx val="25"/>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31C8-4109-A64D-1B3E1A0F6985}"/>
                </c:ext>
              </c:extLst>
            </c:dLbl>
            <c:dLbl>
              <c:idx val="26"/>
              <c:layout>
                <c:manualLayout>
                  <c:x val="0"/>
                  <c:y val="-4.3161094224924014E-2"/>
                </c:manualLayout>
              </c:layout>
              <c:numFmt formatCode="#,##0&quot;%&quot;;&quot;-&quot;#,##0&quot;%&quot;" sourceLinked="0"/>
              <c:spPr>
                <a:noFill/>
                <a:ln>
                  <a:noFill/>
                </a:ln>
              </c:spPr>
              <c:txPr>
                <a:bodyPr wrap="none"/>
                <a:lstStyle/>
                <a:p>
                  <a:pPr>
                    <a:defRPr sz="7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31C8-4109-A64D-1B3E1A0F698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Sheet1!$A$4:$AE$4</c:f>
              <c:numCache>
                <c:formatCode>General</c:formatCode>
                <c:ptCount val="31"/>
                <c:pt idx="0">
                  <c:v>3.125</c:v>
                </c:pt>
                <c:pt idx="1">
                  <c:v>3.125</c:v>
                </c:pt>
                <c:pt idx="2">
                  <c:v>0</c:v>
                </c:pt>
                <c:pt idx="3">
                  <c:v>0</c:v>
                </c:pt>
                <c:pt idx="4">
                  <c:v>9.375</c:v>
                </c:pt>
                <c:pt idx="5">
                  <c:v>0</c:v>
                </c:pt>
                <c:pt idx="6">
                  <c:v>3.125</c:v>
                </c:pt>
                <c:pt idx="7">
                  <c:v>0</c:v>
                </c:pt>
                <c:pt idx="8">
                  <c:v>15.625</c:v>
                </c:pt>
                <c:pt idx="9">
                  <c:v>0</c:v>
                </c:pt>
                <c:pt idx="10">
                  <c:v>0</c:v>
                </c:pt>
                <c:pt idx="11">
                  <c:v>3.125</c:v>
                </c:pt>
                <c:pt idx="12">
                  <c:v>3.125</c:v>
                </c:pt>
                <c:pt idx="13">
                  <c:v>0</c:v>
                </c:pt>
                <c:pt idx="14">
                  <c:v>12.5</c:v>
                </c:pt>
                <c:pt idx="15">
                  <c:v>3.125</c:v>
                </c:pt>
                <c:pt idx="16">
                  <c:v>0</c:v>
                </c:pt>
                <c:pt idx="17">
                  <c:v>12.5</c:v>
                </c:pt>
                <c:pt idx="18">
                  <c:v>0</c:v>
                </c:pt>
                <c:pt idx="19">
                  <c:v>0</c:v>
                </c:pt>
                <c:pt idx="20">
                  <c:v>18.75</c:v>
                </c:pt>
                <c:pt idx="21">
                  <c:v>0</c:v>
                </c:pt>
                <c:pt idx="22">
                  <c:v>28.125</c:v>
                </c:pt>
                <c:pt idx="23">
                  <c:v>9.375</c:v>
                </c:pt>
                <c:pt idx="24">
                  <c:v>0</c:v>
                </c:pt>
                <c:pt idx="25">
                  <c:v>3.125</c:v>
                </c:pt>
                <c:pt idx="26">
                  <c:v>3.125</c:v>
                </c:pt>
                <c:pt idx="27">
                  <c:v>21.875</c:v>
                </c:pt>
                <c:pt idx="28">
                  <c:v>21.875</c:v>
                </c:pt>
                <c:pt idx="29">
                  <c:v>0</c:v>
                </c:pt>
                <c:pt idx="30">
                  <c:v>5.8333333333333348</c:v>
                </c:pt>
              </c:numCache>
            </c:numRef>
          </c:val>
          <c:extLst>
            <c:ext xmlns:c16="http://schemas.microsoft.com/office/drawing/2014/chart" uri="{C3380CC4-5D6E-409C-BE32-E72D297353CC}">
              <c16:uniqueId val="{0000000F-31C8-4109-A64D-1B3E1A0F6985}"/>
            </c:ext>
          </c:extLst>
        </c:ser>
        <c:dLbls>
          <c:showLegendKey val="0"/>
          <c:showVal val="0"/>
          <c:showCatName val="0"/>
          <c:showSerName val="0"/>
          <c:showPercent val="0"/>
          <c:showBubbleSize val="0"/>
        </c:dLbls>
        <c:gapWidth val="80"/>
        <c:overlap val="100"/>
        <c:axId val="1013685807"/>
        <c:axId val="1"/>
      </c:barChart>
      <c:catAx>
        <c:axId val="1013685807"/>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00"/>
          <c:min val="0"/>
        </c:scaling>
        <c:delete val="0"/>
        <c:axPos val="l"/>
        <c:majorGridlines>
          <c:spPr>
            <a:ln>
              <a:noFill/>
            </a:ln>
          </c:spPr>
        </c:majorGridlines>
        <c:numFmt formatCode="#,##0&quot;%&quot;;&quot;-&quot;#,##0&quot;%&quot;" sourceLinked="0"/>
        <c:majorTickMark val="out"/>
        <c:minorTickMark val="none"/>
        <c:tickLblPos val="nextTo"/>
        <c:spPr>
          <a:ln w="9525" algn="ctr">
            <a:solidFill>
              <a:schemeClr val="tx1"/>
            </a:solidFill>
            <a:prstDash val="solid"/>
          </a:ln>
        </c:spPr>
        <c:txPr>
          <a:bodyPr wrap="none"/>
          <a:lstStyle/>
          <a:p>
            <a:pPr>
              <a:defRPr sz="900" kern="1200">
                <a:solidFill>
                  <a:schemeClr val="tx1"/>
                </a:solidFill>
                <a:latin typeface="+mn-lt"/>
                <a:ea typeface="+mn-ea"/>
                <a:cs typeface="+mn-cs"/>
              </a:defRPr>
            </a:pPr>
            <a:endParaRPr lang="en-BE"/>
          </a:p>
        </c:txPr>
        <c:crossAx val="1013685807"/>
        <c:crosses val="min"/>
        <c:crossBetween val="between"/>
        <c:majorUnit val="10"/>
      </c:valAx>
    </c:plotArea>
    <c:plotVisOnly val="0"/>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3855582200905941E-2"/>
          <c:y val="6.1403508771929821E-2"/>
          <c:w val="0.97228883559818813"/>
          <c:h val="0.90818713450292399"/>
        </c:manualLayout>
      </c:layout>
      <c:barChart>
        <c:barDir val="col"/>
        <c:grouping val="stacked"/>
        <c:varyColors val="0"/>
        <c:ser>
          <c:idx val="0"/>
          <c:order val="0"/>
          <c:spPr>
            <a:solidFill>
              <a:schemeClr val="accent4"/>
            </a:solidFill>
            <a:ln>
              <a:noFill/>
            </a:ln>
          </c:spPr>
          <c:invertIfNegative val="0"/>
          <c:dLbls>
            <c:dLbl>
              <c:idx val="0"/>
              <c:layout>
                <c:manualLayout>
                  <c:x val="0"/>
                  <c:y val="-0.13508771929824562"/>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58A1-4540-B849-AEC6CB1BADE7}"/>
                </c:ext>
              </c:extLst>
            </c:dLbl>
            <c:dLbl>
              <c:idx val="1"/>
              <c:layout>
                <c:manualLayout>
                  <c:x val="0"/>
                  <c:y val="-0.17426900584795321"/>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58A1-4540-B849-AEC6CB1BADE7}"/>
                </c:ext>
              </c:extLst>
            </c:dLbl>
            <c:dLbl>
              <c:idx val="2"/>
              <c:layout>
                <c:manualLayout>
                  <c:x val="0"/>
                  <c:y val="-0.19824561403508772"/>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58A1-4540-B849-AEC6CB1BADE7}"/>
                </c:ext>
              </c:extLst>
            </c:dLbl>
            <c:dLbl>
              <c:idx val="3"/>
              <c:layout>
                <c:manualLayout>
                  <c:x val="5.3290700772715164E-3"/>
                  <c:y val="-0.20584795321637428"/>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58A1-4540-B849-AEC6CB1BADE7}"/>
                </c:ext>
              </c:extLst>
            </c:dLbl>
            <c:dLbl>
              <c:idx val="4"/>
              <c:layout>
                <c:manualLayout>
                  <c:x val="0"/>
                  <c:y val="-0.22807017543859648"/>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58A1-4540-B849-AEC6CB1BADE7}"/>
                </c:ext>
              </c:extLst>
            </c:dLbl>
            <c:dLbl>
              <c:idx val="5"/>
              <c:layout>
                <c:manualLayout>
                  <c:x val="5.3290700772715164E-3"/>
                  <c:y val="-0.24035087719298245"/>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58A1-4540-B849-AEC6CB1BADE7}"/>
                </c:ext>
              </c:extLst>
            </c:dLbl>
            <c:dLbl>
              <c:idx val="6"/>
              <c:layout>
                <c:manualLayout>
                  <c:x val="-8.2600586197708499E-3"/>
                  <c:y val="-0.2783625730994152"/>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58A1-4540-B849-AEC6CB1BADE7}"/>
                </c:ext>
              </c:extLst>
            </c:dLbl>
            <c:dLbl>
              <c:idx val="7"/>
              <c:layout>
                <c:manualLayout>
                  <c:x val="0"/>
                  <c:y val="-0.24385964912280703"/>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58A1-4540-B849-AEC6CB1BADE7}"/>
                </c:ext>
              </c:extLst>
            </c:dLbl>
            <c:dLbl>
              <c:idx val="8"/>
              <c:layout>
                <c:manualLayout>
                  <c:x val="0"/>
                  <c:y val="-0.2783625730994152"/>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58A1-4540-B849-AEC6CB1BADE7}"/>
                </c:ext>
              </c:extLst>
            </c:dLbl>
            <c:dLbl>
              <c:idx val="9"/>
              <c:layout>
                <c:manualLayout>
                  <c:x val="5.3290700772715164E-3"/>
                  <c:y val="-0.29122807017543861"/>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58A1-4540-B849-AEC6CB1BADE7}"/>
                </c:ext>
              </c:extLst>
            </c:dLbl>
            <c:dLbl>
              <c:idx val="10"/>
              <c:layout>
                <c:manualLayout>
                  <c:x val="-8.2600586197708499E-3"/>
                  <c:y val="-0.32280701754385965"/>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58A1-4540-B849-AEC6CB1BADE7}"/>
                </c:ext>
              </c:extLst>
            </c:dLbl>
            <c:dLbl>
              <c:idx val="11"/>
              <c:layout>
                <c:manualLayout>
                  <c:x val="0"/>
                  <c:y val="-0.31052631578947371"/>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58A1-4540-B849-AEC6CB1BADE7}"/>
                </c:ext>
              </c:extLst>
            </c:dLbl>
            <c:dLbl>
              <c:idx val="12"/>
              <c:layout>
                <c:manualLayout>
                  <c:x val="5.3290700772715164E-3"/>
                  <c:y val="-0.31929824561403508"/>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58A1-4540-B849-AEC6CB1BADE7}"/>
                </c:ext>
              </c:extLst>
            </c:dLbl>
            <c:dLbl>
              <c:idx val="13"/>
              <c:layout>
                <c:manualLayout>
                  <c:x val="-8.5265121236344256E-3"/>
                  <c:y val="-0.35789473684210527"/>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58A1-4540-B849-AEC6CB1BADE7}"/>
                </c:ext>
              </c:extLst>
            </c:dLbl>
            <c:dLbl>
              <c:idx val="14"/>
              <c:layout>
                <c:manualLayout>
                  <c:x val="0"/>
                  <c:y val="-0.3350877192982456"/>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58A1-4540-B849-AEC6CB1BADE7}"/>
                </c:ext>
              </c:extLst>
            </c:dLbl>
            <c:dLbl>
              <c:idx val="15"/>
              <c:layout>
                <c:manualLayout>
                  <c:x val="0"/>
                  <c:y val="-0.35555555555555557"/>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58A1-4540-B849-AEC6CB1BADE7}"/>
                </c:ext>
              </c:extLst>
            </c:dLbl>
            <c:dLbl>
              <c:idx val="16"/>
              <c:layout>
                <c:manualLayout>
                  <c:x val="5.3290700772715164E-3"/>
                  <c:y val="-0.36900584795321639"/>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58A1-4540-B849-AEC6CB1BADE7}"/>
                </c:ext>
              </c:extLst>
            </c:dLbl>
            <c:dLbl>
              <c:idx val="17"/>
              <c:layout>
                <c:manualLayout>
                  <c:x val="-8.2600586197708499E-3"/>
                  <c:y val="-0.39941520467836256"/>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1-58A1-4540-B849-AEC6CB1BADE7}"/>
                </c:ext>
              </c:extLst>
            </c:dLbl>
            <c:dLbl>
              <c:idx val="18"/>
              <c:layout>
                <c:manualLayout>
                  <c:x val="0"/>
                  <c:y val="-0.38304093567251463"/>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2-58A1-4540-B849-AEC6CB1BADE7}"/>
                </c:ext>
              </c:extLst>
            </c:dLbl>
            <c:dLbl>
              <c:idx val="19"/>
              <c:layout>
                <c:manualLayout>
                  <c:x val="5.3290700772715164E-3"/>
                  <c:y val="-0.38362573099415204"/>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3-58A1-4540-B849-AEC6CB1BADE7}"/>
                </c:ext>
              </c:extLst>
            </c:dLbl>
            <c:dLbl>
              <c:idx val="20"/>
              <c:layout>
                <c:manualLayout>
                  <c:x val="-8.2600586197708499E-3"/>
                  <c:y val="-0.41403508771929826"/>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4-58A1-4540-B849-AEC6CB1BADE7}"/>
                </c:ext>
              </c:extLst>
            </c:dLbl>
            <c:dLbl>
              <c:idx val="21"/>
              <c:layout>
                <c:manualLayout>
                  <c:x val="0"/>
                  <c:y val="-0.39941520467836256"/>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5-58A1-4540-B849-AEC6CB1BADE7}"/>
                </c:ext>
              </c:extLst>
            </c:dLbl>
            <c:dLbl>
              <c:idx val="22"/>
              <c:layout>
                <c:manualLayout>
                  <c:x val="5.3290700772715164E-3"/>
                  <c:y val="-0.41228070175438597"/>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6-58A1-4540-B849-AEC6CB1BADE7}"/>
                </c:ext>
              </c:extLst>
            </c:dLbl>
            <c:dLbl>
              <c:idx val="23"/>
              <c:layout>
                <c:manualLayout>
                  <c:x val="-8.2600586197708499E-3"/>
                  <c:y val="-0.45263157894736844"/>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7-58A1-4540-B849-AEC6CB1BADE7}"/>
                </c:ext>
              </c:extLst>
            </c:dLbl>
            <c:dLbl>
              <c:idx val="24"/>
              <c:layout>
                <c:manualLayout>
                  <c:x val="0"/>
                  <c:y val="-0.43040935672514619"/>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8-58A1-4540-B849-AEC6CB1BADE7}"/>
                </c:ext>
              </c:extLst>
            </c:dLbl>
            <c:dLbl>
              <c:idx val="25"/>
              <c:layout>
                <c:manualLayout>
                  <c:x val="5.3290700772715164E-3"/>
                  <c:y val="-0.43040935672514619"/>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9-58A1-4540-B849-AEC6CB1BADE7}"/>
                </c:ext>
              </c:extLst>
            </c:dLbl>
            <c:dLbl>
              <c:idx val="26"/>
              <c:layout>
                <c:manualLayout>
                  <c:x val="0"/>
                  <c:y val="-0.46081871345029241"/>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A-58A1-4540-B849-AEC6CB1BADE7}"/>
                </c:ext>
              </c:extLst>
            </c:dLbl>
            <c:dLbl>
              <c:idx val="27"/>
              <c:layout>
                <c:manualLayout>
                  <c:x val="0"/>
                  <c:y val="-0.48479532163742689"/>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B-58A1-4540-B849-AEC6CB1BADE7}"/>
                </c:ext>
              </c:extLst>
            </c:dLbl>
            <c:dLbl>
              <c:idx val="28"/>
              <c:layout>
                <c:manualLayout>
                  <c:x val="0"/>
                  <c:y val="-0.32514619883040935"/>
                </c:manualLayout>
              </c:layout>
              <c:numFmt formatCode="#,##0&quot;%&quot;;&quot;-&quot;#,##0&quot;%&quot;" sourceLinked="0"/>
              <c:spPr>
                <a:noFill/>
                <a:ln>
                  <a:noFill/>
                </a:ln>
              </c:spPr>
              <c:txPr>
                <a:bodyPr wrap="none"/>
                <a:lstStyle/>
                <a:p>
                  <a:pPr>
                    <a:defRPr sz="8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C-58A1-4540-B849-AEC6CB1BADE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Sheet1!$A$1:$AC$1</c:f>
              <c:numCache>
                <c:formatCode>General</c:formatCode>
                <c:ptCount val="29"/>
                <c:pt idx="0">
                  <c:v>8.8936170212765955</c:v>
                </c:pt>
                <c:pt idx="1">
                  <c:v>12.21374045801527</c:v>
                </c:pt>
                <c:pt idx="2">
                  <c:v>14.273204903677758</c:v>
                </c:pt>
                <c:pt idx="3">
                  <c:v>14.894288419059642</c:v>
                </c:pt>
                <c:pt idx="4">
                  <c:v>16.793893129770993</c:v>
                </c:pt>
                <c:pt idx="5">
                  <c:v>17.872556486417874</c:v>
                </c:pt>
                <c:pt idx="6">
                  <c:v>18.063872255489024</c:v>
                </c:pt>
                <c:pt idx="7">
                  <c:v>18.139137857447718</c:v>
                </c:pt>
                <c:pt idx="8">
                  <c:v>21.112282551396948</c:v>
                </c:pt>
                <c:pt idx="9">
                  <c:v>22.197231833910031</c:v>
                </c:pt>
                <c:pt idx="10">
                  <c:v>22.915901579140652</c:v>
                </c:pt>
                <c:pt idx="11">
                  <c:v>23.865698729582576</c:v>
                </c:pt>
                <c:pt idx="12">
                  <c:v>24.592487597448617</c:v>
                </c:pt>
                <c:pt idx="13">
                  <c:v>24.7628267182962</c:v>
                </c:pt>
                <c:pt idx="14">
                  <c:v>25.933856768974543</c:v>
                </c:pt>
                <c:pt idx="15">
                  <c:v>27.698511166253105</c:v>
                </c:pt>
                <c:pt idx="16">
                  <c:v>28.825541619156215</c:v>
                </c:pt>
                <c:pt idx="17">
                  <c:v>29.658437605681431</c:v>
                </c:pt>
                <c:pt idx="18">
                  <c:v>30.007719027402551</c:v>
                </c:pt>
                <c:pt idx="19">
                  <c:v>30.094574415131902</c:v>
                </c:pt>
                <c:pt idx="20">
                  <c:v>30.947430947430949</c:v>
                </c:pt>
                <c:pt idx="21">
                  <c:v>31.421246595096942</c:v>
                </c:pt>
                <c:pt idx="22">
                  <c:v>32.533645406670573</c:v>
                </c:pt>
                <c:pt idx="23">
                  <c:v>32.571428571428569</c:v>
                </c:pt>
                <c:pt idx="24">
                  <c:v>34.053228621291446</c:v>
                </c:pt>
                <c:pt idx="25">
                  <c:v>34.060022650056624</c:v>
                </c:pt>
                <c:pt idx="26">
                  <c:v>34.868863483523867</c:v>
                </c:pt>
                <c:pt idx="27">
                  <c:v>38.720973092517511</c:v>
                </c:pt>
                <c:pt idx="28">
                  <c:v>25.070999999999998</c:v>
                </c:pt>
              </c:numCache>
            </c:numRef>
          </c:val>
          <c:extLst>
            <c:ext xmlns:c16="http://schemas.microsoft.com/office/drawing/2014/chart" uri="{C3380CC4-5D6E-409C-BE32-E72D297353CC}">
              <c16:uniqueId val="{0000001D-58A1-4540-B849-AEC6CB1BADE7}"/>
            </c:ext>
          </c:extLst>
        </c:ser>
        <c:dLbls>
          <c:showLegendKey val="0"/>
          <c:showVal val="0"/>
          <c:showCatName val="0"/>
          <c:showSerName val="0"/>
          <c:showPercent val="0"/>
          <c:showBubbleSize val="0"/>
        </c:dLbls>
        <c:gapWidth val="80"/>
        <c:overlap val="100"/>
        <c:axId val="1832889711"/>
        <c:axId val="1"/>
      </c:barChart>
      <c:catAx>
        <c:axId val="1832889711"/>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38.720973092517511"/>
          <c:min val="0"/>
        </c:scaling>
        <c:delete val="1"/>
        <c:axPos val="l"/>
        <c:numFmt formatCode="General" sourceLinked="1"/>
        <c:majorTickMark val="out"/>
        <c:minorTickMark val="none"/>
        <c:tickLblPos val="nextTo"/>
        <c:crossAx val="1832889711"/>
        <c:crosses val="min"/>
        <c:crossBetween val="between"/>
      </c:valAx>
    </c:plotArea>
    <c:plotVisOnly val="0"/>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034177961107836E-2"/>
          <c:y val="3.4571723426212592E-2"/>
          <c:w val="0.89864466705951684"/>
          <c:h val="0.93085655314757487"/>
        </c:manualLayout>
      </c:layout>
      <c:barChart>
        <c:barDir val="col"/>
        <c:grouping val="clustered"/>
        <c:varyColors val="0"/>
        <c:ser>
          <c:idx val="0"/>
          <c:order val="0"/>
          <c:spPr>
            <a:solidFill>
              <a:srgbClr val="364D6E"/>
            </a:solidFill>
            <a:ln>
              <a:noFill/>
            </a:ln>
          </c:spPr>
          <c:invertIfNegative val="0"/>
          <c:dLbls>
            <c:dLbl>
              <c:idx val="0"/>
              <c:layout>
                <c:manualLayout>
                  <c:x val="0"/>
                  <c:y val="-0.4809081527347781"/>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D3DA-4BEB-BC3E-F3A00EF3BCA2}"/>
                </c:ext>
              </c:extLst>
            </c:dLbl>
            <c:dLbl>
              <c:idx val="1"/>
              <c:layout>
                <c:manualLayout>
                  <c:x val="0"/>
                  <c:y val="-0.14654282765737875"/>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D3DA-4BEB-BC3E-F3A00EF3BCA2}"/>
                </c:ext>
              </c:extLst>
            </c:dLbl>
            <c:dLbl>
              <c:idx val="2"/>
              <c:layout>
                <c:manualLayout>
                  <c:x val="0"/>
                  <c:y val="-4.6439628482972135E-3"/>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D3DA-4BEB-BC3E-F3A00EF3BCA2}"/>
                </c:ext>
              </c:extLst>
            </c:dLbl>
            <c:dLbl>
              <c:idx val="3"/>
              <c:layout>
                <c:manualLayout>
                  <c:x val="0"/>
                  <c:y val="-4.6439628482972135E-3"/>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D3DA-4BEB-BC3E-F3A00EF3BCA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Sheet1!$A$1:$D$1</c:f>
              <c:numCache>
                <c:formatCode>General</c:formatCode>
                <c:ptCount val="4"/>
                <c:pt idx="0">
                  <c:v>105</c:v>
                </c:pt>
                <c:pt idx="1">
                  <c:v>26</c:v>
                </c:pt>
                <c:pt idx="2">
                  <c:v>2</c:v>
                </c:pt>
                <c:pt idx="3">
                  <c:v>2</c:v>
                </c:pt>
              </c:numCache>
            </c:numRef>
          </c:val>
          <c:extLst>
            <c:ext xmlns:c16="http://schemas.microsoft.com/office/drawing/2014/chart" uri="{C3380CC4-5D6E-409C-BE32-E72D297353CC}">
              <c16:uniqueId val="{00000004-D3DA-4BEB-BC3E-F3A00EF3BCA2}"/>
            </c:ext>
          </c:extLst>
        </c:ser>
        <c:ser>
          <c:idx val="1"/>
          <c:order val="1"/>
          <c:spPr>
            <a:solidFill>
              <a:srgbClr val="9DB1CF"/>
            </a:solidFill>
            <a:ln>
              <a:noFill/>
            </a:ln>
          </c:spPr>
          <c:invertIfNegative val="0"/>
          <c:dLbls>
            <c:dLbl>
              <c:idx val="0"/>
              <c:layout>
                <c:manualLayout>
                  <c:x val="0"/>
                  <c:y val="-0.15479876160990713"/>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D3DA-4BEB-BC3E-F3A00EF3BCA2}"/>
                </c:ext>
              </c:extLst>
            </c:dLbl>
            <c:dLbl>
              <c:idx val="1"/>
              <c:layout>
                <c:manualLayout>
                  <c:x val="0"/>
                  <c:y val="-2.1671826625386997E-2"/>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D3DA-4BEB-BC3E-F3A00EF3BCA2}"/>
                </c:ext>
              </c:extLst>
            </c:dLbl>
            <c:dLbl>
              <c:idx val="3"/>
              <c:layout>
                <c:manualLayout>
                  <c:x val="0"/>
                  <c:y val="-1.2899896800825593E-2"/>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D3DA-4BEB-BC3E-F3A00EF3BCA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Sheet1!$A$2:$D$2</c:f>
              <c:numCache>
                <c:formatCode>General</c:formatCode>
                <c:ptCount val="4"/>
                <c:pt idx="0">
                  <c:v>28</c:v>
                </c:pt>
                <c:pt idx="1">
                  <c:v>4</c:v>
                </c:pt>
                <c:pt idx="2">
                  <c:v>0</c:v>
                </c:pt>
                <c:pt idx="3">
                  <c:v>3</c:v>
                </c:pt>
              </c:numCache>
            </c:numRef>
          </c:val>
          <c:extLst>
            <c:ext xmlns:c16="http://schemas.microsoft.com/office/drawing/2014/chart" uri="{C3380CC4-5D6E-409C-BE32-E72D297353CC}">
              <c16:uniqueId val="{00000008-D3DA-4BEB-BC3E-F3A00EF3BCA2}"/>
            </c:ext>
          </c:extLst>
        </c:ser>
        <c:ser>
          <c:idx val="2"/>
          <c:order val="2"/>
          <c:spPr>
            <a:solidFill>
              <a:srgbClr val="C0C0C0"/>
            </a:solidFill>
            <a:ln>
              <a:noFill/>
            </a:ln>
          </c:spPr>
          <c:invertIfNegative val="0"/>
          <c:dLbls>
            <c:dLbl>
              <c:idx val="0"/>
              <c:layout>
                <c:manualLayout>
                  <c:x val="0"/>
                  <c:y val="-0.14241486068111456"/>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D3DA-4BEB-BC3E-F3A00EF3BCA2}"/>
                </c:ext>
              </c:extLst>
            </c:dLbl>
            <c:dLbl>
              <c:idx val="1"/>
              <c:layout>
                <c:manualLayout>
                  <c:x val="0"/>
                  <c:y val="-8.771929824561403E-2"/>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D3DA-4BEB-BC3E-F3A00EF3BCA2}"/>
                </c:ext>
              </c:extLst>
            </c:dLbl>
            <c:dLbl>
              <c:idx val="2"/>
              <c:layout>
                <c:manualLayout>
                  <c:x val="0"/>
                  <c:y val="-3.8183694530443756E-2"/>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D3DA-4BEB-BC3E-F3A00EF3BCA2}"/>
                </c:ext>
              </c:extLst>
            </c:dLbl>
            <c:dLbl>
              <c:idx val="3"/>
              <c:layout>
                <c:manualLayout>
                  <c:x val="0"/>
                  <c:y val="-4.6955624355005159E-2"/>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D3DA-4BEB-BC3E-F3A00EF3BCA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Sheet1!$A$3:$D$3</c:f>
              <c:numCache>
                <c:formatCode>General</c:formatCode>
                <c:ptCount val="4"/>
                <c:pt idx="0">
                  <c:v>25</c:v>
                </c:pt>
                <c:pt idx="1">
                  <c:v>12</c:v>
                </c:pt>
                <c:pt idx="2">
                  <c:v>6</c:v>
                </c:pt>
                <c:pt idx="3">
                  <c:v>7</c:v>
                </c:pt>
              </c:numCache>
            </c:numRef>
          </c:val>
          <c:extLst>
            <c:ext xmlns:c16="http://schemas.microsoft.com/office/drawing/2014/chart" uri="{C3380CC4-5D6E-409C-BE32-E72D297353CC}">
              <c16:uniqueId val="{0000000D-D3DA-4BEB-BC3E-F3A00EF3BCA2}"/>
            </c:ext>
          </c:extLst>
        </c:ser>
        <c:ser>
          <c:idx val="3"/>
          <c:order val="3"/>
          <c:spPr>
            <a:solidFill>
              <a:srgbClr val="B4DCB7"/>
            </a:solidFill>
            <a:ln>
              <a:noFill/>
            </a:ln>
          </c:spPr>
          <c:invertIfNegative val="0"/>
          <c:dLbls>
            <c:dLbl>
              <c:idx val="0"/>
              <c:layout>
                <c:manualLayout>
                  <c:x val="0"/>
                  <c:y val="-4.6439628482972135E-3"/>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D3DA-4BEB-BC3E-F3A00EF3BCA2}"/>
                </c:ext>
              </c:extLst>
            </c:dLbl>
            <c:dLbl>
              <c:idx val="1"/>
              <c:layout>
                <c:manualLayout>
                  <c:x val="0"/>
                  <c:y val="-8.771929824561403E-2"/>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D3DA-4BEB-BC3E-F3A00EF3BCA2}"/>
                </c:ext>
              </c:extLst>
            </c:dLbl>
            <c:dLbl>
              <c:idx val="2"/>
              <c:layout>
                <c:manualLayout>
                  <c:x val="0"/>
                  <c:y val="4.1279669762641896E-3"/>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D3DA-4BEB-BC3E-F3A00EF3BCA2}"/>
                </c:ext>
              </c:extLst>
            </c:dLbl>
            <c:dLbl>
              <c:idx val="3"/>
              <c:layout>
                <c:manualLayout>
                  <c:x val="0"/>
                  <c:y val="-1.2899896800825593E-2"/>
                </c:manualLayout>
              </c:layout>
              <c:numFmt formatCode="#,##0;&quot;-&quot;#,##0" sourceLinked="0"/>
              <c:spPr>
                <a:noFill/>
                <a:ln>
                  <a:noFill/>
                </a:ln>
              </c:spPr>
              <c:txPr>
                <a:bodyPr wrap="none"/>
                <a:lstStyle/>
                <a:p>
                  <a:pPr>
                    <a:defRPr sz="1200" kern="1200">
                      <a:solidFill>
                        <a:schemeClr val="tx1"/>
                      </a:solidFill>
                      <a:latin typeface="+mn-lt"/>
                      <a:ea typeface="+mn-ea"/>
                      <a:cs typeface="+mn-cs"/>
                    </a:defRPr>
                  </a:pPr>
                  <a:endParaRPr lang="en-BE"/>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1-D3DA-4BEB-BC3E-F3A00EF3BCA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Sheet1!$A$4:$D$4</c:f>
              <c:numCache>
                <c:formatCode>General</c:formatCode>
                <c:ptCount val="4"/>
                <c:pt idx="0">
                  <c:v>2</c:v>
                </c:pt>
                <c:pt idx="1">
                  <c:v>12</c:v>
                </c:pt>
                <c:pt idx="2">
                  <c:v>1</c:v>
                </c:pt>
                <c:pt idx="3">
                  <c:v>3</c:v>
                </c:pt>
              </c:numCache>
            </c:numRef>
          </c:val>
          <c:extLst>
            <c:ext xmlns:c16="http://schemas.microsoft.com/office/drawing/2014/chart" uri="{C3380CC4-5D6E-409C-BE32-E72D297353CC}">
              <c16:uniqueId val="{00000012-D3DA-4BEB-BC3E-F3A00EF3BCA2}"/>
            </c:ext>
          </c:extLst>
        </c:ser>
        <c:dLbls>
          <c:showLegendKey val="0"/>
          <c:showVal val="0"/>
          <c:showCatName val="0"/>
          <c:showSerName val="0"/>
          <c:showPercent val="0"/>
          <c:showBubbleSize val="0"/>
        </c:dLbls>
        <c:gapWidth val="80"/>
        <c:axId val="1463212591"/>
        <c:axId val="1"/>
      </c:barChart>
      <c:catAx>
        <c:axId val="1463212591"/>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10"/>
          <c:min val="0"/>
        </c:scaling>
        <c:delete val="0"/>
        <c:axPos val="l"/>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100" kern="1200">
                <a:solidFill>
                  <a:schemeClr val="tx1"/>
                </a:solidFill>
                <a:latin typeface="+mn-lt"/>
                <a:ea typeface="+mn-ea"/>
                <a:cs typeface="+mn-cs"/>
              </a:defRPr>
            </a:pPr>
            <a:endParaRPr lang="en-BE"/>
          </a:p>
        </c:txPr>
        <c:crossAx val="1463212591"/>
        <c:crosses val="min"/>
        <c:crossBetween val="between"/>
        <c:majorUnit val="10"/>
      </c:valAx>
    </c:plotArea>
    <c:plotVisOnly val="0"/>
    <c:dispBlanksAs val="gap"/>
    <c:showDLblsOverMax val="1"/>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F79C212A-3DF3-4C24-A308-03986AF56574}" type="datetimeFigureOut">
              <a:rPr lang="en-GB" smtClean="0"/>
              <a:pPr/>
              <a:t>20/04/2023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C80589D-A29C-4744-99CF-D5907CFA8130}" type="slidenum">
              <a:rPr lang="en-GB" smtClean="0"/>
              <a:pPr/>
              <a:t>‹#›</a:t>
            </a:fld>
            <a:endParaRPr lang="en-GB"/>
          </a:p>
        </p:txBody>
      </p:sp>
    </p:spTree>
    <p:extLst>
      <p:ext uri="{BB962C8B-B14F-4D97-AF65-F5344CB8AC3E}">
        <p14:creationId xmlns:p14="http://schemas.microsoft.com/office/powerpoint/2010/main" val="2372168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9DCF9700-5297-4043-BCA3-BE59C56D3F28}" type="slidenum">
              <a:rPr lang="en-US" smtClean="0"/>
              <a:pPr/>
              <a:t>1</a:t>
            </a:fld>
            <a:endParaRPr lang="en-US"/>
          </a:p>
        </p:txBody>
      </p:sp>
    </p:spTree>
    <p:extLst>
      <p:ext uri="{BB962C8B-B14F-4D97-AF65-F5344CB8AC3E}">
        <p14:creationId xmlns:p14="http://schemas.microsoft.com/office/powerpoint/2010/main" val="3109855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80589D-A29C-4744-99CF-D5907CFA8130}" type="slidenum">
              <a:rPr lang="en-GB" smtClean="0"/>
              <a:pPr/>
              <a:t>2</a:t>
            </a:fld>
            <a:endParaRPr lang="en-GB"/>
          </a:p>
        </p:txBody>
      </p:sp>
    </p:spTree>
    <p:extLst>
      <p:ext uri="{BB962C8B-B14F-4D97-AF65-F5344CB8AC3E}">
        <p14:creationId xmlns:p14="http://schemas.microsoft.com/office/powerpoint/2010/main" val="1996594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2.emf"/><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2.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2.emf"/><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image" Target="../media/image4.png"/><Relationship Id="rId5" Type="http://schemas.openxmlformats.org/officeDocument/2006/relationships/image" Target="../media/image2.emf"/><Relationship Id="rId4" Type="http://schemas.openxmlformats.org/officeDocument/2006/relationships/image" Target="../media/image7.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7.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92CA73D-5685-4731-95C7-B16F7630738D}"/>
              </a:ext>
            </a:extLst>
          </p:cNvPr>
          <p:cNvGraphicFramePr>
            <a:graphicFrameLocks noChangeAspect="1"/>
          </p:cNvGraphicFramePr>
          <p:nvPr userDrawn="1">
            <p:custDataLst>
              <p:tags r:id="rId1"/>
            </p:custDataLst>
            <p:extLst>
              <p:ext uri="{D42A27DB-BD31-4B8C-83A1-F6EECF244321}">
                <p14:modId xmlns:p14="http://schemas.microsoft.com/office/powerpoint/2010/main" val="6602076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Object 2" hidden="1">
                        <a:extLst>
                          <a:ext uri="{FF2B5EF4-FFF2-40B4-BE49-F238E27FC236}">
                            <a16:creationId xmlns:a16="http://schemas.microsoft.com/office/drawing/2014/main" id="{692CA73D-5685-4731-95C7-B16F7630738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2" name="Rectangle 31"/>
          <p:cNvSpPr/>
          <p:nvPr userDrawn="1"/>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userDrawn="1"/>
        </p:nvGrpSpPr>
        <p:grpSpPr>
          <a:xfrm>
            <a:off x="7755470" y="5540832"/>
            <a:ext cx="3094396" cy="562617"/>
            <a:chOff x="5641848" y="4462272"/>
            <a:chExt cx="2414016" cy="438912"/>
          </a:xfrm>
        </p:grpSpPr>
        <p:sp>
          <p:nvSpPr>
            <p:cNvPr id="34" name="Rectangle 33"/>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7" name="Picture 6">
            <a:extLst>
              <a:ext uri="{FF2B5EF4-FFF2-40B4-BE49-F238E27FC236}">
                <a16:creationId xmlns:a16="http://schemas.microsoft.com/office/drawing/2014/main" id="{DB459BB0-2F5C-4038-AE99-A570201FCE82}"/>
              </a:ext>
            </a:extLst>
          </p:cNvPr>
          <p:cNvPicPr>
            <a:picLocks noChangeAspect="1"/>
          </p:cNvPicPr>
          <p:nvPr userDrawn="1"/>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6000"/>
          <a:stretch/>
        </p:blipFill>
        <p:spPr>
          <a:xfrm>
            <a:off x="692506" y="690587"/>
            <a:ext cx="4198727" cy="5148000"/>
          </a:xfrm>
          <a:prstGeom prst="rect">
            <a:avLst/>
          </a:prstGeom>
        </p:spPr>
      </p:pic>
      <p:sp>
        <p:nvSpPr>
          <p:cNvPr id="2" name="Rectangle 1">
            <a:extLst>
              <a:ext uri="{FF2B5EF4-FFF2-40B4-BE49-F238E27FC236}">
                <a16:creationId xmlns:a16="http://schemas.microsoft.com/office/drawing/2014/main" id="{BF0819F9-3CCA-4B21-9C58-AAFFF137272D}"/>
              </a:ext>
            </a:extLst>
          </p:cNvPr>
          <p:cNvSpPr/>
          <p:nvPr userDrawn="1"/>
        </p:nvSpPr>
        <p:spPr>
          <a:xfrm>
            <a:off x="5227565" y="5646767"/>
            <a:ext cx="1859142" cy="383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pic>
        <p:nvPicPr>
          <p:cNvPr id="8" name="Picture 7">
            <a:extLst>
              <a:ext uri="{FF2B5EF4-FFF2-40B4-BE49-F238E27FC236}">
                <a16:creationId xmlns:a16="http://schemas.microsoft.com/office/drawing/2014/main" id="{E4A9DF91-C1C3-49CE-A28E-68787937EA7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53341" y="5401020"/>
            <a:ext cx="1434747" cy="842240"/>
          </a:xfrm>
          <a:prstGeom prst="rect">
            <a:avLst/>
          </a:prstGeom>
        </p:spPr>
      </p:pic>
    </p:spTree>
    <p:extLst>
      <p:ext uri="{BB962C8B-B14F-4D97-AF65-F5344CB8AC3E}">
        <p14:creationId xmlns:p14="http://schemas.microsoft.com/office/powerpoint/2010/main" val="376853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3308807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B3934CC2-27F1-4D89-AF19-8318FEF32B8A}" type="slidenum">
              <a:rPr lang="en-GB" sz="1200" smtClean="0">
                <a:solidFill>
                  <a:schemeClr val="tx1"/>
                </a:solidFill>
                <a:latin typeface="Arial" panose="020B0604020202020204" pitchFamily="34" charset="0"/>
                <a:cs typeface="Arial" panose="020B0604020202020204" pitchFamily="34" charset="0"/>
              </a:rPr>
              <a:pPr rtl="0"/>
              <a:t>‹#›</a:t>
            </a:fld>
            <a:endParaRPr lang="en-GB" sz="1200">
              <a:solidFill>
                <a:schemeClr val="tx1"/>
              </a:solidFill>
              <a:latin typeface="Arial" panose="020B0604020202020204" pitchFamily="34" charset="0"/>
              <a:cs typeface="Arial" panose="020B0604020202020204" pitchFamily="34" charset="0"/>
            </a:endParaRPr>
          </a:p>
        </p:txBody>
      </p:sp>
      <p:sp>
        <p:nvSpPr>
          <p:cNvPr id="14" name="Title 12"/>
          <p:cNvSpPr>
            <a:spLocks noGrp="1"/>
          </p:cNvSpPr>
          <p:nvPr>
            <p:ph type="title"/>
          </p:nvPr>
        </p:nvSpPr>
        <p:spPr>
          <a:xfrm>
            <a:off x="685800" y="585216"/>
            <a:ext cx="11122572" cy="723899"/>
          </a:xfrm>
          <a:prstGeom prst="rect">
            <a:avLst/>
          </a:prstGeom>
        </p:spPr>
        <p:txBody>
          <a:bodyPr vert="horz"/>
          <a:lstStyle>
            <a:lvl1pPr rtl="0">
              <a:defRPr sz="2800">
                <a:solidFill>
                  <a:schemeClr val="tx1"/>
                </a:solidFill>
              </a:defRPr>
            </a:lvl1pPr>
          </a:lstStyle>
          <a:p>
            <a:r>
              <a:rPr lang="en-GB"/>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685800" y="1371600"/>
            <a:ext cx="11126788" cy="4190586"/>
          </a:xfrm>
          <a:prstGeom prst="rect">
            <a:avLst/>
          </a:prstGeom>
        </p:spPr>
        <p:txBody>
          <a:bodyPr/>
          <a:lstStyle>
            <a:lvl1pPr marL="228600" indent="-228600" rtl="0">
              <a:buClr>
                <a:schemeClr val="tx1"/>
              </a:buClr>
              <a:buFont typeface="Arial" panose="020B0604020202020204" pitchFamily="34" charset="0"/>
              <a:buChar char="•"/>
              <a:defRPr sz="2400">
                <a:solidFill>
                  <a:schemeClr val="tx1"/>
                </a:solidFill>
              </a:defRPr>
            </a:lvl1pPr>
            <a:lvl2pPr marL="514350" indent="-225425" rtl="0">
              <a:buClr>
                <a:schemeClr val="tx1"/>
              </a:buClr>
              <a:buFont typeface=".AppleSystemUIFont"/>
              <a:buChar char="–"/>
              <a:tabLst/>
              <a:defRPr sz="1800">
                <a:solidFill>
                  <a:schemeClr val="tx1"/>
                </a:solidFill>
              </a:defRPr>
            </a:lvl2pPr>
            <a:lvl3pPr marL="866775" indent="-227013" rtl="0">
              <a:buClr>
                <a:schemeClr val="tx1"/>
              </a:buClr>
              <a:buFont typeface="Arial" panose="020B0604020202020204" pitchFamily="34" charset="0"/>
              <a:buChar char="•"/>
              <a:tabLst/>
              <a:defRPr sz="1600">
                <a:solidFill>
                  <a:schemeClr val="tx1"/>
                </a:solidFill>
              </a:defRPr>
            </a:lvl3pPr>
            <a:lvl4pPr marL="1257300" indent="-214313" rtl="0">
              <a:buClr>
                <a:schemeClr val="tx1"/>
              </a:buClr>
              <a:buFont typeface=".AppleSystemUIFont"/>
              <a:buChar char="–"/>
              <a:tabLst/>
              <a:defRPr sz="1400">
                <a:solidFill>
                  <a:schemeClr val="tx1"/>
                </a:solidFill>
              </a:defRPr>
            </a:lvl4pPr>
            <a:lvl5pPr marL="1546225" indent="-214313" rtl="0">
              <a:buClr>
                <a:schemeClr val="tx1"/>
              </a:buClr>
              <a:buFont typeface="Arial" panose="020B0604020202020204" pitchFamily="34" charset="0"/>
              <a:buChar char="•"/>
              <a:tabLst/>
              <a:defRPr sz="12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9" name="Picture 8">
            <a:extLst>
              <a:ext uri="{FF2B5EF4-FFF2-40B4-BE49-F238E27FC236}">
                <a16:creationId xmlns:a16="http://schemas.microsoft.com/office/drawing/2014/main" id="{DAC02938-1907-45BC-A04F-A16B290F220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8571" y="6158877"/>
            <a:ext cx="999433" cy="586698"/>
          </a:xfrm>
          <a:prstGeom prst="rect">
            <a:avLst/>
          </a:prstGeom>
        </p:spPr>
      </p:pic>
    </p:spTree>
    <p:extLst>
      <p:ext uri="{BB962C8B-B14F-4D97-AF65-F5344CB8AC3E}">
        <p14:creationId xmlns:p14="http://schemas.microsoft.com/office/powerpoint/2010/main" val="2299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73A36F4-9344-F854-3A48-A2EA3169E90A}"/>
              </a:ext>
            </a:extLst>
          </p:cNvPr>
          <p:cNvGraphicFramePr>
            <a:graphicFrameLocks noChangeAspect="1"/>
          </p:cNvGraphicFramePr>
          <p:nvPr userDrawn="1">
            <p:custDataLst>
              <p:tags r:id="rId1"/>
            </p:custDataLst>
            <p:extLst>
              <p:ext uri="{D42A27DB-BD31-4B8C-83A1-F6EECF244321}">
                <p14:modId xmlns:p14="http://schemas.microsoft.com/office/powerpoint/2010/main" val="8190581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9" imgH="360" progId="TCLayout.ActiveDocument.1">
                  <p:embed/>
                </p:oleObj>
              </mc:Choice>
              <mc:Fallback>
                <p:oleObj name="think-cell Slide" r:id="rId3" imgW="359" imgH="360" progId="TCLayout.ActiveDocument.1">
                  <p:embed/>
                  <p:pic>
                    <p:nvPicPr>
                      <p:cNvPr id="4" name="Object 3" hidden="1">
                        <a:extLst>
                          <a:ext uri="{FF2B5EF4-FFF2-40B4-BE49-F238E27FC236}">
                            <a16:creationId xmlns:a16="http://schemas.microsoft.com/office/drawing/2014/main" id="{573A36F4-9344-F854-3A48-A2EA3169E90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ontent Placeholder 2"/>
          <p:cNvSpPr>
            <a:spLocks noGrp="1"/>
          </p:cNvSpPr>
          <p:nvPr>
            <p:ph idx="1"/>
          </p:nvPr>
        </p:nvSpPr>
        <p:spPr>
          <a:xfrm>
            <a:off x="685800" y="1371600"/>
            <a:ext cx="3200400" cy="4540527"/>
          </a:xfrm>
          <a:prstGeom prst="rect">
            <a:avLst/>
          </a:prstGeom>
        </p:spPr>
        <p:txBody>
          <a:bodyPr/>
          <a:lstStyle>
            <a:lvl1pPr marL="228600" indent="-228600" rtl="0">
              <a:lnSpc>
                <a:spcPct val="90000"/>
              </a:lnSpc>
              <a:spcBef>
                <a:spcPts val="528"/>
              </a:spcBef>
              <a:buClr>
                <a:schemeClr val="tx1"/>
              </a:buClr>
              <a:buFont typeface="Arial" charset="0"/>
              <a:buChar char="•"/>
              <a:defRPr baseline="0">
                <a:solidFill>
                  <a:schemeClr val="tx1"/>
                </a:solidFill>
              </a:defRPr>
            </a:lvl1pPr>
            <a:lvl2pPr marL="566928" indent="-228600" rtl="0">
              <a:spcBef>
                <a:spcPts val="432"/>
              </a:spcBef>
              <a:buClr>
                <a:schemeClr val="tx1"/>
              </a:buClr>
              <a:buFont typeface=".AppleSystemUIFont" charset="-120"/>
              <a:buChar char="–"/>
              <a:defRPr>
                <a:solidFill>
                  <a:schemeClr val="tx1"/>
                </a:solidFill>
              </a:defRPr>
            </a:lvl2pPr>
            <a:lvl3pPr marL="914400" rtl="0">
              <a:spcBef>
                <a:spcPts val="384"/>
              </a:spcBef>
              <a:buClr>
                <a:schemeClr val="tx1"/>
              </a:buClr>
              <a:defRPr>
                <a:solidFill>
                  <a:schemeClr val="tx1"/>
                </a:solidFill>
              </a:defRPr>
            </a:lvl3pPr>
            <a:lvl4pPr marL="1252728" indent="-228600" rtl="0">
              <a:spcBef>
                <a:spcPts val="336"/>
              </a:spcBef>
              <a:buClr>
                <a:schemeClr val="tx1"/>
              </a:buClr>
              <a:buFont typeface=".AppleSystemUIFont" charset="-120"/>
              <a:buChar char="–"/>
              <a:defRPr>
                <a:solidFill>
                  <a:schemeClr val="tx1"/>
                </a:solidFill>
              </a:defRPr>
            </a:lvl4pPr>
            <a:lvl5pPr marL="1609344" rtl="0">
              <a:spcBef>
                <a:spcPts val="288"/>
              </a:spcBef>
              <a:buClr>
                <a:schemeClr val="tx1"/>
              </a:buCl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a:p>
        </p:txBody>
      </p:sp>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B3934CC2-27F1-4D89-AF19-8318FEF32B8A}" type="slidenum">
              <a:rPr lang="en-GB" sz="1200" smtClean="0">
                <a:solidFill>
                  <a:schemeClr val="tx1"/>
                </a:solidFill>
                <a:latin typeface="Arial" panose="020B0604020202020204" pitchFamily="34" charset="0"/>
                <a:cs typeface="Arial" panose="020B0604020202020204" pitchFamily="34" charset="0"/>
              </a:rPr>
              <a:pPr rtl="0"/>
              <a:t>‹#›</a:t>
            </a:fld>
            <a:endParaRPr lang="en-GB"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396409" y="1371600"/>
            <a:ext cx="3200400" cy="4537876"/>
          </a:xfrm>
          <a:prstGeom prst="rect">
            <a:avLst/>
          </a:prstGeom>
        </p:spPr>
        <p:txBody>
          <a:bodyPr/>
          <a:lstStyle>
            <a:lvl1pPr marL="228600" indent="-228600" rtl="0">
              <a:lnSpc>
                <a:spcPct val="90000"/>
              </a:lnSpc>
              <a:spcBef>
                <a:spcPts val="528"/>
              </a:spcBef>
              <a:buClr>
                <a:schemeClr val="tx1"/>
              </a:buClr>
              <a:buFont typeface="Arial" charset="0"/>
              <a:buChar char="•"/>
              <a:defRPr baseline="0">
                <a:solidFill>
                  <a:schemeClr val="tx1"/>
                </a:solidFill>
              </a:defRPr>
            </a:lvl1pPr>
            <a:lvl2pPr marL="566928" indent="-228600" rtl="0">
              <a:spcBef>
                <a:spcPts val="432"/>
              </a:spcBef>
              <a:buClr>
                <a:schemeClr val="tx1"/>
              </a:buClr>
              <a:buFont typeface=".AppleSystemUIFont" charset="-120"/>
              <a:buChar char="–"/>
              <a:defRPr>
                <a:solidFill>
                  <a:schemeClr val="tx1"/>
                </a:solidFill>
              </a:defRPr>
            </a:lvl2pPr>
            <a:lvl3pPr marL="914400" rtl="0">
              <a:spcBef>
                <a:spcPts val="384"/>
              </a:spcBef>
              <a:buClr>
                <a:schemeClr val="tx1"/>
              </a:buClr>
              <a:defRPr>
                <a:solidFill>
                  <a:schemeClr val="tx1"/>
                </a:solidFill>
              </a:defRPr>
            </a:lvl3pPr>
            <a:lvl4pPr marL="1252728" indent="-228600" rtl="0">
              <a:spcBef>
                <a:spcPts val="336"/>
              </a:spcBef>
              <a:buClr>
                <a:schemeClr val="tx1"/>
              </a:buClr>
              <a:buFont typeface=".AppleSystemUIFont" charset="-120"/>
              <a:buChar char="–"/>
              <a:defRPr>
                <a:solidFill>
                  <a:schemeClr val="tx1"/>
                </a:solidFill>
              </a:defRPr>
            </a:lvl4pPr>
            <a:lvl5pPr marL="1609344" rtl="0">
              <a:spcBef>
                <a:spcPts val="288"/>
              </a:spcBef>
              <a:buClr>
                <a:schemeClr val="tx1"/>
              </a:buCl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Content Placeholder 2"/>
          <p:cNvSpPr>
            <a:spLocks noGrp="1"/>
          </p:cNvSpPr>
          <p:nvPr>
            <p:ph idx="16"/>
          </p:nvPr>
        </p:nvSpPr>
        <p:spPr>
          <a:xfrm>
            <a:off x="8107017" y="1371600"/>
            <a:ext cx="3200400" cy="4540527"/>
          </a:xfrm>
          <a:prstGeom prst="rect">
            <a:avLst/>
          </a:prstGeom>
        </p:spPr>
        <p:txBody>
          <a:bodyPr/>
          <a:lstStyle>
            <a:lvl1pPr marL="228600" indent="-228600" rtl="0">
              <a:lnSpc>
                <a:spcPct val="90000"/>
              </a:lnSpc>
              <a:spcBef>
                <a:spcPts val="528"/>
              </a:spcBef>
              <a:buClr>
                <a:schemeClr val="tx1"/>
              </a:buClr>
              <a:buFont typeface="Arial" charset="0"/>
              <a:buChar char="•"/>
              <a:defRPr baseline="0">
                <a:solidFill>
                  <a:schemeClr val="tx1"/>
                </a:solidFill>
              </a:defRPr>
            </a:lvl1pPr>
            <a:lvl2pPr marL="566928" indent="-228600" rtl="0">
              <a:spcBef>
                <a:spcPts val="432"/>
              </a:spcBef>
              <a:buClr>
                <a:schemeClr val="tx1"/>
              </a:buClr>
              <a:buFont typeface=".AppleSystemUIFont" charset="-120"/>
              <a:buChar char="–"/>
              <a:defRPr>
                <a:solidFill>
                  <a:schemeClr val="tx1"/>
                </a:solidFill>
              </a:defRPr>
            </a:lvl2pPr>
            <a:lvl3pPr marL="914400" rtl="0">
              <a:spcBef>
                <a:spcPts val="384"/>
              </a:spcBef>
              <a:buClr>
                <a:schemeClr val="tx1"/>
              </a:buClr>
              <a:defRPr>
                <a:solidFill>
                  <a:schemeClr val="tx1"/>
                </a:solidFill>
              </a:defRPr>
            </a:lvl3pPr>
            <a:lvl4pPr marL="1252728" indent="-228600" rtl="0">
              <a:spcBef>
                <a:spcPts val="336"/>
              </a:spcBef>
              <a:buClr>
                <a:schemeClr val="tx1"/>
              </a:buClr>
              <a:buFont typeface=".AppleSystemUIFont" charset="-120"/>
              <a:buChar char="–"/>
              <a:defRPr>
                <a:solidFill>
                  <a:schemeClr val="tx1"/>
                </a:solidFill>
              </a:defRPr>
            </a:lvl4pPr>
            <a:lvl5pPr marL="1609344" rtl="0">
              <a:spcBef>
                <a:spcPts val="288"/>
              </a:spcBef>
              <a:buClr>
                <a:schemeClr val="tx1"/>
              </a:buCl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2"/>
          <p:cNvSpPr>
            <a:spLocks noGrp="1"/>
          </p:cNvSpPr>
          <p:nvPr>
            <p:ph type="title"/>
          </p:nvPr>
        </p:nvSpPr>
        <p:spPr>
          <a:xfrm>
            <a:off x="685800" y="585216"/>
            <a:ext cx="11122572" cy="723899"/>
          </a:xfrm>
          <a:prstGeom prst="rect">
            <a:avLst/>
          </a:prstGeom>
        </p:spPr>
        <p:txBody>
          <a:bodyPr vert="horz"/>
          <a:lstStyle>
            <a:lvl1pPr rtl="0">
              <a:defRPr>
                <a:solidFill>
                  <a:schemeClr val="tx1"/>
                </a:solidFill>
              </a:defRPr>
            </a:lvl1pPr>
          </a:lstStyle>
          <a:p>
            <a:r>
              <a:rPr lang="en-GB"/>
              <a:t>Click to edit Master title style</a:t>
            </a:r>
          </a:p>
        </p:txBody>
      </p:sp>
      <p:pic>
        <p:nvPicPr>
          <p:cNvPr id="13" name="Picture 12">
            <a:extLst>
              <a:ext uri="{FF2B5EF4-FFF2-40B4-BE49-F238E27FC236}">
                <a16:creationId xmlns:a16="http://schemas.microsoft.com/office/drawing/2014/main" id="{05DEE7FD-88FA-4D2B-871A-84CD2499E7E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8571" y="6158877"/>
            <a:ext cx="999433" cy="586698"/>
          </a:xfrm>
          <a:prstGeom prst="rect">
            <a:avLst/>
          </a:prstGeom>
        </p:spPr>
      </p:pic>
    </p:spTree>
    <p:extLst>
      <p:ext uri="{BB962C8B-B14F-4D97-AF65-F5344CB8AC3E}">
        <p14:creationId xmlns:p14="http://schemas.microsoft.com/office/powerpoint/2010/main" val="4057436428"/>
      </p:ext>
    </p:extLst>
  </p:cSld>
  <p:clrMapOvr>
    <a:masterClrMapping/>
  </p:clrMapOvr>
  <p:extLst>
    <p:ext uri="{DCECCB84-F9BA-43D5-87BE-67443E8EF086}">
      <p15:sldGuideLst xmlns:p15="http://schemas.microsoft.com/office/powerpoint/2012/main">
        <p15:guide id="1" orient="horz" pos="218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87D8FA4-D761-A536-5F51-E9DF4D8ECE57}"/>
              </a:ext>
            </a:extLst>
          </p:cNvPr>
          <p:cNvGraphicFramePr>
            <a:graphicFrameLocks noChangeAspect="1"/>
          </p:cNvGraphicFramePr>
          <p:nvPr userDrawn="1">
            <p:custDataLst>
              <p:tags r:id="rId1"/>
            </p:custDataLst>
            <p:extLst>
              <p:ext uri="{D42A27DB-BD31-4B8C-83A1-F6EECF244321}">
                <p14:modId xmlns:p14="http://schemas.microsoft.com/office/powerpoint/2010/main" val="2373373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9" imgH="360" progId="TCLayout.ActiveDocument.1">
                  <p:embed/>
                </p:oleObj>
              </mc:Choice>
              <mc:Fallback>
                <p:oleObj name="think-cell Slide" r:id="rId3" imgW="359" imgH="360" progId="TCLayout.ActiveDocument.1">
                  <p:embed/>
                  <p:pic>
                    <p:nvPicPr>
                      <p:cNvPr id="4" name="Object 3" hidden="1">
                        <a:extLst>
                          <a:ext uri="{FF2B5EF4-FFF2-40B4-BE49-F238E27FC236}">
                            <a16:creationId xmlns:a16="http://schemas.microsoft.com/office/drawing/2014/main" id="{E87D8FA4-D761-A536-5F51-E9DF4D8ECE5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ontent Placeholder 2"/>
          <p:cNvSpPr>
            <a:spLocks noGrp="1"/>
          </p:cNvSpPr>
          <p:nvPr>
            <p:ph sz="half" idx="1"/>
          </p:nvPr>
        </p:nvSpPr>
        <p:spPr>
          <a:xfrm>
            <a:off x="685799" y="1371600"/>
            <a:ext cx="5053149" cy="4356152"/>
          </a:xfrm>
          <a:prstGeom prst="rect">
            <a:avLst/>
          </a:prstGeom>
        </p:spPr>
        <p:txBody>
          <a:bodyPr/>
          <a:lstStyle>
            <a:lvl1pPr marL="228600" indent="-228600" rtl="0">
              <a:buClr>
                <a:schemeClr val="tx1"/>
              </a:buClr>
              <a:buFont typeface="Arial" charset="0"/>
              <a:buChar char="•"/>
              <a:defRPr>
                <a:solidFill>
                  <a:schemeClr val="tx1"/>
                </a:solidFill>
              </a:defRPr>
            </a:lvl1pPr>
            <a:lvl2pPr marL="685800" indent="-228600" rtl="0">
              <a:buClr>
                <a:schemeClr val="tx1"/>
              </a:buClr>
              <a:buFont typeface=".AppleSystemUIFont"/>
              <a:buChar char="–"/>
              <a:defRPr>
                <a:solidFill>
                  <a:schemeClr val="tx1"/>
                </a:solidFill>
              </a:defRPr>
            </a:lvl2pPr>
            <a:lvl3pPr rtl="0">
              <a:buClr>
                <a:schemeClr val="tx1"/>
              </a:buClr>
              <a:defRPr>
                <a:solidFill>
                  <a:schemeClr val="tx1"/>
                </a:solidFill>
              </a:defRPr>
            </a:lvl3pPr>
            <a:lvl4pPr marL="1600200" indent="-228600" rtl="0">
              <a:buClr>
                <a:schemeClr val="tx1"/>
              </a:buClr>
              <a:buFont typeface=".AppleSystemUIFont"/>
              <a:buChar char="–"/>
              <a:defRPr>
                <a:solidFill>
                  <a:schemeClr val="tx1"/>
                </a:solidFill>
              </a:defRPr>
            </a:lvl4pPr>
            <a:lvl5pPr rtl="0">
              <a:buClr>
                <a:schemeClr val="tx1"/>
              </a:buCl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a:p>
        </p:txBody>
      </p:sp>
      <p:pic>
        <p:nvPicPr>
          <p:cNvPr id="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B3934CC2-27F1-4D89-AF19-8318FEF32B8A}" type="slidenum">
              <a:rPr lang="en-GB" sz="1200" smtClean="0">
                <a:solidFill>
                  <a:schemeClr val="tx1"/>
                </a:solidFill>
                <a:latin typeface="Arial" panose="020B0604020202020204" pitchFamily="34" charset="0"/>
                <a:cs typeface="Arial" panose="020B0604020202020204" pitchFamily="34" charset="0"/>
              </a:rPr>
              <a:pPr rtl="0"/>
              <a:t>‹#›</a:t>
            </a:fld>
            <a:endParaRPr lang="en-GB"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rtl="0">
              <a:buClr>
                <a:schemeClr val="tx1"/>
              </a:buClr>
              <a:buFont typeface="Arial" charset="0"/>
              <a:buChar char="•"/>
              <a:defRPr>
                <a:solidFill>
                  <a:schemeClr val="tx1"/>
                </a:solidFill>
              </a:defRPr>
            </a:lvl1pPr>
            <a:lvl2pPr marL="685800" indent="-228600" rtl="0">
              <a:buClr>
                <a:schemeClr val="tx1"/>
              </a:buClr>
              <a:buFont typeface=".AppleSystemUIFont"/>
              <a:buChar char="–"/>
              <a:defRPr>
                <a:solidFill>
                  <a:schemeClr val="tx1"/>
                </a:solidFill>
              </a:defRPr>
            </a:lvl2pPr>
            <a:lvl3pPr rtl="0">
              <a:buClr>
                <a:schemeClr val="tx1"/>
              </a:buClr>
              <a:defRPr>
                <a:solidFill>
                  <a:schemeClr val="tx1"/>
                </a:solidFill>
              </a:defRPr>
            </a:lvl3pPr>
            <a:lvl4pPr marL="1600200" indent="-228600" rtl="0">
              <a:buClr>
                <a:schemeClr val="tx1"/>
              </a:buClr>
              <a:buFont typeface=".AppleSystemUIFont"/>
              <a:buChar char="–"/>
              <a:defRPr>
                <a:solidFill>
                  <a:schemeClr val="tx1"/>
                </a:solidFill>
              </a:defRPr>
            </a:lvl4pPr>
            <a:lvl5pPr rtl="0">
              <a:buClr>
                <a:schemeClr val="tx1"/>
              </a:buCl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Title 12"/>
          <p:cNvSpPr>
            <a:spLocks noGrp="1"/>
          </p:cNvSpPr>
          <p:nvPr>
            <p:ph type="title"/>
          </p:nvPr>
        </p:nvSpPr>
        <p:spPr>
          <a:xfrm>
            <a:off x="685800" y="585216"/>
            <a:ext cx="11122572" cy="723899"/>
          </a:xfrm>
          <a:prstGeom prst="rect">
            <a:avLst/>
          </a:prstGeom>
        </p:spPr>
        <p:txBody>
          <a:bodyPr vert="horz"/>
          <a:lstStyle>
            <a:lvl1pPr rtl="0">
              <a:defRPr>
                <a:solidFill>
                  <a:schemeClr val="tx1"/>
                </a:solidFill>
              </a:defRPr>
            </a:lvl1pPr>
          </a:lstStyle>
          <a:p>
            <a:r>
              <a:rPr lang="en-GB"/>
              <a:t>Click to edit Master title style</a:t>
            </a:r>
          </a:p>
        </p:txBody>
      </p:sp>
      <p:pic>
        <p:nvPicPr>
          <p:cNvPr id="11" name="Picture 10">
            <a:extLst>
              <a:ext uri="{FF2B5EF4-FFF2-40B4-BE49-F238E27FC236}">
                <a16:creationId xmlns:a16="http://schemas.microsoft.com/office/drawing/2014/main" id="{D6A1E6A2-25D4-4EAA-AF17-32EA6245BCE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8571" y="6158877"/>
            <a:ext cx="999433" cy="586698"/>
          </a:xfrm>
          <a:prstGeom prst="rect">
            <a:avLst/>
          </a:prstGeom>
        </p:spPr>
      </p:pic>
    </p:spTree>
    <p:extLst>
      <p:ext uri="{BB962C8B-B14F-4D97-AF65-F5344CB8AC3E}">
        <p14:creationId xmlns:p14="http://schemas.microsoft.com/office/powerpoint/2010/main" val="64288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F95D001-88A3-4128-B426-9FC3AEB783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pic>
        <p:nvPicPr>
          <p:cNvPr id="5" name="Picture 4">
            <a:extLst>
              <a:ext uri="{FF2B5EF4-FFF2-40B4-BE49-F238E27FC236}">
                <a16:creationId xmlns:a16="http://schemas.microsoft.com/office/drawing/2014/main" id="{CD8581C4-C753-408C-B3FA-9241CF7701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8571" y="6158877"/>
            <a:ext cx="999433" cy="586698"/>
          </a:xfrm>
          <a:prstGeom prst="rect">
            <a:avLst/>
          </a:prstGeom>
        </p:spPr>
      </p:pic>
    </p:spTree>
    <p:extLst>
      <p:ext uri="{BB962C8B-B14F-4D97-AF65-F5344CB8AC3E}">
        <p14:creationId xmlns:p14="http://schemas.microsoft.com/office/powerpoint/2010/main" val="108353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 Blu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1DB510A5-A2AC-6071-1421-623EDE91B6F9}"/>
              </a:ext>
            </a:extLst>
          </p:cNvPr>
          <p:cNvGraphicFramePr>
            <a:graphicFrameLocks noChangeAspect="1"/>
          </p:cNvGraphicFramePr>
          <p:nvPr userDrawn="1">
            <p:custDataLst>
              <p:tags r:id="rId1"/>
            </p:custDataLst>
            <p:extLst>
              <p:ext uri="{D42A27DB-BD31-4B8C-83A1-F6EECF244321}">
                <p14:modId xmlns:p14="http://schemas.microsoft.com/office/powerpoint/2010/main" val="2996161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9" imgH="360" progId="TCLayout.ActiveDocument.1">
                  <p:embed/>
                </p:oleObj>
              </mc:Choice>
              <mc:Fallback>
                <p:oleObj name="think-cell Slide" r:id="rId3" imgW="359" imgH="360" progId="TCLayout.ActiveDocument.1">
                  <p:embed/>
                  <p:pic>
                    <p:nvPicPr>
                      <p:cNvPr id="6" name="Object 5" hidden="1">
                        <a:extLst>
                          <a:ext uri="{FF2B5EF4-FFF2-40B4-BE49-F238E27FC236}">
                            <a16:creationId xmlns:a16="http://schemas.microsoft.com/office/drawing/2014/main" id="{1DB510A5-A2AC-6071-1421-623EDE91B6F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tangle 3"/>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2" name="Title 1"/>
          <p:cNvSpPr>
            <a:spLocks noGrp="1"/>
          </p:cNvSpPr>
          <p:nvPr>
            <p:ph type="ctrTitle"/>
          </p:nvPr>
        </p:nvSpPr>
        <p:spPr>
          <a:xfrm>
            <a:off x="1965960" y="521208"/>
            <a:ext cx="8412480" cy="2387600"/>
          </a:xfrm>
          <a:prstGeom prst="rect">
            <a:avLst/>
          </a:prstGeom>
        </p:spPr>
        <p:txBody>
          <a:bodyPr vert="horz" anchor="b">
            <a:normAutofit/>
          </a:bodyPr>
          <a:lstStyle>
            <a:lvl1pPr algn="l" rtl="0">
              <a:lnSpc>
                <a:spcPct val="70000"/>
              </a:lnSpc>
              <a:defRPr sz="4000" b="0">
                <a:solidFill>
                  <a:schemeClr val="bg1"/>
                </a:solidFill>
                <a:latin typeface="Arial" panose="020B0604020202020204" pitchFamily="34" charset="0"/>
                <a:cs typeface="Arial" panose="020B0604020202020204" pitchFamily="34" charset="0"/>
              </a:defRPr>
            </a:lvl1pPr>
          </a:lstStyle>
          <a:p>
            <a:r>
              <a:rPr lang="en-GB"/>
              <a:t>Click to edit Master title style</a:t>
            </a:r>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rtl="0">
              <a:lnSpc>
                <a:spcPct val="85000"/>
              </a:lnSpc>
              <a:buFontTx/>
              <a:buNone/>
              <a:defRPr sz="280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24493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8"/>
            </p:custDataLst>
            <p:extLst>
              <p:ext uri="{D42A27DB-BD31-4B8C-83A1-F6EECF244321}">
                <p14:modId xmlns:p14="http://schemas.microsoft.com/office/powerpoint/2010/main" val="17545728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9" imgW="270" imgH="270" progId="TCLayout.ActiveDocument.1">
                  <p:embed/>
                </p:oleObj>
              </mc:Choice>
              <mc:Fallback>
                <p:oleObj name="think-cell Slide" r:id="rId9" imgW="270" imgH="270" progId="TCLayout.ActiveDocument.1">
                  <p:embed/>
                  <p:pic>
                    <p:nvPicPr>
                      <p:cNvPr id="4" name="Object 3" hidden="1"/>
                      <p:cNvPicPr/>
                      <p:nvPr/>
                    </p:nvPicPr>
                    <p:blipFill>
                      <a:blip r:embed="rId10"/>
                      <a:stretch>
                        <a:fillRect/>
                      </a:stretch>
                    </p:blipFill>
                    <p:spPr>
                      <a:xfrm>
                        <a:off x="1588" y="1588"/>
                        <a:ext cx="1587" cy="1587"/>
                      </a:xfrm>
                      <a:prstGeom prst="rect">
                        <a:avLst/>
                      </a:prstGeom>
                    </p:spPr>
                  </p:pic>
                </p:oleObj>
              </mc:Fallback>
            </mc:AlternateContent>
          </a:graphicData>
        </a:graphic>
      </p:graphicFrame>
      <p:pic>
        <p:nvPicPr>
          <p:cNvPr id="29" name="Picture 2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3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B3934CC2-27F1-4D89-AF19-8318FEF32B8A}" type="slidenum">
              <a:rPr lang="en-GB" sz="1200" smtClean="0">
                <a:solidFill>
                  <a:schemeClr val="tx1"/>
                </a:solidFill>
                <a:latin typeface="Arial" panose="020B0604020202020204" pitchFamily="34" charset="0"/>
                <a:cs typeface="Arial" panose="020B0604020202020204" pitchFamily="34" charset="0"/>
              </a:rPr>
              <a:pPr rtl="0"/>
              <a:t>‹#›</a:t>
            </a:fld>
            <a:endParaRPr lang="en-GB" sz="1200">
              <a:solidFill>
                <a:schemeClr val="tx1"/>
              </a:solidFill>
              <a:latin typeface="Arial" panose="020B0604020202020204" pitchFamily="34" charset="0"/>
              <a:cs typeface="Arial" panose="020B0604020202020204" pitchFamily="34" charset="0"/>
            </a:endParaRPr>
          </a:p>
        </p:txBody>
      </p:sp>
      <p:sp>
        <p:nvSpPr>
          <p:cNvPr id="10" name="Content Placeholder 2"/>
          <p:cNvSpPr txBox="1">
            <a:spLocks/>
          </p:cNvSpPr>
          <p:nvPr userDrawn="1"/>
        </p:nvSpPr>
        <p:spPr>
          <a:xfrm>
            <a:off x="685800" y="1371600"/>
            <a:ext cx="11128706" cy="4204938"/>
          </a:xfrm>
          <a:prstGeom prst="rect">
            <a:avLst/>
          </a:prstGeom>
        </p:spPr>
        <p:txBody>
          <a:bodyPr/>
          <a:lstStyle>
            <a:lvl1pPr marL="228600" indent="-228600" algn="l" defTabSz="914400" rtl="0" eaLnBrk="1" latinLnBrk="0" hangingPunct="1">
              <a:lnSpc>
                <a:spcPct val="85000"/>
              </a:lnSpc>
              <a:spcBef>
                <a:spcPts val="1000"/>
              </a:spcBef>
              <a:buFontTx/>
              <a:buBlip>
                <a:blip r:embed="rId12"/>
              </a:buBlip>
              <a:defRPr sz="180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228600" rtl="0">
              <a:spcBef>
                <a:spcPts val="525"/>
              </a:spcBef>
              <a:buClr>
                <a:schemeClr val="tx1"/>
              </a:buClr>
              <a:buFont typeface="Arial" charset="0"/>
              <a:buChar char="•"/>
              <a:tabLst/>
            </a:pPr>
            <a:r>
              <a:rPr lang="en-GB" sz="2200">
                <a:solidFill>
                  <a:schemeClr val="tx1"/>
                </a:solidFill>
              </a:rPr>
              <a:t>Click to edit Master text styles</a:t>
            </a:r>
          </a:p>
          <a:p>
            <a:pPr marL="566928" lvl="1" indent="-228600" rtl="0">
              <a:spcBef>
                <a:spcPts val="432"/>
              </a:spcBef>
              <a:buClr>
                <a:schemeClr val="tx1"/>
              </a:buClr>
              <a:buFont typeface=".AppleSystemUIFont" charset="-120"/>
              <a:buChar char="–"/>
              <a:tabLst/>
            </a:pPr>
            <a:r>
              <a:rPr lang="en-GB" sz="1800">
                <a:solidFill>
                  <a:schemeClr val="tx1"/>
                </a:solidFill>
              </a:rPr>
              <a:t>Second level</a:t>
            </a:r>
          </a:p>
          <a:p>
            <a:pPr marL="914400" lvl="2" indent="-228600" rtl="0">
              <a:lnSpc>
                <a:spcPct val="100000"/>
              </a:lnSpc>
              <a:spcBef>
                <a:spcPts val="384"/>
              </a:spcBef>
              <a:buClr>
                <a:schemeClr val="tx1"/>
              </a:buClr>
              <a:tabLst/>
            </a:pPr>
            <a:r>
              <a:rPr lang="en-GB" sz="1600">
                <a:solidFill>
                  <a:schemeClr val="tx1"/>
                </a:solidFill>
              </a:rPr>
              <a:t>Third level</a:t>
            </a:r>
          </a:p>
          <a:p>
            <a:pPr marL="1252728" lvl="3" indent="-228600" rtl="0">
              <a:lnSpc>
                <a:spcPct val="100000"/>
              </a:lnSpc>
              <a:spcBef>
                <a:spcPts val="336"/>
              </a:spcBef>
              <a:buClr>
                <a:schemeClr val="tx1"/>
              </a:buClr>
              <a:buFont typeface=".AppleSystemUIFont" charset="-120"/>
              <a:buChar char="–"/>
              <a:tabLst/>
            </a:pPr>
            <a:r>
              <a:rPr lang="en-GB" sz="1400">
                <a:solidFill>
                  <a:schemeClr val="tx1"/>
                </a:solidFill>
              </a:rPr>
              <a:t>Fourth level</a:t>
            </a:r>
          </a:p>
          <a:p>
            <a:pPr marL="1608138" lvl="4" indent="-228600" rtl="0">
              <a:lnSpc>
                <a:spcPct val="100000"/>
              </a:lnSpc>
              <a:spcBef>
                <a:spcPts val="288"/>
              </a:spcBef>
              <a:buClr>
                <a:schemeClr val="tx1"/>
              </a:buClr>
              <a:tabLst/>
            </a:pPr>
            <a:r>
              <a:rPr lang="en-GB">
                <a:solidFill>
                  <a:schemeClr val="tx1"/>
                </a:solidFill>
              </a:rPr>
              <a:t>Fifth level</a:t>
            </a:r>
          </a:p>
        </p:txBody>
      </p:sp>
      <p:sp>
        <p:nvSpPr>
          <p:cNvPr id="7" name="Title 1"/>
          <p:cNvSpPr txBox="1">
            <a:spLocks/>
          </p:cNvSpPr>
          <p:nvPr userDrawn="1"/>
        </p:nvSpPr>
        <p:spPr>
          <a:xfrm>
            <a:off x="685800" y="584423"/>
            <a:ext cx="11128706" cy="540322"/>
          </a:xfrm>
          <a:prstGeom prst="rect">
            <a:avLst/>
          </a:prstGeom>
        </p:spPr>
        <p:txBody>
          <a:bodyPr/>
          <a:lstStyle>
            <a:lvl1pPr algn="l" defTabSz="914400"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a:lstStyle>
          <a:p>
            <a:pPr rtl="0"/>
            <a:r>
              <a:rPr lang="en-GB">
                <a:solidFill>
                  <a:schemeClr val="tx1"/>
                </a:solidFill>
              </a:rPr>
              <a:t>Click to edit Master title style</a:t>
            </a:r>
          </a:p>
        </p:txBody>
      </p:sp>
      <p:pic>
        <p:nvPicPr>
          <p:cNvPr id="11" name="Picture 10">
            <a:extLst>
              <a:ext uri="{FF2B5EF4-FFF2-40B4-BE49-F238E27FC236}">
                <a16:creationId xmlns:a16="http://schemas.microsoft.com/office/drawing/2014/main" id="{00F74454-9AA1-4CEB-9C97-040D0D496286}"/>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188571" y="6158877"/>
            <a:ext cx="999433" cy="586698"/>
          </a:xfrm>
          <a:prstGeom prst="rect">
            <a:avLst/>
          </a:prstGeom>
        </p:spPr>
      </p:pic>
    </p:spTree>
    <p:extLst>
      <p:ext uri="{BB962C8B-B14F-4D97-AF65-F5344CB8AC3E}">
        <p14:creationId xmlns:p14="http://schemas.microsoft.com/office/powerpoint/2010/main" val="2367699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ftr="0" dt="0"/>
  <p:txStyles>
    <p:titleStyle>
      <a:lvl1pPr algn="l" defTabSz="914400"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85000"/>
        </a:lnSpc>
        <a:spcBef>
          <a:spcPts val="1000"/>
        </a:spcBef>
        <a:buFontTx/>
        <a:buBlip>
          <a:blip r:embed="rId12"/>
        </a:buBlip>
        <a:defRPr sz="180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64">
          <p15:clr>
            <a:srgbClr val="F26B43"/>
          </p15:clr>
        </p15:guide>
        <p15:guide id="2" orient="horz" pos="360">
          <p15:clr>
            <a:srgbClr val="F26B43"/>
          </p15:clr>
        </p15:guide>
        <p15:guide id="3" orient="horz" pos="816">
          <p15:clr>
            <a:srgbClr val="F26B43"/>
          </p15:clr>
        </p15:guide>
        <p15:guide id="4" pos="3840">
          <p15:clr>
            <a:srgbClr val="F26B43"/>
          </p15:clr>
        </p15:guide>
        <p15:guide id="5" pos="432">
          <p15:clr>
            <a:srgbClr val="F26B43"/>
          </p15:clr>
        </p15:guide>
        <p15:guide id="6" pos="7441">
          <p15:clr>
            <a:srgbClr val="F26B43"/>
          </p15:clr>
        </p15:guide>
        <p15:guide id="7" orient="horz" pos="351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238.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9.png"/><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oleObject" Target="../embeddings/oleObject9.bin"/><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7.emf"/><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117" Type="http://schemas.openxmlformats.org/officeDocument/2006/relationships/tags" Target="../tags/tag128.xml"/><Relationship Id="rId21" Type="http://schemas.openxmlformats.org/officeDocument/2006/relationships/tags" Target="../tags/tag32.xml"/><Relationship Id="rId42" Type="http://schemas.openxmlformats.org/officeDocument/2006/relationships/tags" Target="../tags/tag53.xml"/><Relationship Id="rId63" Type="http://schemas.openxmlformats.org/officeDocument/2006/relationships/tags" Target="../tags/tag74.xml"/><Relationship Id="rId84" Type="http://schemas.openxmlformats.org/officeDocument/2006/relationships/tags" Target="../tags/tag95.xml"/><Relationship Id="rId138" Type="http://schemas.openxmlformats.org/officeDocument/2006/relationships/tags" Target="../tags/tag149.xml"/><Relationship Id="rId159" Type="http://schemas.openxmlformats.org/officeDocument/2006/relationships/tags" Target="../tags/tag170.xml"/><Relationship Id="rId170" Type="http://schemas.openxmlformats.org/officeDocument/2006/relationships/tags" Target="../tags/tag181.xml"/><Relationship Id="rId107" Type="http://schemas.openxmlformats.org/officeDocument/2006/relationships/tags" Target="../tags/tag118.xml"/><Relationship Id="rId11" Type="http://schemas.openxmlformats.org/officeDocument/2006/relationships/tags" Target="../tags/tag22.xml"/><Relationship Id="rId32" Type="http://schemas.openxmlformats.org/officeDocument/2006/relationships/tags" Target="../tags/tag43.xml"/><Relationship Id="rId53" Type="http://schemas.openxmlformats.org/officeDocument/2006/relationships/tags" Target="../tags/tag64.xml"/><Relationship Id="rId74" Type="http://schemas.openxmlformats.org/officeDocument/2006/relationships/tags" Target="../tags/tag85.xml"/><Relationship Id="rId128" Type="http://schemas.openxmlformats.org/officeDocument/2006/relationships/tags" Target="../tags/tag139.xml"/><Relationship Id="rId149" Type="http://schemas.openxmlformats.org/officeDocument/2006/relationships/tags" Target="../tags/tag160.xml"/><Relationship Id="rId5" Type="http://schemas.openxmlformats.org/officeDocument/2006/relationships/tags" Target="../tags/tag16.xml"/><Relationship Id="rId95" Type="http://schemas.openxmlformats.org/officeDocument/2006/relationships/tags" Target="../tags/tag106.xml"/><Relationship Id="rId160" Type="http://schemas.openxmlformats.org/officeDocument/2006/relationships/tags" Target="../tags/tag171.xml"/><Relationship Id="rId181" Type="http://schemas.openxmlformats.org/officeDocument/2006/relationships/oleObject" Target="../embeddings/oleObject11.bin"/><Relationship Id="rId22" Type="http://schemas.openxmlformats.org/officeDocument/2006/relationships/tags" Target="../tags/tag33.xml"/><Relationship Id="rId43" Type="http://schemas.openxmlformats.org/officeDocument/2006/relationships/tags" Target="../tags/tag54.xml"/><Relationship Id="rId64" Type="http://schemas.openxmlformats.org/officeDocument/2006/relationships/tags" Target="../tags/tag75.xml"/><Relationship Id="rId118" Type="http://schemas.openxmlformats.org/officeDocument/2006/relationships/tags" Target="../tags/tag129.xml"/><Relationship Id="rId139" Type="http://schemas.openxmlformats.org/officeDocument/2006/relationships/tags" Target="../tags/tag150.xml"/><Relationship Id="rId85" Type="http://schemas.openxmlformats.org/officeDocument/2006/relationships/tags" Target="../tags/tag96.xml"/><Relationship Id="rId150" Type="http://schemas.openxmlformats.org/officeDocument/2006/relationships/tags" Target="../tags/tag161.xml"/><Relationship Id="rId171" Type="http://schemas.openxmlformats.org/officeDocument/2006/relationships/tags" Target="../tags/tag182.xml"/><Relationship Id="rId12" Type="http://schemas.openxmlformats.org/officeDocument/2006/relationships/tags" Target="../tags/tag23.xml"/><Relationship Id="rId33" Type="http://schemas.openxmlformats.org/officeDocument/2006/relationships/tags" Target="../tags/tag44.xml"/><Relationship Id="rId108" Type="http://schemas.openxmlformats.org/officeDocument/2006/relationships/tags" Target="../tags/tag119.xml"/><Relationship Id="rId129" Type="http://schemas.openxmlformats.org/officeDocument/2006/relationships/tags" Target="../tags/tag140.xml"/><Relationship Id="rId54" Type="http://schemas.openxmlformats.org/officeDocument/2006/relationships/tags" Target="../tags/tag65.xml"/><Relationship Id="rId75" Type="http://schemas.openxmlformats.org/officeDocument/2006/relationships/tags" Target="../tags/tag86.xml"/><Relationship Id="rId96" Type="http://schemas.openxmlformats.org/officeDocument/2006/relationships/tags" Target="../tags/tag107.xml"/><Relationship Id="rId140" Type="http://schemas.openxmlformats.org/officeDocument/2006/relationships/tags" Target="../tags/tag151.xml"/><Relationship Id="rId161" Type="http://schemas.openxmlformats.org/officeDocument/2006/relationships/tags" Target="../tags/tag172.xml"/><Relationship Id="rId182" Type="http://schemas.openxmlformats.org/officeDocument/2006/relationships/image" Target="../media/image7.emf"/><Relationship Id="rId6" Type="http://schemas.openxmlformats.org/officeDocument/2006/relationships/tags" Target="../tags/tag17.xml"/><Relationship Id="rId23" Type="http://schemas.openxmlformats.org/officeDocument/2006/relationships/tags" Target="../tags/tag34.xml"/><Relationship Id="rId119" Type="http://schemas.openxmlformats.org/officeDocument/2006/relationships/tags" Target="../tags/tag130.xml"/><Relationship Id="rId44" Type="http://schemas.openxmlformats.org/officeDocument/2006/relationships/tags" Target="../tags/tag55.xml"/><Relationship Id="rId60" Type="http://schemas.openxmlformats.org/officeDocument/2006/relationships/tags" Target="../tags/tag71.xml"/><Relationship Id="rId65" Type="http://schemas.openxmlformats.org/officeDocument/2006/relationships/tags" Target="../tags/tag76.xml"/><Relationship Id="rId81" Type="http://schemas.openxmlformats.org/officeDocument/2006/relationships/tags" Target="../tags/tag92.xml"/><Relationship Id="rId86" Type="http://schemas.openxmlformats.org/officeDocument/2006/relationships/tags" Target="../tags/tag97.xml"/><Relationship Id="rId130" Type="http://schemas.openxmlformats.org/officeDocument/2006/relationships/tags" Target="../tags/tag141.xml"/><Relationship Id="rId135" Type="http://schemas.openxmlformats.org/officeDocument/2006/relationships/tags" Target="../tags/tag146.xml"/><Relationship Id="rId151" Type="http://schemas.openxmlformats.org/officeDocument/2006/relationships/tags" Target="../tags/tag162.xml"/><Relationship Id="rId156" Type="http://schemas.openxmlformats.org/officeDocument/2006/relationships/tags" Target="../tags/tag167.xml"/><Relationship Id="rId177" Type="http://schemas.openxmlformats.org/officeDocument/2006/relationships/tags" Target="../tags/tag188.xml"/><Relationship Id="rId172" Type="http://schemas.openxmlformats.org/officeDocument/2006/relationships/tags" Target="../tags/tag183.xml"/><Relationship Id="rId13" Type="http://schemas.openxmlformats.org/officeDocument/2006/relationships/tags" Target="../tags/tag24.xml"/><Relationship Id="rId18" Type="http://schemas.openxmlformats.org/officeDocument/2006/relationships/tags" Target="../tags/tag29.xml"/><Relationship Id="rId39" Type="http://schemas.openxmlformats.org/officeDocument/2006/relationships/tags" Target="../tags/tag50.xml"/><Relationship Id="rId109" Type="http://schemas.openxmlformats.org/officeDocument/2006/relationships/tags" Target="../tags/tag120.xml"/><Relationship Id="rId34" Type="http://schemas.openxmlformats.org/officeDocument/2006/relationships/tags" Target="../tags/tag45.xml"/><Relationship Id="rId50" Type="http://schemas.openxmlformats.org/officeDocument/2006/relationships/tags" Target="../tags/tag61.xml"/><Relationship Id="rId55" Type="http://schemas.openxmlformats.org/officeDocument/2006/relationships/tags" Target="../tags/tag66.xml"/><Relationship Id="rId76" Type="http://schemas.openxmlformats.org/officeDocument/2006/relationships/tags" Target="../tags/tag87.xml"/><Relationship Id="rId97" Type="http://schemas.openxmlformats.org/officeDocument/2006/relationships/tags" Target="../tags/tag108.xml"/><Relationship Id="rId104" Type="http://schemas.openxmlformats.org/officeDocument/2006/relationships/tags" Target="../tags/tag115.xml"/><Relationship Id="rId120" Type="http://schemas.openxmlformats.org/officeDocument/2006/relationships/tags" Target="../tags/tag131.xml"/><Relationship Id="rId125" Type="http://schemas.openxmlformats.org/officeDocument/2006/relationships/tags" Target="../tags/tag136.xml"/><Relationship Id="rId141" Type="http://schemas.openxmlformats.org/officeDocument/2006/relationships/tags" Target="../tags/tag152.xml"/><Relationship Id="rId146" Type="http://schemas.openxmlformats.org/officeDocument/2006/relationships/tags" Target="../tags/tag157.xml"/><Relationship Id="rId167" Type="http://schemas.openxmlformats.org/officeDocument/2006/relationships/tags" Target="../tags/tag178.xml"/><Relationship Id="rId7" Type="http://schemas.openxmlformats.org/officeDocument/2006/relationships/tags" Target="../tags/tag18.xml"/><Relationship Id="rId71" Type="http://schemas.openxmlformats.org/officeDocument/2006/relationships/tags" Target="../tags/tag82.xml"/><Relationship Id="rId92" Type="http://schemas.openxmlformats.org/officeDocument/2006/relationships/tags" Target="../tags/tag103.xml"/><Relationship Id="rId162" Type="http://schemas.openxmlformats.org/officeDocument/2006/relationships/tags" Target="../tags/tag173.xml"/><Relationship Id="rId183" Type="http://schemas.openxmlformats.org/officeDocument/2006/relationships/chart" Target="../charts/chart1.xml"/><Relationship Id="rId2" Type="http://schemas.openxmlformats.org/officeDocument/2006/relationships/tags" Target="../tags/tag13.xml"/><Relationship Id="rId29" Type="http://schemas.openxmlformats.org/officeDocument/2006/relationships/tags" Target="../tags/tag40.xml"/><Relationship Id="rId24" Type="http://schemas.openxmlformats.org/officeDocument/2006/relationships/tags" Target="../tags/tag35.xml"/><Relationship Id="rId40" Type="http://schemas.openxmlformats.org/officeDocument/2006/relationships/tags" Target="../tags/tag51.xml"/><Relationship Id="rId45" Type="http://schemas.openxmlformats.org/officeDocument/2006/relationships/tags" Target="../tags/tag56.xml"/><Relationship Id="rId66" Type="http://schemas.openxmlformats.org/officeDocument/2006/relationships/tags" Target="../tags/tag77.xml"/><Relationship Id="rId87" Type="http://schemas.openxmlformats.org/officeDocument/2006/relationships/tags" Target="../tags/tag98.xml"/><Relationship Id="rId110" Type="http://schemas.openxmlformats.org/officeDocument/2006/relationships/tags" Target="../tags/tag121.xml"/><Relationship Id="rId115" Type="http://schemas.openxmlformats.org/officeDocument/2006/relationships/tags" Target="../tags/tag126.xml"/><Relationship Id="rId131" Type="http://schemas.openxmlformats.org/officeDocument/2006/relationships/tags" Target="../tags/tag142.xml"/><Relationship Id="rId136" Type="http://schemas.openxmlformats.org/officeDocument/2006/relationships/tags" Target="../tags/tag147.xml"/><Relationship Id="rId157" Type="http://schemas.openxmlformats.org/officeDocument/2006/relationships/tags" Target="../tags/tag168.xml"/><Relationship Id="rId178" Type="http://schemas.openxmlformats.org/officeDocument/2006/relationships/tags" Target="../tags/tag189.xml"/><Relationship Id="rId61" Type="http://schemas.openxmlformats.org/officeDocument/2006/relationships/tags" Target="../tags/tag72.xml"/><Relationship Id="rId82" Type="http://schemas.openxmlformats.org/officeDocument/2006/relationships/tags" Target="../tags/tag93.xml"/><Relationship Id="rId152" Type="http://schemas.openxmlformats.org/officeDocument/2006/relationships/tags" Target="../tags/tag163.xml"/><Relationship Id="rId173" Type="http://schemas.openxmlformats.org/officeDocument/2006/relationships/tags" Target="../tags/tag184.xml"/><Relationship Id="rId19" Type="http://schemas.openxmlformats.org/officeDocument/2006/relationships/tags" Target="../tags/tag30.xml"/><Relationship Id="rId14" Type="http://schemas.openxmlformats.org/officeDocument/2006/relationships/tags" Target="../tags/tag25.xml"/><Relationship Id="rId30" Type="http://schemas.openxmlformats.org/officeDocument/2006/relationships/tags" Target="../tags/tag41.xml"/><Relationship Id="rId35" Type="http://schemas.openxmlformats.org/officeDocument/2006/relationships/tags" Target="../tags/tag46.xml"/><Relationship Id="rId56" Type="http://schemas.openxmlformats.org/officeDocument/2006/relationships/tags" Target="../tags/tag67.xml"/><Relationship Id="rId77" Type="http://schemas.openxmlformats.org/officeDocument/2006/relationships/tags" Target="../tags/tag88.xml"/><Relationship Id="rId100" Type="http://schemas.openxmlformats.org/officeDocument/2006/relationships/tags" Target="../tags/tag111.xml"/><Relationship Id="rId105" Type="http://schemas.openxmlformats.org/officeDocument/2006/relationships/tags" Target="../tags/tag116.xml"/><Relationship Id="rId126" Type="http://schemas.openxmlformats.org/officeDocument/2006/relationships/tags" Target="../tags/tag137.xml"/><Relationship Id="rId147" Type="http://schemas.openxmlformats.org/officeDocument/2006/relationships/tags" Target="../tags/tag158.xml"/><Relationship Id="rId168" Type="http://schemas.openxmlformats.org/officeDocument/2006/relationships/tags" Target="../tags/tag179.xml"/><Relationship Id="rId8" Type="http://schemas.openxmlformats.org/officeDocument/2006/relationships/tags" Target="../tags/tag19.xml"/><Relationship Id="rId51" Type="http://schemas.openxmlformats.org/officeDocument/2006/relationships/tags" Target="../tags/tag62.xml"/><Relationship Id="rId72" Type="http://schemas.openxmlformats.org/officeDocument/2006/relationships/tags" Target="../tags/tag83.xml"/><Relationship Id="rId93" Type="http://schemas.openxmlformats.org/officeDocument/2006/relationships/tags" Target="../tags/tag104.xml"/><Relationship Id="rId98" Type="http://schemas.openxmlformats.org/officeDocument/2006/relationships/tags" Target="../tags/tag109.xml"/><Relationship Id="rId121" Type="http://schemas.openxmlformats.org/officeDocument/2006/relationships/tags" Target="../tags/tag132.xml"/><Relationship Id="rId142" Type="http://schemas.openxmlformats.org/officeDocument/2006/relationships/tags" Target="../tags/tag153.xml"/><Relationship Id="rId163" Type="http://schemas.openxmlformats.org/officeDocument/2006/relationships/tags" Target="../tags/tag174.xml"/><Relationship Id="rId3" Type="http://schemas.openxmlformats.org/officeDocument/2006/relationships/tags" Target="../tags/tag14.xml"/><Relationship Id="rId25" Type="http://schemas.openxmlformats.org/officeDocument/2006/relationships/tags" Target="../tags/tag36.xml"/><Relationship Id="rId46" Type="http://schemas.openxmlformats.org/officeDocument/2006/relationships/tags" Target="../tags/tag57.xml"/><Relationship Id="rId67" Type="http://schemas.openxmlformats.org/officeDocument/2006/relationships/tags" Target="../tags/tag78.xml"/><Relationship Id="rId116" Type="http://schemas.openxmlformats.org/officeDocument/2006/relationships/tags" Target="../tags/tag127.xml"/><Relationship Id="rId137" Type="http://schemas.openxmlformats.org/officeDocument/2006/relationships/tags" Target="../tags/tag148.xml"/><Relationship Id="rId158" Type="http://schemas.openxmlformats.org/officeDocument/2006/relationships/tags" Target="../tags/tag169.xml"/><Relationship Id="rId20" Type="http://schemas.openxmlformats.org/officeDocument/2006/relationships/tags" Target="../tags/tag31.xml"/><Relationship Id="rId41" Type="http://schemas.openxmlformats.org/officeDocument/2006/relationships/tags" Target="../tags/tag52.xml"/><Relationship Id="rId62" Type="http://schemas.openxmlformats.org/officeDocument/2006/relationships/tags" Target="../tags/tag73.xml"/><Relationship Id="rId83" Type="http://schemas.openxmlformats.org/officeDocument/2006/relationships/tags" Target="../tags/tag94.xml"/><Relationship Id="rId88" Type="http://schemas.openxmlformats.org/officeDocument/2006/relationships/tags" Target="../tags/tag99.xml"/><Relationship Id="rId111" Type="http://schemas.openxmlformats.org/officeDocument/2006/relationships/tags" Target="../tags/tag122.xml"/><Relationship Id="rId132" Type="http://schemas.openxmlformats.org/officeDocument/2006/relationships/tags" Target="../tags/tag143.xml"/><Relationship Id="rId153" Type="http://schemas.openxmlformats.org/officeDocument/2006/relationships/tags" Target="../tags/tag164.xml"/><Relationship Id="rId174" Type="http://schemas.openxmlformats.org/officeDocument/2006/relationships/tags" Target="../tags/tag185.xml"/><Relationship Id="rId179" Type="http://schemas.openxmlformats.org/officeDocument/2006/relationships/tags" Target="../tags/tag190.xml"/><Relationship Id="rId15" Type="http://schemas.openxmlformats.org/officeDocument/2006/relationships/tags" Target="../tags/tag26.xml"/><Relationship Id="rId36" Type="http://schemas.openxmlformats.org/officeDocument/2006/relationships/tags" Target="../tags/tag47.xml"/><Relationship Id="rId57" Type="http://schemas.openxmlformats.org/officeDocument/2006/relationships/tags" Target="../tags/tag68.xml"/><Relationship Id="rId106" Type="http://schemas.openxmlformats.org/officeDocument/2006/relationships/tags" Target="../tags/tag117.xml"/><Relationship Id="rId127" Type="http://schemas.openxmlformats.org/officeDocument/2006/relationships/tags" Target="../tags/tag138.xml"/><Relationship Id="rId10" Type="http://schemas.openxmlformats.org/officeDocument/2006/relationships/tags" Target="../tags/tag21.xml"/><Relationship Id="rId31" Type="http://schemas.openxmlformats.org/officeDocument/2006/relationships/tags" Target="../tags/tag42.xml"/><Relationship Id="rId52" Type="http://schemas.openxmlformats.org/officeDocument/2006/relationships/tags" Target="../tags/tag63.xml"/><Relationship Id="rId73" Type="http://schemas.openxmlformats.org/officeDocument/2006/relationships/tags" Target="../tags/tag84.xml"/><Relationship Id="rId78" Type="http://schemas.openxmlformats.org/officeDocument/2006/relationships/tags" Target="../tags/tag89.xml"/><Relationship Id="rId94" Type="http://schemas.openxmlformats.org/officeDocument/2006/relationships/tags" Target="../tags/tag105.xml"/><Relationship Id="rId99" Type="http://schemas.openxmlformats.org/officeDocument/2006/relationships/tags" Target="../tags/tag110.xml"/><Relationship Id="rId101" Type="http://schemas.openxmlformats.org/officeDocument/2006/relationships/tags" Target="../tags/tag112.xml"/><Relationship Id="rId122" Type="http://schemas.openxmlformats.org/officeDocument/2006/relationships/tags" Target="../tags/tag133.xml"/><Relationship Id="rId143" Type="http://schemas.openxmlformats.org/officeDocument/2006/relationships/tags" Target="../tags/tag154.xml"/><Relationship Id="rId148" Type="http://schemas.openxmlformats.org/officeDocument/2006/relationships/tags" Target="../tags/tag159.xml"/><Relationship Id="rId164" Type="http://schemas.openxmlformats.org/officeDocument/2006/relationships/tags" Target="../tags/tag175.xml"/><Relationship Id="rId169" Type="http://schemas.openxmlformats.org/officeDocument/2006/relationships/tags" Target="../tags/tag180.xml"/><Relationship Id="rId4" Type="http://schemas.openxmlformats.org/officeDocument/2006/relationships/tags" Target="../tags/tag15.xml"/><Relationship Id="rId9" Type="http://schemas.openxmlformats.org/officeDocument/2006/relationships/tags" Target="../tags/tag20.xml"/><Relationship Id="rId180" Type="http://schemas.openxmlformats.org/officeDocument/2006/relationships/slideLayout" Target="../slideLayouts/slideLayout2.xml"/><Relationship Id="rId26" Type="http://schemas.openxmlformats.org/officeDocument/2006/relationships/tags" Target="../tags/tag37.xml"/><Relationship Id="rId47" Type="http://schemas.openxmlformats.org/officeDocument/2006/relationships/tags" Target="../tags/tag58.xml"/><Relationship Id="rId68" Type="http://schemas.openxmlformats.org/officeDocument/2006/relationships/tags" Target="../tags/tag79.xml"/><Relationship Id="rId89" Type="http://schemas.openxmlformats.org/officeDocument/2006/relationships/tags" Target="../tags/tag100.xml"/><Relationship Id="rId112" Type="http://schemas.openxmlformats.org/officeDocument/2006/relationships/tags" Target="../tags/tag123.xml"/><Relationship Id="rId133" Type="http://schemas.openxmlformats.org/officeDocument/2006/relationships/tags" Target="../tags/tag144.xml"/><Relationship Id="rId154" Type="http://schemas.openxmlformats.org/officeDocument/2006/relationships/tags" Target="../tags/tag165.xml"/><Relationship Id="rId175" Type="http://schemas.openxmlformats.org/officeDocument/2006/relationships/tags" Target="../tags/tag186.xml"/><Relationship Id="rId16" Type="http://schemas.openxmlformats.org/officeDocument/2006/relationships/tags" Target="../tags/tag27.xml"/><Relationship Id="rId37" Type="http://schemas.openxmlformats.org/officeDocument/2006/relationships/tags" Target="../tags/tag48.xml"/><Relationship Id="rId58" Type="http://schemas.openxmlformats.org/officeDocument/2006/relationships/tags" Target="../tags/tag69.xml"/><Relationship Id="rId79" Type="http://schemas.openxmlformats.org/officeDocument/2006/relationships/tags" Target="../tags/tag90.xml"/><Relationship Id="rId102" Type="http://schemas.openxmlformats.org/officeDocument/2006/relationships/tags" Target="../tags/tag113.xml"/><Relationship Id="rId123" Type="http://schemas.openxmlformats.org/officeDocument/2006/relationships/tags" Target="../tags/tag134.xml"/><Relationship Id="rId144" Type="http://schemas.openxmlformats.org/officeDocument/2006/relationships/tags" Target="../tags/tag155.xml"/><Relationship Id="rId90" Type="http://schemas.openxmlformats.org/officeDocument/2006/relationships/tags" Target="../tags/tag101.xml"/><Relationship Id="rId165" Type="http://schemas.openxmlformats.org/officeDocument/2006/relationships/tags" Target="../tags/tag176.xml"/><Relationship Id="rId27" Type="http://schemas.openxmlformats.org/officeDocument/2006/relationships/tags" Target="../tags/tag38.xml"/><Relationship Id="rId48" Type="http://schemas.openxmlformats.org/officeDocument/2006/relationships/tags" Target="../tags/tag59.xml"/><Relationship Id="rId69" Type="http://schemas.openxmlformats.org/officeDocument/2006/relationships/tags" Target="../tags/tag80.xml"/><Relationship Id="rId113" Type="http://schemas.openxmlformats.org/officeDocument/2006/relationships/tags" Target="../tags/tag124.xml"/><Relationship Id="rId134" Type="http://schemas.openxmlformats.org/officeDocument/2006/relationships/tags" Target="../tags/tag145.xml"/><Relationship Id="rId80" Type="http://schemas.openxmlformats.org/officeDocument/2006/relationships/tags" Target="../tags/tag91.xml"/><Relationship Id="rId155" Type="http://schemas.openxmlformats.org/officeDocument/2006/relationships/tags" Target="../tags/tag166.xml"/><Relationship Id="rId176" Type="http://schemas.openxmlformats.org/officeDocument/2006/relationships/tags" Target="../tags/tag187.xml"/><Relationship Id="rId17" Type="http://schemas.openxmlformats.org/officeDocument/2006/relationships/tags" Target="../tags/tag28.xml"/><Relationship Id="rId38" Type="http://schemas.openxmlformats.org/officeDocument/2006/relationships/tags" Target="../tags/tag49.xml"/><Relationship Id="rId59" Type="http://schemas.openxmlformats.org/officeDocument/2006/relationships/tags" Target="../tags/tag70.xml"/><Relationship Id="rId103" Type="http://schemas.openxmlformats.org/officeDocument/2006/relationships/tags" Target="../tags/tag114.xml"/><Relationship Id="rId124" Type="http://schemas.openxmlformats.org/officeDocument/2006/relationships/tags" Target="../tags/tag135.xml"/><Relationship Id="rId70" Type="http://schemas.openxmlformats.org/officeDocument/2006/relationships/tags" Target="../tags/tag81.xml"/><Relationship Id="rId91" Type="http://schemas.openxmlformats.org/officeDocument/2006/relationships/tags" Target="../tags/tag102.xml"/><Relationship Id="rId145" Type="http://schemas.openxmlformats.org/officeDocument/2006/relationships/tags" Target="../tags/tag156.xml"/><Relationship Id="rId166" Type="http://schemas.openxmlformats.org/officeDocument/2006/relationships/tags" Target="../tags/tag177.xml"/><Relationship Id="rId1" Type="http://schemas.openxmlformats.org/officeDocument/2006/relationships/tags" Target="../tags/tag12.xml"/><Relationship Id="rId28" Type="http://schemas.openxmlformats.org/officeDocument/2006/relationships/tags" Target="../tags/tag39.xml"/><Relationship Id="rId49" Type="http://schemas.openxmlformats.org/officeDocument/2006/relationships/tags" Target="../tags/tag60.xml"/><Relationship Id="rId114" Type="http://schemas.openxmlformats.org/officeDocument/2006/relationships/tags" Target="../tags/tag125.xml"/></Relationships>
</file>

<file path=ppt/slides/_rels/slide7.xml.rels><?xml version="1.0" encoding="UTF-8" standalone="yes"?>
<Relationships xmlns="http://schemas.openxmlformats.org/package/2006/relationships"><Relationship Id="rId13" Type="http://schemas.openxmlformats.org/officeDocument/2006/relationships/tags" Target="../tags/tag203.xml"/><Relationship Id="rId18" Type="http://schemas.openxmlformats.org/officeDocument/2006/relationships/tags" Target="../tags/tag208.xml"/><Relationship Id="rId26" Type="http://schemas.openxmlformats.org/officeDocument/2006/relationships/tags" Target="../tags/tag216.xml"/><Relationship Id="rId3" Type="http://schemas.openxmlformats.org/officeDocument/2006/relationships/tags" Target="../tags/tag193.xml"/><Relationship Id="rId21" Type="http://schemas.openxmlformats.org/officeDocument/2006/relationships/tags" Target="../tags/tag211.xml"/><Relationship Id="rId34" Type="http://schemas.openxmlformats.org/officeDocument/2006/relationships/image" Target="../media/image7.emf"/><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tags" Target="../tags/tag207.xml"/><Relationship Id="rId25" Type="http://schemas.openxmlformats.org/officeDocument/2006/relationships/tags" Target="../tags/tag215.xml"/><Relationship Id="rId33" Type="http://schemas.openxmlformats.org/officeDocument/2006/relationships/oleObject" Target="../embeddings/oleObject12.bin"/><Relationship Id="rId2" Type="http://schemas.openxmlformats.org/officeDocument/2006/relationships/tags" Target="../tags/tag192.xml"/><Relationship Id="rId16" Type="http://schemas.openxmlformats.org/officeDocument/2006/relationships/tags" Target="../tags/tag206.xml"/><Relationship Id="rId20" Type="http://schemas.openxmlformats.org/officeDocument/2006/relationships/tags" Target="../tags/tag210.xml"/><Relationship Id="rId29" Type="http://schemas.openxmlformats.org/officeDocument/2006/relationships/tags" Target="../tags/tag219.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24" Type="http://schemas.openxmlformats.org/officeDocument/2006/relationships/tags" Target="../tags/tag214.xml"/><Relationship Id="rId32" Type="http://schemas.openxmlformats.org/officeDocument/2006/relationships/slideLayout" Target="../slideLayouts/slideLayout2.xml"/><Relationship Id="rId5" Type="http://schemas.openxmlformats.org/officeDocument/2006/relationships/tags" Target="../tags/tag195.xml"/><Relationship Id="rId15" Type="http://schemas.openxmlformats.org/officeDocument/2006/relationships/tags" Target="../tags/tag205.xml"/><Relationship Id="rId23" Type="http://schemas.openxmlformats.org/officeDocument/2006/relationships/tags" Target="../tags/tag213.xml"/><Relationship Id="rId28" Type="http://schemas.openxmlformats.org/officeDocument/2006/relationships/tags" Target="../tags/tag218.xml"/><Relationship Id="rId10" Type="http://schemas.openxmlformats.org/officeDocument/2006/relationships/tags" Target="../tags/tag200.xml"/><Relationship Id="rId19" Type="http://schemas.openxmlformats.org/officeDocument/2006/relationships/tags" Target="../tags/tag209.xml"/><Relationship Id="rId31" Type="http://schemas.openxmlformats.org/officeDocument/2006/relationships/tags" Target="../tags/tag221.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 Id="rId22" Type="http://schemas.openxmlformats.org/officeDocument/2006/relationships/tags" Target="../tags/tag212.xml"/><Relationship Id="rId27" Type="http://schemas.openxmlformats.org/officeDocument/2006/relationships/tags" Target="../tags/tag217.xml"/><Relationship Id="rId30" Type="http://schemas.openxmlformats.org/officeDocument/2006/relationships/tags" Target="../tags/tag220.xml"/><Relationship Id="rId35" Type="http://schemas.openxmlformats.org/officeDocument/2006/relationships/chart" Target="../charts/chart2.xml"/><Relationship Id="rId8" Type="http://schemas.openxmlformats.org/officeDocument/2006/relationships/tags" Target="../tags/tag198.xml"/></Relationships>
</file>

<file path=ppt/slides/_rels/slide8.xml.rels><?xml version="1.0" encoding="UTF-8" standalone="yes"?>
<Relationships xmlns="http://schemas.openxmlformats.org/package/2006/relationships"><Relationship Id="rId8" Type="http://schemas.openxmlformats.org/officeDocument/2006/relationships/tags" Target="../tags/tag229.xml"/><Relationship Id="rId13" Type="http://schemas.openxmlformats.org/officeDocument/2006/relationships/tags" Target="../tags/tag234.xml"/><Relationship Id="rId18" Type="http://schemas.openxmlformats.org/officeDocument/2006/relationships/image" Target="../media/image7.emf"/><Relationship Id="rId3" Type="http://schemas.openxmlformats.org/officeDocument/2006/relationships/tags" Target="../tags/tag224.xml"/><Relationship Id="rId7" Type="http://schemas.openxmlformats.org/officeDocument/2006/relationships/tags" Target="../tags/tag228.xml"/><Relationship Id="rId12" Type="http://schemas.openxmlformats.org/officeDocument/2006/relationships/tags" Target="../tags/tag233.xml"/><Relationship Id="rId17" Type="http://schemas.openxmlformats.org/officeDocument/2006/relationships/oleObject" Target="../embeddings/oleObject13.bin"/><Relationship Id="rId2" Type="http://schemas.openxmlformats.org/officeDocument/2006/relationships/tags" Target="../tags/tag223.xml"/><Relationship Id="rId16" Type="http://schemas.openxmlformats.org/officeDocument/2006/relationships/slideLayout" Target="../slideLayouts/slideLayout2.xml"/><Relationship Id="rId1" Type="http://schemas.openxmlformats.org/officeDocument/2006/relationships/tags" Target="../tags/tag222.xml"/><Relationship Id="rId6" Type="http://schemas.openxmlformats.org/officeDocument/2006/relationships/tags" Target="../tags/tag227.xml"/><Relationship Id="rId11" Type="http://schemas.openxmlformats.org/officeDocument/2006/relationships/tags" Target="../tags/tag232.xml"/><Relationship Id="rId5" Type="http://schemas.openxmlformats.org/officeDocument/2006/relationships/tags" Target="../tags/tag226.xml"/><Relationship Id="rId15" Type="http://schemas.openxmlformats.org/officeDocument/2006/relationships/tags" Target="../tags/tag236.xml"/><Relationship Id="rId10" Type="http://schemas.openxmlformats.org/officeDocument/2006/relationships/tags" Target="../tags/tag231.xml"/><Relationship Id="rId19" Type="http://schemas.openxmlformats.org/officeDocument/2006/relationships/chart" Target="../charts/chart3.xml"/><Relationship Id="rId4" Type="http://schemas.openxmlformats.org/officeDocument/2006/relationships/tags" Target="../tags/tag225.xml"/><Relationship Id="rId9" Type="http://schemas.openxmlformats.org/officeDocument/2006/relationships/tags" Target="../tags/tag230.xml"/><Relationship Id="rId14" Type="http://schemas.openxmlformats.org/officeDocument/2006/relationships/tags" Target="../tags/tag235.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237.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755470" y="5540832"/>
            <a:ext cx="3094396" cy="562617"/>
            <a:chOff x="5641848" y="4462272"/>
            <a:chExt cx="2414016" cy="438912"/>
          </a:xfrm>
        </p:grpSpPr>
        <p:sp>
          <p:nvSpPr>
            <p:cNvPr id="6" name="Rectangle 5"/>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9" name="Title 1"/>
          <p:cNvSpPr txBox="1">
            <a:spLocks/>
          </p:cNvSpPr>
          <p:nvPr/>
        </p:nvSpPr>
        <p:spPr>
          <a:xfrm>
            <a:off x="5051394" y="1789794"/>
            <a:ext cx="6090082" cy="2576928"/>
          </a:xfrm>
          <a:prstGeom prst="rect">
            <a:avLst/>
          </a:prstGeom>
        </p:spPr>
        <p:txBody>
          <a:bodyPr vert="horz" lIns="0" tIns="0" rIns="0" bIns="0" rtlCol="0" anchor="b">
            <a:normAutofit/>
          </a:bodyPr>
          <a:lstStyle>
            <a:lvl1pPr algn="l" defTabSz="914400" rtl="0" eaLnBrk="1" latinLnBrk="0" hangingPunct="1">
              <a:lnSpc>
                <a:spcPct val="90000"/>
              </a:lnSpc>
              <a:spcBef>
                <a:spcPct val="0"/>
              </a:spcBef>
              <a:buNone/>
              <a:defRPr sz="4800" b="0" kern="1200">
                <a:solidFill>
                  <a:schemeClr val="bg1">
                    <a:lumMod val="50000"/>
                  </a:schemeClr>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endParaRPr>
          </a:p>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rPr>
              <a:t>European Access Hurdles Portal:</a:t>
            </a:r>
          </a:p>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404040"/>
                </a:solidFill>
                <a:effectLst/>
                <a:uLnTx/>
                <a:uFillTx/>
                <a:latin typeface="Arial Black" panose="020B0A04020102020204" pitchFamily="34" charset="0"/>
              </a:rPr>
              <a:t>Report summary</a:t>
            </a:r>
            <a:endParaRPr kumimoji="0" lang="en-US" sz="3200" b="0" i="0" u="none" strike="noStrike" kern="1200" cap="none" spc="0" normalizeH="0" baseline="0" noProof="0" dirty="0">
              <a:ln>
                <a:noFill/>
              </a:ln>
              <a:solidFill>
                <a:schemeClr val="tx1"/>
              </a:solidFill>
              <a:effectLst/>
              <a:uLnTx/>
              <a:uFillTx/>
              <a:latin typeface="Arial Black" panose="020B0A040201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3200" dirty="0">
              <a:solidFill>
                <a:schemeClr val="tx1"/>
              </a:solidFill>
            </a:endParaRPr>
          </a:p>
          <a:p>
            <a:pPr marL="0" marR="0" lvl="0" indent="0" algn="l" defTabSz="914400" rtl="0" eaLnBrk="1" fontAlgn="auto" latinLnBrk="0" hangingPunct="1">
              <a:lnSpc>
                <a:spcPct val="120000"/>
              </a:lnSpc>
              <a:spcBef>
                <a:spcPct val="0"/>
              </a:spcBef>
              <a:spcAft>
                <a:spcPts val="0"/>
              </a:spcAft>
              <a:buClrTx/>
              <a:buSzTx/>
              <a:buFontTx/>
              <a:buNone/>
              <a:tabLst/>
              <a:defRPr/>
            </a:pPr>
            <a:r>
              <a:rPr lang="en-US" sz="2400" dirty="0">
                <a:solidFill>
                  <a:schemeClr val="bg2"/>
                </a:solidFill>
              </a:rPr>
              <a:t>20</a:t>
            </a:r>
            <a:r>
              <a:rPr lang="en-US" sz="2400" baseline="30000" dirty="0">
                <a:solidFill>
                  <a:schemeClr val="bg2"/>
                </a:solidFill>
              </a:rPr>
              <a:t>th</a:t>
            </a:r>
            <a:r>
              <a:rPr lang="en-US" sz="2400" dirty="0">
                <a:solidFill>
                  <a:schemeClr val="bg2"/>
                </a:solidFill>
              </a:rPr>
              <a:t> April 2023</a:t>
            </a:r>
            <a:endParaRPr kumimoji="0" lang="en-US" sz="2400" b="0" i="0" u="none" strike="noStrike" kern="1200" cap="none" spc="0" normalizeH="0" baseline="0" noProof="0" dirty="0">
              <a:ln>
                <a:noFill/>
              </a:ln>
              <a:solidFill>
                <a:schemeClr val="bg2"/>
              </a:solidFill>
              <a:effectLst/>
              <a:uLnTx/>
              <a:uFillTx/>
            </a:endParaRPr>
          </a:p>
        </p:txBody>
      </p:sp>
      <p:sp>
        <p:nvSpPr>
          <p:cNvPr id="15" name="Rectangle 14"/>
          <p:cNvSpPr/>
          <p:nvPr/>
        </p:nvSpPr>
        <p:spPr>
          <a:xfrm>
            <a:off x="176463" y="6505074"/>
            <a:ext cx="312821" cy="231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618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86EB6867-8AB7-3BEF-EA06-D3384B192FD9}"/>
              </a:ext>
            </a:extLst>
          </p:cNvPr>
          <p:cNvGraphicFramePr>
            <a:graphicFrameLocks noChangeAspect="1"/>
          </p:cNvGraphicFramePr>
          <p:nvPr>
            <p:custDataLst>
              <p:tags r:id="rId1"/>
            </p:custDataLst>
            <p:extLst>
              <p:ext uri="{D42A27DB-BD31-4B8C-83A1-F6EECF244321}">
                <p14:modId xmlns:p14="http://schemas.microsoft.com/office/powerpoint/2010/main" val="4512240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9" imgH="360" progId="TCLayout.ActiveDocument.1">
                  <p:embed/>
                </p:oleObj>
              </mc:Choice>
              <mc:Fallback>
                <p:oleObj name="think-cell Slide" r:id="rId3" imgW="359" imgH="360" progId="TCLayout.ActiveDocument.1">
                  <p:embed/>
                  <p:pic>
                    <p:nvPicPr>
                      <p:cNvPr id="11" name="Object 10" hidden="1">
                        <a:extLst>
                          <a:ext uri="{FF2B5EF4-FFF2-40B4-BE49-F238E27FC236}">
                            <a16:creationId xmlns:a16="http://schemas.microsoft.com/office/drawing/2014/main" id="{86EB6867-8AB7-3BEF-EA06-D3384B192FD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BA8561C-DD70-695C-7DDA-284843EFB002}"/>
              </a:ext>
            </a:extLst>
          </p:cNvPr>
          <p:cNvSpPr>
            <a:spLocks noGrp="1"/>
          </p:cNvSpPr>
          <p:nvPr>
            <p:ph type="title"/>
          </p:nvPr>
        </p:nvSpPr>
        <p:spPr/>
        <p:txBody>
          <a:bodyPr vert="horz"/>
          <a:lstStyle/>
          <a:p>
            <a:r>
              <a:rPr lang="en-GB"/>
              <a:t>Key conclusions of the first European Access Hurdles Portal report</a:t>
            </a:r>
          </a:p>
        </p:txBody>
      </p:sp>
      <p:sp>
        <p:nvSpPr>
          <p:cNvPr id="4" name="Arrow: Pentagon 3">
            <a:extLst>
              <a:ext uri="{FF2B5EF4-FFF2-40B4-BE49-F238E27FC236}">
                <a16:creationId xmlns:a16="http://schemas.microsoft.com/office/drawing/2014/main" id="{63E71B7E-EA4C-EC8F-8844-5B5409825DBD}"/>
              </a:ext>
            </a:extLst>
          </p:cNvPr>
          <p:cNvSpPr/>
          <p:nvPr/>
        </p:nvSpPr>
        <p:spPr>
          <a:xfrm>
            <a:off x="1166567" y="2375946"/>
            <a:ext cx="2692014" cy="626882"/>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t>Speed of marketing authorisation</a:t>
            </a:r>
          </a:p>
        </p:txBody>
      </p:sp>
      <p:sp>
        <p:nvSpPr>
          <p:cNvPr id="5" name="Arrow: Chevron 4">
            <a:extLst>
              <a:ext uri="{FF2B5EF4-FFF2-40B4-BE49-F238E27FC236}">
                <a16:creationId xmlns:a16="http://schemas.microsoft.com/office/drawing/2014/main" id="{397E521C-722E-067F-AC17-1654E8196111}"/>
              </a:ext>
            </a:extLst>
          </p:cNvPr>
          <p:cNvSpPr/>
          <p:nvPr/>
        </p:nvSpPr>
        <p:spPr>
          <a:xfrm>
            <a:off x="3733014" y="2375946"/>
            <a:ext cx="2775497" cy="626882"/>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Status of filing and reimbursement</a:t>
            </a:r>
          </a:p>
        </p:txBody>
      </p:sp>
      <p:sp>
        <p:nvSpPr>
          <p:cNvPr id="6" name="Arrow: Chevron 5">
            <a:extLst>
              <a:ext uri="{FF2B5EF4-FFF2-40B4-BE49-F238E27FC236}">
                <a16:creationId xmlns:a16="http://schemas.microsoft.com/office/drawing/2014/main" id="{AC2212D8-453B-6ABA-690E-99E2CFDDD147}"/>
              </a:ext>
            </a:extLst>
          </p:cNvPr>
          <p:cNvSpPr/>
          <p:nvPr/>
        </p:nvSpPr>
        <p:spPr>
          <a:xfrm>
            <a:off x="6382944" y="2375946"/>
            <a:ext cx="2775497" cy="626882"/>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Speed of filing and reimbursement</a:t>
            </a:r>
          </a:p>
        </p:txBody>
      </p:sp>
      <p:sp>
        <p:nvSpPr>
          <p:cNvPr id="7" name="Arrow: Chevron 6">
            <a:extLst>
              <a:ext uri="{FF2B5EF4-FFF2-40B4-BE49-F238E27FC236}">
                <a16:creationId xmlns:a16="http://schemas.microsoft.com/office/drawing/2014/main" id="{21E8B55C-D3E1-5CF0-3264-9D128703EADE}"/>
              </a:ext>
            </a:extLst>
          </p:cNvPr>
          <p:cNvSpPr/>
          <p:nvPr/>
        </p:nvSpPr>
        <p:spPr>
          <a:xfrm>
            <a:off x="9032875" y="2375946"/>
            <a:ext cx="2775497" cy="626882"/>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Root causes of delays</a:t>
            </a:r>
          </a:p>
        </p:txBody>
      </p:sp>
      <p:sp>
        <p:nvSpPr>
          <p:cNvPr id="10" name="TextBox 9">
            <a:extLst>
              <a:ext uri="{FF2B5EF4-FFF2-40B4-BE49-F238E27FC236}">
                <a16:creationId xmlns:a16="http://schemas.microsoft.com/office/drawing/2014/main" id="{BF29FA30-FD65-6415-B21C-DC87D3448E25}"/>
              </a:ext>
            </a:extLst>
          </p:cNvPr>
          <p:cNvSpPr txBox="1"/>
          <p:nvPr/>
        </p:nvSpPr>
        <p:spPr>
          <a:xfrm>
            <a:off x="685800" y="1371600"/>
            <a:ext cx="11126788" cy="4678204"/>
          </a:xfrm>
          <a:prstGeom prst="rect">
            <a:avLst/>
          </a:prstGeom>
          <a:noFill/>
        </p:spPr>
        <p:txBody>
          <a:bodyPr wrap="square">
            <a:spAutoFit/>
          </a:bodyPr>
          <a:lstStyle/>
          <a:p>
            <a:pPr marL="342900" indent="-342900">
              <a:spcAft>
                <a:spcPts val="600"/>
              </a:spcAft>
              <a:buFont typeface="+mj-lt"/>
              <a:buAutoNum type="arabicPeriod"/>
            </a:pPr>
            <a:r>
              <a:rPr lang="en-US" sz="1400" b="1" dirty="0"/>
              <a:t>There is a willingness from industry to provide more transparency </a:t>
            </a:r>
            <a:r>
              <a:rPr lang="en-US" sz="1400" dirty="0"/>
              <a:t>on the root causes of unavailability, with almost 90% of eligible EFPIA companies submitting data to the Portal</a:t>
            </a:r>
          </a:p>
          <a:p>
            <a:pPr marL="342900" indent="-342900">
              <a:spcAft>
                <a:spcPts val="600"/>
              </a:spcAft>
              <a:buFont typeface="+mj-lt"/>
              <a:buAutoNum type="arabicPeriod"/>
            </a:pPr>
            <a:r>
              <a:rPr lang="en-GB" sz="1400" dirty="0"/>
              <a:t>The data collected in the Portal has generated </a:t>
            </a:r>
            <a:r>
              <a:rPr lang="en-GB" sz="1400" b="1" dirty="0"/>
              <a:t>new insights </a:t>
            </a:r>
            <a:r>
              <a:rPr lang="en-GB" sz="1400" dirty="0"/>
              <a:t>on </a:t>
            </a:r>
            <a:r>
              <a:rPr lang="en-US" sz="1400" dirty="0"/>
              <a:t>delay and lack of availability:</a:t>
            </a:r>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endParaRPr lang="en-US" sz="1400" dirty="0"/>
          </a:p>
          <a:p>
            <a:pPr marL="342900" indent="-342900">
              <a:spcAft>
                <a:spcPts val="600"/>
              </a:spcAft>
              <a:buFont typeface="+mj-lt"/>
              <a:buAutoNum type="arabicPeriod"/>
            </a:pPr>
            <a:r>
              <a:rPr lang="en-US" sz="1400" dirty="0"/>
              <a:t>These findings indicate that availability of centrally authorized medicines to patients in European countries is a </a:t>
            </a:r>
            <a:r>
              <a:rPr lang="en-US" sz="1400" b="1" dirty="0"/>
              <a:t>shared responsibility, requiring a shared solution</a:t>
            </a:r>
          </a:p>
          <a:p>
            <a:pPr marL="342900" indent="-342900">
              <a:spcAft>
                <a:spcPts val="600"/>
              </a:spcAft>
              <a:buFont typeface="+mj-lt"/>
              <a:buAutoNum type="arabicPeriod"/>
            </a:pPr>
            <a:r>
              <a:rPr lang="en-US" sz="1400" dirty="0"/>
              <a:t>This is the first report from the Portal; thus, the data are exploratory and cannot be used to infer the impact of EFPIA members’ commitment to file. The </a:t>
            </a:r>
            <a:r>
              <a:rPr lang="en-US" sz="1400" b="1" dirty="0"/>
              <a:t>data collected in the Portal will mature as more cycles of data are collected</a:t>
            </a:r>
            <a:r>
              <a:rPr lang="en-US" sz="1400" dirty="0"/>
              <a:t>. This will allow us to validate some of these early results and to look in more detail at the underlying root causes</a:t>
            </a:r>
            <a:endParaRPr lang="en-GB" sz="1400" dirty="0"/>
          </a:p>
        </p:txBody>
      </p:sp>
      <p:sp>
        <p:nvSpPr>
          <p:cNvPr id="14" name="TextBox 13">
            <a:extLst>
              <a:ext uri="{FF2B5EF4-FFF2-40B4-BE49-F238E27FC236}">
                <a16:creationId xmlns:a16="http://schemas.microsoft.com/office/drawing/2014/main" id="{0F5616B7-9BFD-3285-0AC9-670FC6E6A977}"/>
              </a:ext>
            </a:extLst>
          </p:cNvPr>
          <p:cNvSpPr txBox="1"/>
          <p:nvPr/>
        </p:nvSpPr>
        <p:spPr>
          <a:xfrm>
            <a:off x="1155264" y="3002828"/>
            <a:ext cx="2398641" cy="1384995"/>
          </a:xfrm>
          <a:prstGeom prst="rect">
            <a:avLst/>
          </a:prstGeom>
          <a:noFill/>
        </p:spPr>
        <p:txBody>
          <a:bodyPr wrap="square" rtlCol="0">
            <a:spAutoFit/>
          </a:bodyPr>
          <a:lstStyle/>
          <a:p>
            <a:pPr marL="285750" indent="-285750">
              <a:buFont typeface="Wingdings" panose="05000000000000000000" pitchFamily="2" charset="2"/>
              <a:buChar char="v"/>
            </a:pPr>
            <a:r>
              <a:rPr lang="en-US" sz="1400" dirty="0"/>
              <a:t>Even before considering the P&amp;R process, new products received regulatory approval later in Europe than in other regions</a:t>
            </a:r>
            <a:endParaRPr lang="en-GB" sz="1400" dirty="0"/>
          </a:p>
        </p:txBody>
      </p:sp>
      <p:sp>
        <p:nvSpPr>
          <p:cNvPr id="15" name="TextBox 14">
            <a:extLst>
              <a:ext uri="{FF2B5EF4-FFF2-40B4-BE49-F238E27FC236}">
                <a16:creationId xmlns:a16="http://schemas.microsoft.com/office/drawing/2014/main" id="{CC496841-2F2B-068B-6C42-0DCCFF31C212}"/>
              </a:ext>
            </a:extLst>
          </p:cNvPr>
          <p:cNvSpPr txBox="1"/>
          <p:nvPr/>
        </p:nvSpPr>
        <p:spPr>
          <a:xfrm>
            <a:off x="3769104" y="3002828"/>
            <a:ext cx="2398641" cy="1384995"/>
          </a:xfrm>
          <a:prstGeom prst="rect">
            <a:avLst/>
          </a:prstGeom>
          <a:noFill/>
        </p:spPr>
        <p:txBody>
          <a:bodyPr wrap="square" rtlCol="0">
            <a:spAutoFit/>
          </a:bodyPr>
          <a:lstStyle/>
          <a:p>
            <a:pPr marL="285750" indent="-285750">
              <a:buFont typeface="Wingdings" panose="05000000000000000000" pitchFamily="2" charset="2"/>
              <a:buChar char="v"/>
            </a:pPr>
            <a:r>
              <a:rPr lang="en-US" sz="1400"/>
              <a:t>In many instances of product unavailability, the products have in fact been filed for reimbursement but have not yet been reimbursed</a:t>
            </a:r>
            <a:endParaRPr lang="en-GB" sz="1400"/>
          </a:p>
        </p:txBody>
      </p:sp>
      <p:sp>
        <p:nvSpPr>
          <p:cNvPr id="16" name="TextBox 15">
            <a:extLst>
              <a:ext uri="{FF2B5EF4-FFF2-40B4-BE49-F238E27FC236}">
                <a16:creationId xmlns:a16="http://schemas.microsoft.com/office/drawing/2014/main" id="{5841FE5E-5FCD-D7CA-AC7B-A89D24AF2E87}"/>
              </a:ext>
            </a:extLst>
          </p:cNvPr>
          <p:cNvSpPr txBox="1"/>
          <p:nvPr/>
        </p:nvSpPr>
        <p:spPr>
          <a:xfrm>
            <a:off x="6382135" y="3002828"/>
            <a:ext cx="2516768" cy="1384995"/>
          </a:xfrm>
          <a:prstGeom prst="rect">
            <a:avLst/>
          </a:prstGeom>
          <a:noFill/>
        </p:spPr>
        <p:txBody>
          <a:bodyPr wrap="square" rtlCol="0">
            <a:spAutoFit/>
          </a:bodyPr>
          <a:lstStyle/>
          <a:p>
            <a:pPr marL="285750" indent="-285750">
              <a:buFont typeface="Wingdings" panose="05000000000000000000" pitchFamily="2" charset="2"/>
              <a:buChar char="v"/>
            </a:pPr>
            <a:r>
              <a:rPr lang="en-US" sz="1400"/>
              <a:t>While there are delays in P&amp;R filing for some products in some countries, this is not a key driver of low availability of medicines in all countries</a:t>
            </a:r>
            <a:endParaRPr lang="en-GB" sz="1400"/>
          </a:p>
        </p:txBody>
      </p:sp>
      <p:sp>
        <p:nvSpPr>
          <p:cNvPr id="17" name="TextBox 16">
            <a:extLst>
              <a:ext uri="{FF2B5EF4-FFF2-40B4-BE49-F238E27FC236}">
                <a16:creationId xmlns:a16="http://schemas.microsoft.com/office/drawing/2014/main" id="{E4AE2EF6-4A83-78BE-4F54-6E50B59BC099}"/>
              </a:ext>
            </a:extLst>
          </p:cNvPr>
          <p:cNvSpPr txBox="1"/>
          <p:nvPr/>
        </p:nvSpPr>
        <p:spPr>
          <a:xfrm>
            <a:off x="9028659" y="3002828"/>
            <a:ext cx="2516768" cy="1600438"/>
          </a:xfrm>
          <a:prstGeom prst="rect">
            <a:avLst/>
          </a:prstGeom>
          <a:noFill/>
        </p:spPr>
        <p:txBody>
          <a:bodyPr wrap="square" rtlCol="0">
            <a:spAutoFit/>
          </a:bodyPr>
          <a:lstStyle/>
          <a:p>
            <a:pPr marL="285750" indent="-285750">
              <a:buFont typeface="Wingdings" panose="05000000000000000000" pitchFamily="2" charset="2"/>
              <a:buChar char="v"/>
            </a:pPr>
            <a:r>
              <a:rPr lang="en-US" sz="1400"/>
              <a:t>The reasons for both delays in P&amp;R filing and P&amp;R decision-making are multi-factorial, commonly relating to requirements of the P&amp;R process and health system constraints</a:t>
            </a:r>
            <a:endParaRPr lang="en-GB" sz="1400"/>
          </a:p>
        </p:txBody>
      </p:sp>
    </p:spTree>
    <p:extLst>
      <p:ext uri="{BB962C8B-B14F-4D97-AF65-F5344CB8AC3E}">
        <p14:creationId xmlns:p14="http://schemas.microsoft.com/office/powerpoint/2010/main" val="417291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D314D3-2564-E158-384E-B42D620BF24D}"/>
              </a:ext>
            </a:extLst>
          </p:cNvPr>
          <p:cNvGraphicFramePr>
            <a:graphicFrameLocks noChangeAspect="1"/>
          </p:cNvGraphicFramePr>
          <p:nvPr>
            <p:custDataLst>
              <p:tags r:id="rId1"/>
            </p:custDataLst>
            <p:extLst>
              <p:ext uri="{D42A27DB-BD31-4B8C-83A1-F6EECF244321}">
                <p14:modId xmlns:p14="http://schemas.microsoft.com/office/powerpoint/2010/main" val="41219632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4" name="Object 3" hidden="1">
                        <a:extLst>
                          <a:ext uri="{FF2B5EF4-FFF2-40B4-BE49-F238E27FC236}">
                            <a16:creationId xmlns:a16="http://schemas.microsoft.com/office/drawing/2014/main" id="{1BD314D3-2564-E158-384E-B42D620BF24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C677F70-6E79-A3B8-4E7F-4EF40DD9497B}"/>
              </a:ext>
            </a:extLst>
          </p:cNvPr>
          <p:cNvSpPr>
            <a:spLocks noGrp="1"/>
          </p:cNvSpPr>
          <p:nvPr>
            <p:ph type="title"/>
          </p:nvPr>
        </p:nvSpPr>
        <p:spPr/>
        <p:txBody>
          <a:bodyPr vert="horz"/>
          <a:lstStyle/>
          <a:p>
            <a:r>
              <a:rPr lang="en-GB"/>
              <a:t>The </a:t>
            </a:r>
            <a:r>
              <a:rPr lang="en-US"/>
              <a:t>industry created the European Access Hurdles Portal to add new information to the debate on availability of innovative medicines</a:t>
            </a:r>
            <a:endParaRPr lang="en-GB"/>
          </a:p>
        </p:txBody>
      </p:sp>
      <p:sp>
        <p:nvSpPr>
          <p:cNvPr id="19" name="Rectangle 18">
            <a:extLst>
              <a:ext uri="{FF2B5EF4-FFF2-40B4-BE49-F238E27FC236}">
                <a16:creationId xmlns:a16="http://schemas.microsoft.com/office/drawing/2014/main" id="{767BBC49-0BE0-CF35-3844-0BBBCD20B14B}"/>
              </a:ext>
            </a:extLst>
          </p:cNvPr>
          <p:cNvSpPr/>
          <p:nvPr/>
        </p:nvSpPr>
        <p:spPr>
          <a:xfrm>
            <a:off x="0" y="1380479"/>
            <a:ext cx="12192000" cy="65301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rPr>
              <a:t>Created in April 2022, the role of the Portal is to </a:t>
            </a:r>
            <a:r>
              <a:rPr lang="en-US" sz="1400" b="1">
                <a:solidFill>
                  <a:schemeClr val="tx1"/>
                </a:solidFill>
              </a:rPr>
              <a:t>improve transparency regarding the root causes of unavailability and delay</a:t>
            </a:r>
            <a:r>
              <a:rPr lang="en-US" sz="1400">
                <a:solidFill>
                  <a:schemeClr val="tx1"/>
                </a:solidFill>
              </a:rPr>
              <a:t>, including the role of the environment and its corresponding impact on commercial decision-making</a:t>
            </a:r>
            <a:endParaRPr lang="en-GB" sz="1400">
              <a:solidFill>
                <a:schemeClr val="tx1"/>
              </a:solidFill>
            </a:endParaRPr>
          </a:p>
        </p:txBody>
      </p:sp>
      <p:pic>
        <p:nvPicPr>
          <p:cNvPr id="29" name="Picture 28">
            <a:extLst>
              <a:ext uri="{FF2B5EF4-FFF2-40B4-BE49-F238E27FC236}">
                <a16:creationId xmlns:a16="http://schemas.microsoft.com/office/drawing/2014/main" id="{CFA5AA6A-2885-A2E4-4B24-194B43FBB044}"/>
              </a:ext>
            </a:extLst>
          </p:cNvPr>
          <p:cNvPicPr>
            <a:picLocks noChangeAspect="1"/>
          </p:cNvPicPr>
          <p:nvPr/>
        </p:nvPicPr>
        <p:blipFill rotWithShape="1">
          <a:blip r:embed="rId6">
            <a:extLst>
              <a:ext uri="{28A0092B-C50C-407E-A947-70E740481C1C}">
                <a14:useLocalDpi xmlns:a14="http://schemas.microsoft.com/office/drawing/2010/main" val="0"/>
              </a:ext>
            </a:extLst>
          </a:blip>
          <a:srcRect b="1619"/>
          <a:stretch/>
        </p:blipFill>
        <p:spPr bwMode="auto">
          <a:xfrm>
            <a:off x="5030812" y="2264516"/>
            <a:ext cx="6777560" cy="3790055"/>
          </a:xfrm>
          <a:prstGeom prst="rect">
            <a:avLst/>
          </a:prstGeom>
          <a:noFill/>
          <a:ln w="28575">
            <a:solidFill>
              <a:schemeClr val="accent5"/>
            </a:solidFill>
          </a:ln>
        </p:spPr>
      </p:pic>
      <p:sp>
        <p:nvSpPr>
          <p:cNvPr id="30" name="Arrow: Pentagon 29">
            <a:extLst>
              <a:ext uri="{FF2B5EF4-FFF2-40B4-BE49-F238E27FC236}">
                <a16:creationId xmlns:a16="http://schemas.microsoft.com/office/drawing/2014/main" id="{EC955D58-4BC8-9511-8B2F-D5FE6543916D}"/>
              </a:ext>
            </a:extLst>
          </p:cNvPr>
          <p:cNvSpPr/>
          <p:nvPr/>
        </p:nvSpPr>
        <p:spPr>
          <a:xfrm rot="5400000">
            <a:off x="-1105270" y="4055586"/>
            <a:ext cx="4008268" cy="426128"/>
          </a:xfrm>
          <a:prstGeom prst="homePlate">
            <a:avLst/>
          </a:prstGeom>
          <a:solidFill>
            <a:srgbClr val="B9B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08160EF7-7C4B-8251-97F8-80E3727CC7FF}"/>
              </a:ext>
            </a:extLst>
          </p:cNvPr>
          <p:cNvSpPr/>
          <p:nvPr/>
        </p:nvSpPr>
        <p:spPr>
          <a:xfrm>
            <a:off x="1695636" y="5401560"/>
            <a:ext cx="2725444" cy="653012"/>
          </a:xfrm>
          <a:prstGeom prst="rect">
            <a:avLst/>
          </a:prstGeom>
          <a:solidFill>
            <a:schemeClr val="bg1">
              <a:lumMod val="95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tx1"/>
                </a:solidFill>
              </a:rPr>
              <a:t>April 2023 </a:t>
            </a:r>
            <a:r>
              <a:rPr lang="en-GB" sz="1400">
                <a:solidFill>
                  <a:schemeClr val="tx1"/>
                </a:solidFill>
              </a:rPr>
              <a:t>– Release of the first public report from the Portal </a:t>
            </a:r>
          </a:p>
        </p:txBody>
      </p:sp>
      <p:sp>
        <p:nvSpPr>
          <p:cNvPr id="33" name="Isosceles Triangle 32">
            <a:extLst>
              <a:ext uri="{FF2B5EF4-FFF2-40B4-BE49-F238E27FC236}">
                <a16:creationId xmlns:a16="http://schemas.microsoft.com/office/drawing/2014/main" id="{0E21C22E-449F-EED4-EF95-A3BF1D5ADA62}"/>
              </a:ext>
            </a:extLst>
          </p:cNvPr>
          <p:cNvSpPr/>
          <p:nvPr/>
        </p:nvSpPr>
        <p:spPr>
          <a:xfrm rot="5400000">
            <a:off x="4583903" y="5640399"/>
            <a:ext cx="284086" cy="175334"/>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a:extLst>
              <a:ext uri="{FF2B5EF4-FFF2-40B4-BE49-F238E27FC236}">
                <a16:creationId xmlns:a16="http://schemas.microsoft.com/office/drawing/2014/main" id="{A0031BE0-9630-91D9-5D1B-4581AB9117F5}"/>
              </a:ext>
            </a:extLst>
          </p:cNvPr>
          <p:cNvCxnSpPr>
            <a:cxnSpLocks/>
            <a:endCxn id="32" idx="1"/>
          </p:cNvCxnSpPr>
          <p:nvPr/>
        </p:nvCxnSpPr>
        <p:spPr>
          <a:xfrm>
            <a:off x="905522" y="5728066"/>
            <a:ext cx="790114" cy="0"/>
          </a:xfrm>
          <a:prstGeom prst="straightConnector1">
            <a:avLst/>
          </a:prstGeom>
          <a:ln w="38100">
            <a:solidFill>
              <a:schemeClr val="accent5"/>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81B8224E-EE3C-B6D8-0A28-C86831953DD6}"/>
              </a:ext>
            </a:extLst>
          </p:cNvPr>
          <p:cNvSpPr/>
          <p:nvPr/>
        </p:nvSpPr>
        <p:spPr>
          <a:xfrm>
            <a:off x="1695635" y="2268374"/>
            <a:ext cx="2725444" cy="893462"/>
          </a:xfrm>
          <a:prstGeom prst="rect">
            <a:avLst/>
          </a:prstGeom>
          <a:solidFill>
            <a:schemeClr val="bg1">
              <a:lumMod val="95000"/>
            </a:schemeClr>
          </a:solid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tx1"/>
                </a:solidFill>
              </a:rPr>
              <a:t>2010</a:t>
            </a:r>
            <a:r>
              <a:rPr lang="en-GB" sz="1400">
                <a:solidFill>
                  <a:schemeClr val="tx1"/>
                </a:solidFill>
              </a:rPr>
              <a:t> – First report on the </a:t>
            </a:r>
            <a:r>
              <a:rPr lang="en-US" sz="1400">
                <a:solidFill>
                  <a:schemeClr val="tx1"/>
                </a:solidFill>
              </a:rPr>
              <a:t>Patients W.A.I.T. (Waiting to Access Innovative Therapies) Indicator </a:t>
            </a:r>
            <a:endParaRPr lang="en-GB" sz="1400">
              <a:solidFill>
                <a:schemeClr val="tx1"/>
              </a:solidFill>
            </a:endParaRPr>
          </a:p>
        </p:txBody>
      </p:sp>
      <p:sp>
        <p:nvSpPr>
          <p:cNvPr id="45" name="Rectangle 44">
            <a:extLst>
              <a:ext uri="{FF2B5EF4-FFF2-40B4-BE49-F238E27FC236}">
                <a16:creationId xmlns:a16="http://schemas.microsoft.com/office/drawing/2014/main" id="{BE385718-17D1-B3E6-4F6B-BFFEF45EF63D}"/>
              </a:ext>
            </a:extLst>
          </p:cNvPr>
          <p:cNvSpPr/>
          <p:nvPr/>
        </p:nvSpPr>
        <p:spPr>
          <a:xfrm>
            <a:off x="1695635" y="4344845"/>
            <a:ext cx="2725444" cy="893462"/>
          </a:xfrm>
          <a:prstGeom prst="rect">
            <a:avLst/>
          </a:prstGeom>
          <a:solidFill>
            <a:schemeClr val="bg1">
              <a:lumMod val="95000"/>
            </a:schemeClr>
          </a:solid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tx1"/>
                </a:solidFill>
              </a:rPr>
              <a:t>April 2022</a:t>
            </a:r>
            <a:r>
              <a:rPr lang="en-GB" sz="1400">
                <a:solidFill>
                  <a:schemeClr val="tx1"/>
                </a:solidFill>
              </a:rPr>
              <a:t> – Industry commitment to the creation of the European Access Hurdles Portal</a:t>
            </a:r>
          </a:p>
        </p:txBody>
      </p:sp>
      <p:cxnSp>
        <p:nvCxnSpPr>
          <p:cNvPr id="46" name="Straight Arrow Connector 45">
            <a:extLst>
              <a:ext uri="{FF2B5EF4-FFF2-40B4-BE49-F238E27FC236}">
                <a16:creationId xmlns:a16="http://schemas.microsoft.com/office/drawing/2014/main" id="{EE3E1CE2-E292-D8C8-09DC-EC4971783183}"/>
              </a:ext>
            </a:extLst>
          </p:cNvPr>
          <p:cNvCxnSpPr>
            <a:cxnSpLocks/>
          </p:cNvCxnSpPr>
          <p:nvPr/>
        </p:nvCxnSpPr>
        <p:spPr>
          <a:xfrm>
            <a:off x="905521" y="2715104"/>
            <a:ext cx="790114" cy="1"/>
          </a:xfrm>
          <a:prstGeom prst="straightConnector1">
            <a:avLst/>
          </a:prstGeom>
          <a:ln w="38100">
            <a:solidFill>
              <a:schemeClr val="accent3">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EFF309A0-86A4-A367-0179-1E654BC896C9}"/>
              </a:ext>
            </a:extLst>
          </p:cNvPr>
          <p:cNvCxnSpPr>
            <a:cxnSpLocks/>
          </p:cNvCxnSpPr>
          <p:nvPr/>
        </p:nvCxnSpPr>
        <p:spPr>
          <a:xfrm>
            <a:off x="905521" y="4810427"/>
            <a:ext cx="790114" cy="1"/>
          </a:xfrm>
          <a:prstGeom prst="straightConnector1">
            <a:avLst/>
          </a:prstGeom>
          <a:ln w="38100">
            <a:solidFill>
              <a:schemeClr val="accent3">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F2077909-1E65-C2C3-5A93-05537131E7B3}"/>
              </a:ext>
            </a:extLst>
          </p:cNvPr>
          <p:cNvSpPr/>
          <p:nvPr/>
        </p:nvSpPr>
        <p:spPr>
          <a:xfrm>
            <a:off x="1695635" y="3306237"/>
            <a:ext cx="2725444" cy="893462"/>
          </a:xfrm>
          <a:prstGeom prst="rect">
            <a:avLst/>
          </a:prstGeom>
          <a:solidFill>
            <a:schemeClr val="bg1">
              <a:lumMod val="95000"/>
            </a:schemeClr>
          </a:solid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tx1"/>
                </a:solidFill>
              </a:rPr>
              <a:t>2020-2022</a:t>
            </a:r>
            <a:r>
              <a:rPr lang="en-GB" sz="1400">
                <a:solidFill>
                  <a:schemeClr val="tx1"/>
                </a:solidFill>
              </a:rPr>
              <a:t> – Annual reporting on </a:t>
            </a:r>
            <a:r>
              <a:rPr lang="en-US" sz="1400">
                <a:solidFill>
                  <a:schemeClr val="tx1"/>
                </a:solidFill>
              </a:rPr>
              <a:t>Patients W.A.I.T. Indicators and root causes of unavailability </a:t>
            </a:r>
            <a:endParaRPr lang="en-GB" sz="1400">
              <a:solidFill>
                <a:schemeClr val="tx1"/>
              </a:solidFill>
            </a:endParaRPr>
          </a:p>
        </p:txBody>
      </p:sp>
      <p:cxnSp>
        <p:nvCxnSpPr>
          <p:cNvPr id="49" name="Straight Arrow Connector 48">
            <a:extLst>
              <a:ext uri="{FF2B5EF4-FFF2-40B4-BE49-F238E27FC236}">
                <a16:creationId xmlns:a16="http://schemas.microsoft.com/office/drawing/2014/main" id="{765C43F2-DF7B-0553-4367-102C8FB1EFDE}"/>
              </a:ext>
            </a:extLst>
          </p:cNvPr>
          <p:cNvCxnSpPr>
            <a:cxnSpLocks/>
          </p:cNvCxnSpPr>
          <p:nvPr/>
        </p:nvCxnSpPr>
        <p:spPr>
          <a:xfrm>
            <a:off x="905521" y="3771819"/>
            <a:ext cx="790114" cy="1"/>
          </a:xfrm>
          <a:prstGeom prst="straightConnector1">
            <a:avLst/>
          </a:prstGeom>
          <a:ln w="38100">
            <a:solidFill>
              <a:schemeClr val="accent3">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39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8699BA0-1E74-D693-B9C5-617E7C105B68}"/>
              </a:ext>
            </a:extLst>
          </p:cNvPr>
          <p:cNvGraphicFramePr>
            <a:graphicFrameLocks noChangeAspect="1"/>
          </p:cNvGraphicFramePr>
          <p:nvPr>
            <p:custDataLst>
              <p:tags r:id="rId1"/>
            </p:custDataLst>
            <p:extLst>
              <p:ext uri="{D42A27DB-BD31-4B8C-83A1-F6EECF244321}">
                <p14:modId xmlns:p14="http://schemas.microsoft.com/office/powerpoint/2010/main" val="2480389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Object 4" hidden="1">
                        <a:extLst>
                          <a:ext uri="{FF2B5EF4-FFF2-40B4-BE49-F238E27FC236}">
                            <a16:creationId xmlns:a16="http://schemas.microsoft.com/office/drawing/2014/main" id="{A8699BA0-1E74-D693-B9C5-617E7C105B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FBB8010-0C4B-543F-4299-D60CDDA51561}"/>
              </a:ext>
            </a:extLst>
          </p:cNvPr>
          <p:cNvSpPr>
            <a:spLocks noGrp="1"/>
          </p:cNvSpPr>
          <p:nvPr>
            <p:ph type="title"/>
          </p:nvPr>
        </p:nvSpPr>
        <p:spPr/>
        <p:txBody>
          <a:bodyPr vert="horz"/>
          <a:lstStyle/>
          <a:p>
            <a:r>
              <a:rPr lang="en-US"/>
              <a:t>Results indicate a clear willingness from industry to provide more transparency on the root causes of unavailability</a:t>
            </a:r>
            <a:endParaRPr lang="en-GB"/>
          </a:p>
        </p:txBody>
      </p:sp>
      <p:sp>
        <p:nvSpPr>
          <p:cNvPr id="41" name="Rectangle 40">
            <a:extLst>
              <a:ext uri="{FF2B5EF4-FFF2-40B4-BE49-F238E27FC236}">
                <a16:creationId xmlns:a16="http://schemas.microsoft.com/office/drawing/2014/main" id="{23FC8C1B-DE70-15BB-58F8-DEA776861900}"/>
              </a:ext>
            </a:extLst>
          </p:cNvPr>
          <p:cNvSpPr/>
          <p:nvPr/>
        </p:nvSpPr>
        <p:spPr>
          <a:xfrm>
            <a:off x="685800" y="1787590"/>
            <a:ext cx="4979710" cy="40723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31B5572F-B221-1623-3237-2DEE467B97C2}"/>
              </a:ext>
            </a:extLst>
          </p:cNvPr>
          <p:cNvSpPr/>
          <p:nvPr/>
        </p:nvSpPr>
        <p:spPr>
          <a:xfrm>
            <a:off x="685800" y="1371600"/>
            <a:ext cx="5168244" cy="41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rPr>
              <a:t>Industry participation</a:t>
            </a:r>
          </a:p>
        </p:txBody>
      </p:sp>
      <p:sp>
        <p:nvSpPr>
          <p:cNvPr id="43" name="Oval 42">
            <a:extLst>
              <a:ext uri="{FF2B5EF4-FFF2-40B4-BE49-F238E27FC236}">
                <a16:creationId xmlns:a16="http://schemas.microsoft.com/office/drawing/2014/main" id="{D0FB1B8F-68F5-0AB7-6A03-F7ADA2ECEC3E}"/>
              </a:ext>
            </a:extLst>
          </p:cNvPr>
          <p:cNvSpPr/>
          <p:nvPr/>
        </p:nvSpPr>
        <p:spPr>
          <a:xfrm>
            <a:off x="881408" y="2089248"/>
            <a:ext cx="735290" cy="73529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b="1"/>
              <a:t>32</a:t>
            </a:r>
          </a:p>
        </p:txBody>
      </p:sp>
      <p:sp>
        <p:nvSpPr>
          <p:cNvPr id="44" name="Rectangle 43">
            <a:extLst>
              <a:ext uri="{FF2B5EF4-FFF2-40B4-BE49-F238E27FC236}">
                <a16:creationId xmlns:a16="http://schemas.microsoft.com/office/drawing/2014/main" id="{C2269C0B-391A-4BDB-9346-F1A3A104A927}"/>
              </a:ext>
            </a:extLst>
          </p:cNvPr>
          <p:cNvSpPr/>
          <p:nvPr/>
        </p:nvSpPr>
        <p:spPr>
          <a:xfrm>
            <a:off x="6096000" y="1787590"/>
            <a:ext cx="5716589" cy="40723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A131AE15-9CF6-14A8-5CED-80CC2A440ABB}"/>
              </a:ext>
            </a:extLst>
          </p:cNvPr>
          <p:cNvSpPr/>
          <p:nvPr/>
        </p:nvSpPr>
        <p:spPr>
          <a:xfrm>
            <a:off x="6202837" y="1371600"/>
            <a:ext cx="5609751" cy="41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rPr>
              <a:t>Data completeness and representativeness</a:t>
            </a:r>
          </a:p>
        </p:txBody>
      </p:sp>
      <p:sp>
        <p:nvSpPr>
          <p:cNvPr id="46" name="Oval 45">
            <a:extLst>
              <a:ext uri="{FF2B5EF4-FFF2-40B4-BE49-F238E27FC236}">
                <a16:creationId xmlns:a16="http://schemas.microsoft.com/office/drawing/2014/main" id="{6E1614C2-63C3-8EED-7E3D-74AC4F54F71F}"/>
              </a:ext>
            </a:extLst>
          </p:cNvPr>
          <p:cNvSpPr/>
          <p:nvPr/>
        </p:nvSpPr>
        <p:spPr>
          <a:xfrm>
            <a:off x="881408" y="3318300"/>
            <a:ext cx="735290" cy="73529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b="1"/>
              <a:t>91%</a:t>
            </a:r>
          </a:p>
        </p:txBody>
      </p:sp>
      <p:sp>
        <p:nvSpPr>
          <p:cNvPr id="47" name="Rectangle 46">
            <a:extLst>
              <a:ext uri="{FF2B5EF4-FFF2-40B4-BE49-F238E27FC236}">
                <a16:creationId xmlns:a16="http://schemas.microsoft.com/office/drawing/2014/main" id="{F4F0EE05-BE60-EC88-61B2-EEB0E1566572}"/>
              </a:ext>
            </a:extLst>
          </p:cNvPr>
          <p:cNvSpPr/>
          <p:nvPr/>
        </p:nvSpPr>
        <p:spPr>
          <a:xfrm>
            <a:off x="1838229" y="1953738"/>
            <a:ext cx="3827281" cy="10063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1400">
                <a:solidFill>
                  <a:schemeClr val="tx1"/>
                </a:solidFill>
              </a:rPr>
              <a:t>Data on </a:t>
            </a:r>
            <a:r>
              <a:rPr lang="en-GB" sz="1400" b="1">
                <a:solidFill>
                  <a:schemeClr val="tx1"/>
                </a:solidFill>
              </a:rPr>
              <a:t>32 products </a:t>
            </a:r>
            <a:r>
              <a:rPr lang="en-GB" sz="1400">
                <a:solidFill>
                  <a:schemeClr val="tx1"/>
                </a:solidFill>
              </a:rPr>
              <a:t>were submitted to the Portal.</a:t>
            </a:r>
          </a:p>
          <a:p>
            <a:pPr>
              <a:spcAft>
                <a:spcPts val="600"/>
              </a:spcAft>
            </a:pPr>
            <a:r>
              <a:rPr lang="en-GB" sz="1400">
                <a:solidFill>
                  <a:schemeClr val="tx1"/>
                </a:solidFill>
              </a:rPr>
              <a:t>All received European marketing authorisation between January 2021 and June 2022.</a:t>
            </a:r>
          </a:p>
        </p:txBody>
      </p:sp>
      <p:sp>
        <p:nvSpPr>
          <p:cNvPr id="48" name="Rectangle 47">
            <a:extLst>
              <a:ext uri="{FF2B5EF4-FFF2-40B4-BE49-F238E27FC236}">
                <a16:creationId xmlns:a16="http://schemas.microsoft.com/office/drawing/2014/main" id="{B611A07A-BDC9-D370-9A9F-37C72F3494B1}"/>
              </a:ext>
            </a:extLst>
          </p:cNvPr>
          <p:cNvSpPr/>
          <p:nvPr/>
        </p:nvSpPr>
        <p:spPr>
          <a:xfrm>
            <a:off x="1838229" y="3318301"/>
            <a:ext cx="3827281" cy="7352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sz="1400">
                <a:solidFill>
                  <a:schemeClr val="tx1"/>
                </a:solidFill>
              </a:rPr>
              <a:t>A total of </a:t>
            </a:r>
            <a:r>
              <a:rPr lang="en-US" sz="1400" b="1">
                <a:solidFill>
                  <a:schemeClr val="tx1"/>
                </a:solidFill>
              </a:rPr>
              <a:t>21 out of the 23 </a:t>
            </a:r>
            <a:r>
              <a:rPr lang="en-US" sz="1400">
                <a:solidFill>
                  <a:schemeClr val="tx1"/>
                </a:solidFill>
              </a:rPr>
              <a:t>EFPIA member companies with eligible products submitted data to the Portal (91% participation)</a:t>
            </a:r>
            <a:r>
              <a:rPr lang="en-GB" sz="1400">
                <a:solidFill>
                  <a:schemeClr val="tx1"/>
                </a:solidFill>
              </a:rPr>
              <a:t>.</a:t>
            </a:r>
          </a:p>
        </p:txBody>
      </p:sp>
      <p:sp>
        <p:nvSpPr>
          <p:cNvPr id="49" name="Oval 48">
            <a:extLst>
              <a:ext uri="{FF2B5EF4-FFF2-40B4-BE49-F238E27FC236}">
                <a16:creationId xmlns:a16="http://schemas.microsoft.com/office/drawing/2014/main" id="{0169C675-A055-EA16-F5EE-82191E1C473A}"/>
              </a:ext>
            </a:extLst>
          </p:cNvPr>
          <p:cNvSpPr/>
          <p:nvPr/>
        </p:nvSpPr>
        <p:spPr>
          <a:xfrm>
            <a:off x="881408" y="4634486"/>
            <a:ext cx="735290" cy="73529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b="1"/>
              <a:t>82%</a:t>
            </a:r>
          </a:p>
        </p:txBody>
      </p:sp>
      <p:sp>
        <p:nvSpPr>
          <p:cNvPr id="50" name="Rectangle 49">
            <a:extLst>
              <a:ext uri="{FF2B5EF4-FFF2-40B4-BE49-F238E27FC236}">
                <a16:creationId xmlns:a16="http://schemas.microsoft.com/office/drawing/2014/main" id="{CA585328-DE7C-0747-9040-0C10B9D0C7B0}"/>
              </a:ext>
            </a:extLst>
          </p:cNvPr>
          <p:cNvSpPr/>
          <p:nvPr/>
        </p:nvSpPr>
        <p:spPr>
          <a:xfrm>
            <a:off x="1838229" y="4420025"/>
            <a:ext cx="3827281" cy="12145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sz="1400">
                <a:solidFill>
                  <a:schemeClr val="tx1"/>
                </a:solidFill>
              </a:rPr>
              <a:t>The analysis described in this report is therefore representative of approximately </a:t>
            </a:r>
            <a:r>
              <a:rPr lang="en-US" sz="1400" b="1">
                <a:solidFill>
                  <a:schemeClr val="tx1"/>
                </a:solidFill>
              </a:rPr>
              <a:t>82% of all products </a:t>
            </a:r>
            <a:r>
              <a:rPr lang="en-US" sz="1400">
                <a:solidFill>
                  <a:schemeClr val="tx1"/>
                </a:solidFill>
              </a:rPr>
              <a:t>approved by the EMA between January 2021 and June 2022 that are marketed by EFPIA members</a:t>
            </a:r>
            <a:endParaRPr lang="en-GB" sz="1400">
              <a:solidFill>
                <a:schemeClr val="tx1"/>
              </a:solidFill>
            </a:endParaRPr>
          </a:p>
        </p:txBody>
      </p:sp>
      <p:cxnSp>
        <p:nvCxnSpPr>
          <p:cNvPr id="52" name="Straight Connector 51">
            <a:extLst>
              <a:ext uri="{FF2B5EF4-FFF2-40B4-BE49-F238E27FC236}">
                <a16:creationId xmlns:a16="http://schemas.microsoft.com/office/drawing/2014/main" id="{88D04E49-A19E-C92E-7433-B295E2494766}"/>
              </a:ext>
            </a:extLst>
          </p:cNvPr>
          <p:cNvCxnSpPr>
            <a:cxnSpLocks/>
          </p:cNvCxnSpPr>
          <p:nvPr/>
        </p:nvCxnSpPr>
        <p:spPr>
          <a:xfrm>
            <a:off x="685800" y="3126196"/>
            <a:ext cx="4979710" cy="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16FACFD-6CA4-944E-7EBF-8E39806DDA11}"/>
              </a:ext>
            </a:extLst>
          </p:cNvPr>
          <p:cNvCxnSpPr>
            <a:cxnSpLocks/>
          </p:cNvCxnSpPr>
          <p:nvPr/>
        </p:nvCxnSpPr>
        <p:spPr>
          <a:xfrm>
            <a:off x="685800" y="4247986"/>
            <a:ext cx="4979710" cy="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74" name="Picture 73">
            <a:extLst>
              <a:ext uri="{FF2B5EF4-FFF2-40B4-BE49-F238E27FC236}">
                <a16:creationId xmlns:a16="http://schemas.microsoft.com/office/drawing/2014/main" id="{F28A6645-C247-134F-0916-579589576830}"/>
              </a:ext>
            </a:extLst>
          </p:cNvPr>
          <p:cNvPicPr>
            <a:picLocks noChangeAspect="1"/>
          </p:cNvPicPr>
          <p:nvPr/>
        </p:nvPicPr>
        <p:blipFill>
          <a:blip r:embed="rId5"/>
          <a:stretch>
            <a:fillRect/>
          </a:stretch>
        </p:blipFill>
        <p:spPr>
          <a:xfrm>
            <a:off x="6532782" y="2302925"/>
            <a:ext cx="4956668" cy="2561306"/>
          </a:xfrm>
          <a:prstGeom prst="rect">
            <a:avLst/>
          </a:prstGeom>
        </p:spPr>
      </p:pic>
      <p:sp>
        <p:nvSpPr>
          <p:cNvPr id="75" name="Rectangle 74">
            <a:extLst>
              <a:ext uri="{FF2B5EF4-FFF2-40B4-BE49-F238E27FC236}">
                <a16:creationId xmlns:a16="http://schemas.microsoft.com/office/drawing/2014/main" id="{382B34A3-B2CC-A026-703E-22FF0A26F69B}"/>
              </a:ext>
            </a:extLst>
          </p:cNvPr>
          <p:cNvSpPr/>
          <p:nvPr/>
        </p:nvSpPr>
        <p:spPr>
          <a:xfrm>
            <a:off x="6227731" y="1841026"/>
            <a:ext cx="2737314" cy="338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100" i="1">
                <a:solidFill>
                  <a:schemeClr val="tx1"/>
                </a:solidFill>
              </a:rPr>
              <a:t>Therapy areas of products approved by the EMA between Jan 2021-Jun 2022</a:t>
            </a:r>
          </a:p>
        </p:txBody>
      </p:sp>
      <p:sp>
        <p:nvSpPr>
          <p:cNvPr id="76" name="Rectangle 75">
            <a:extLst>
              <a:ext uri="{FF2B5EF4-FFF2-40B4-BE49-F238E27FC236}">
                <a16:creationId xmlns:a16="http://schemas.microsoft.com/office/drawing/2014/main" id="{3AB393A5-52AF-968B-2881-997E6BD0319F}"/>
              </a:ext>
            </a:extLst>
          </p:cNvPr>
          <p:cNvSpPr/>
          <p:nvPr/>
        </p:nvSpPr>
        <p:spPr>
          <a:xfrm>
            <a:off x="9075273" y="1841026"/>
            <a:ext cx="2754721" cy="338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100" i="1">
                <a:solidFill>
                  <a:schemeClr val="tx1"/>
                </a:solidFill>
              </a:rPr>
              <a:t>Therapy areas of products included in the Portal dataset for Jan 2021-Jun 2022</a:t>
            </a:r>
          </a:p>
        </p:txBody>
      </p:sp>
      <p:sp>
        <p:nvSpPr>
          <p:cNvPr id="78" name="TextBox 77">
            <a:extLst>
              <a:ext uri="{FF2B5EF4-FFF2-40B4-BE49-F238E27FC236}">
                <a16:creationId xmlns:a16="http://schemas.microsoft.com/office/drawing/2014/main" id="{67988C2A-AFEA-1591-FE95-156DF7A29699}"/>
              </a:ext>
            </a:extLst>
          </p:cNvPr>
          <p:cNvSpPr txBox="1"/>
          <p:nvPr/>
        </p:nvSpPr>
        <p:spPr>
          <a:xfrm>
            <a:off x="6149418" y="4952378"/>
            <a:ext cx="5609751" cy="738664"/>
          </a:xfrm>
          <a:prstGeom prst="rect">
            <a:avLst/>
          </a:prstGeom>
          <a:noFill/>
        </p:spPr>
        <p:txBody>
          <a:bodyPr wrap="square">
            <a:spAutoFit/>
          </a:bodyPr>
          <a:lstStyle/>
          <a:p>
            <a:r>
              <a:rPr lang="en-GB" sz="1400" dirty="0">
                <a:effectLst/>
                <a:latin typeface="Arial" panose="020B0604020202020204" pitchFamily="34" charset="0"/>
                <a:ea typeface="Times New Roman" panose="02020603050405020304" pitchFamily="18" charset="0"/>
              </a:rPr>
              <a:t>The therapy areas of these products and the composition of products approved by the EMA over the same time period are similar – suggesting the products within the Portal are </a:t>
            </a:r>
            <a:r>
              <a:rPr lang="en-GB" sz="1400" b="1" dirty="0">
                <a:effectLst/>
                <a:latin typeface="Arial" panose="020B0604020202020204" pitchFamily="34" charset="0"/>
                <a:ea typeface="Times New Roman" panose="02020603050405020304" pitchFamily="18" charset="0"/>
              </a:rPr>
              <a:t>representative</a:t>
            </a:r>
            <a:endParaRPr lang="en-GB" sz="1400" b="1" dirty="0"/>
          </a:p>
        </p:txBody>
      </p:sp>
      <p:sp>
        <p:nvSpPr>
          <p:cNvPr id="81" name="TextBox 80">
            <a:extLst>
              <a:ext uri="{FF2B5EF4-FFF2-40B4-BE49-F238E27FC236}">
                <a16:creationId xmlns:a16="http://schemas.microsoft.com/office/drawing/2014/main" id="{FB3872C9-1B4C-DFB3-E6D8-9265CFCD74BF}"/>
              </a:ext>
            </a:extLst>
          </p:cNvPr>
          <p:cNvSpPr txBox="1"/>
          <p:nvPr/>
        </p:nvSpPr>
        <p:spPr>
          <a:xfrm>
            <a:off x="685800" y="6476214"/>
            <a:ext cx="6077305" cy="215444"/>
          </a:xfrm>
          <a:prstGeom prst="rect">
            <a:avLst/>
          </a:prstGeom>
          <a:noFill/>
        </p:spPr>
        <p:txBody>
          <a:bodyPr wrap="none" rtlCol="0">
            <a:spAutoFit/>
          </a:bodyPr>
          <a:lstStyle/>
          <a:p>
            <a:pPr algn="l"/>
            <a:r>
              <a:rPr lang="en-GB" sz="800" i="1"/>
              <a:t>Abbreviations: EFPIA = European Federation of Pharmaceutical Industries and Associations; EMA = European Medicines Agency</a:t>
            </a:r>
          </a:p>
        </p:txBody>
      </p:sp>
    </p:spTree>
    <p:extLst>
      <p:ext uri="{BB962C8B-B14F-4D97-AF65-F5344CB8AC3E}">
        <p14:creationId xmlns:p14="http://schemas.microsoft.com/office/powerpoint/2010/main" val="427305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1C85F73-3FAF-7622-F7FE-192778A237FE}"/>
              </a:ext>
            </a:extLst>
          </p:cNvPr>
          <p:cNvGraphicFramePr>
            <a:graphicFrameLocks noChangeAspect="1"/>
          </p:cNvGraphicFramePr>
          <p:nvPr>
            <p:custDataLst>
              <p:tags r:id="rId1"/>
            </p:custDataLst>
            <p:extLst>
              <p:ext uri="{D42A27DB-BD31-4B8C-83A1-F6EECF244321}">
                <p14:modId xmlns:p14="http://schemas.microsoft.com/office/powerpoint/2010/main" val="40291088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Object 4" hidden="1">
                        <a:extLst>
                          <a:ext uri="{FF2B5EF4-FFF2-40B4-BE49-F238E27FC236}">
                            <a16:creationId xmlns:a16="http://schemas.microsoft.com/office/drawing/2014/main" id="{41C85F73-3FAF-7622-F7FE-192778A237F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1ADC938-C2A9-2104-1051-F2799D64154E}"/>
              </a:ext>
            </a:extLst>
          </p:cNvPr>
          <p:cNvSpPr>
            <a:spLocks noGrp="1"/>
          </p:cNvSpPr>
          <p:nvPr>
            <p:ph type="title"/>
          </p:nvPr>
        </p:nvSpPr>
        <p:spPr/>
        <p:txBody>
          <a:bodyPr vert="horz"/>
          <a:lstStyle/>
          <a:p>
            <a:r>
              <a:rPr lang="en-US"/>
              <a:t>This report presents a first preliminary analysis focusing on a short list of key research questions </a:t>
            </a:r>
            <a:endParaRPr lang="en-GB"/>
          </a:p>
        </p:txBody>
      </p:sp>
      <p:sp>
        <p:nvSpPr>
          <p:cNvPr id="14" name="Arrow: Pentagon 13">
            <a:extLst>
              <a:ext uri="{FF2B5EF4-FFF2-40B4-BE49-F238E27FC236}">
                <a16:creationId xmlns:a16="http://schemas.microsoft.com/office/drawing/2014/main" id="{80A2147E-30F8-CC15-9FC9-BB4A019D4681}"/>
              </a:ext>
            </a:extLst>
          </p:cNvPr>
          <p:cNvSpPr/>
          <p:nvPr/>
        </p:nvSpPr>
        <p:spPr>
          <a:xfrm>
            <a:off x="685800" y="1819765"/>
            <a:ext cx="2943520" cy="626882"/>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t>Speed of marketing authorisation</a:t>
            </a:r>
          </a:p>
        </p:txBody>
      </p:sp>
      <p:sp>
        <p:nvSpPr>
          <p:cNvPr id="15" name="Arrow: Chevron 14">
            <a:extLst>
              <a:ext uri="{FF2B5EF4-FFF2-40B4-BE49-F238E27FC236}">
                <a16:creationId xmlns:a16="http://schemas.microsoft.com/office/drawing/2014/main" id="{AD85A8F9-D895-164E-D08B-82DCF8440CE6}"/>
              </a:ext>
            </a:extLst>
          </p:cNvPr>
          <p:cNvSpPr/>
          <p:nvPr/>
        </p:nvSpPr>
        <p:spPr>
          <a:xfrm>
            <a:off x="3527822" y="1819765"/>
            <a:ext cx="2844000" cy="626882"/>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Status of filing and reimbursement</a:t>
            </a:r>
          </a:p>
        </p:txBody>
      </p:sp>
      <p:sp>
        <p:nvSpPr>
          <p:cNvPr id="16" name="Arrow: Chevron 15">
            <a:extLst>
              <a:ext uri="{FF2B5EF4-FFF2-40B4-BE49-F238E27FC236}">
                <a16:creationId xmlns:a16="http://schemas.microsoft.com/office/drawing/2014/main" id="{987F178A-7B2B-04E0-BF3B-60319D9FF559}"/>
              </a:ext>
            </a:extLst>
          </p:cNvPr>
          <p:cNvSpPr/>
          <p:nvPr/>
        </p:nvSpPr>
        <p:spPr>
          <a:xfrm>
            <a:off x="6270324" y="1819765"/>
            <a:ext cx="2844000" cy="626882"/>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Speed of filing and reimbursement</a:t>
            </a:r>
          </a:p>
        </p:txBody>
      </p:sp>
      <p:sp>
        <p:nvSpPr>
          <p:cNvPr id="17" name="Arrow: Chevron 16">
            <a:extLst>
              <a:ext uri="{FF2B5EF4-FFF2-40B4-BE49-F238E27FC236}">
                <a16:creationId xmlns:a16="http://schemas.microsoft.com/office/drawing/2014/main" id="{1B96036D-7BCD-1F78-48EE-94BF598AE926}"/>
              </a:ext>
            </a:extLst>
          </p:cNvPr>
          <p:cNvSpPr/>
          <p:nvPr/>
        </p:nvSpPr>
        <p:spPr>
          <a:xfrm>
            <a:off x="9012826" y="1819765"/>
            <a:ext cx="2844000" cy="626882"/>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bg1"/>
                </a:solidFill>
              </a:rPr>
              <a:t>Root causes of delays</a:t>
            </a:r>
          </a:p>
        </p:txBody>
      </p:sp>
      <p:sp>
        <p:nvSpPr>
          <p:cNvPr id="19" name="Rectangle 18">
            <a:extLst>
              <a:ext uri="{FF2B5EF4-FFF2-40B4-BE49-F238E27FC236}">
                <a16:creationId xmlns:a16="http://schemas.microsoft.com/office/drawing/2014/main" id="{FB57A47D-31A1-6B5D-EC5C-D236C99A1540}"/>
              </a:ext>
            </a:extLst>
          </p:cNvPr>
          <p:cNvSpPr/>
          <p:nvPr/>
        </p:nvSpPr>
        <p:spPr>
          <a:xfrm>
            <a:off x="685800" y="4128940"/>
            <a:ext cx="2613581" cy="19324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a:solidFill>
                  <a:schemeClr val="tx1"/>
                </a:solidFill>
              </a:rPr>
              <a:t>Of all new products approved by international regulators between January 2021 and June 2022, </a:t>
            </a:r>
            <a:r>
              <a:rPr lang="en-US" sz="1400" b="1">
                <a:solidFill>
                  <a:schemeClr val="accent3">
                    <a:lumMod val="50000"/>
                  </a:schemeClr>
                </a:solidFill>
              </a:rPr>
              <a:t>EMA approval came later</a:t>
            </a:r>
            <a:r>
              <a:rPr lang="en-US" sz="1400">
                <a:solidFill>
                  <a:schemeClr val="tx1"/>
                </a:solidFill>
              </a:rPr>
              <a:t>, on average, than the US and by Japan </a:t>
            </a:r>
            <a:r>
              <a:rPr lang="en-US" sz="1400" b="1">
                <a:solidFill>
                  <a:schemeClr val="accent3">
                    <a:lumMod val="50000"/>
                  </a:schemeClr>
                </a:solidFill>
              </a:rPr>
              <a:t>by 285 days and 110 days </a:t>
            </a:r>
            <a:r>
              <a:rPr lang="en-US" sz="1400">
                <a:solidFill>
                  <a:schemeClr val="tx1"/>
                </a:solidFill>
              </a:rPr>
              <a:t>respectively</a:t>
            </a:r>
            <a:endParaRPr lang="en-GB" sz="1400">
              <a:solidFill>
                <a:schemeClr val="tx1"/>
              </a:solidFill>
            </a:endParaRPr>
          </a:p>
        </p:txBody>
      </p:sp>
      <p:sp>
        <p:nvSpPr>
          <p:cNvPr id="21" name="Rectangle 20">
            <a:extLst>
              <a:ext uri="{FF2B5EF4-FFF2-40B4-BE49-F238E27FC236}">
                <a16:creationId xmlns:a16="http://schemas.microsoft.com/office/drawing/2014/main" id="{7CA42B98-A3EF-2A10-C761-89301FE4C730}"/>
              </a:ext>
            </a:extLst>
          </p:cNvPr>
          <p:cNvSpPr/>
          <p:nvPr/>
        </p:nvSpPr>
        <p:spPr>
          <a:xfrm>
            <a:off x="685800" y="2446647"/>
            <a:ext cx="2613581" cy="1258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400" i="1" dirty="0">
                <a:solidFill>
                  <a:schemeClr val="tx1"/>
                </a:solidFill>
              </a:rPr>
              <a:t>How does Europe compare to other regions in terms of the timing of marketing </a:t>
            </a:r>
            <a:r>
              <a:rPr lang="en-US" sz="1400" i="1" dirty="0" err="1">
                <a:solidFill>
                  <a:schemeClr val="tx1"/>
                </a:solidFill>
              </a:rPr>
              <a:t>authorisation</a:t>
            </a:r>
            <a:r>
              <a:rPr lang="en-US" sz="1400" i="1" dirty="0">
                <a:solidFill>
                  <a:schemeClr val="tx1"/>
                </a:solidFill>
              </a:rPr>
              <a:t>?</a:t>
            </a:r>
            <a:endParaRPr lang="en-GB" sz="1400" i="1" dirty="0">
              <a:solidFill>
                <a:schemeClr val="tx1"/>
              </a:solidFill>
            </a:endParaRPr>
          </a:p>
        </p:txBody>
      </p:sp>
      <p:sp>
        <p:nvSpPr>
          <p:cNvPr id="22" name="Rectangle 21">
            <a:extLst>
              <a:ext uri="{FF2B5EF4-FFF2-40B4-BE49-F238E27FC236}">
                <a16:creationId xmlns:a16="http://schemas.microsoft.com/office/drawing/2014/main" id="{E5BCF0CF-1553-A8ED-612A-B1C3E939D7B8}"/>
              </a:ext>
            </a:extLst>
          </p:cNvPr>
          <p:cNvSpPr/>
          <p:nvPr/>
        </p:nvSpPr>
        <p:spPr>
          <a:xfrm>
            <a:off x="3491845" y="2446647"/>
            <a:ext cx="2613581" cy="1258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400" i="1">
                <a:solidFill>
                  <a:schemeClr val="tx1"/>
                </a:solidFill>
              </a:rPr>
              <a:t>What proportion of new medicines have been filed for P&amp;R, and in how many countries?</a:t>
            </a:r>
            <a:endParaRPr lang="en-GB" sz="1400" i="1">
              <a:solidFill>
                <a:schemeClr val="tx1"/>
              </a:solidFill>
            </a:endParaRPr>
          </a:p>
        </p:txBody>
      </p:sp>
      <p:sp>
        <p:nvSpPr>
          <p:cNvPr id="23" name="Rectangle 22">
            <a:extLst>
              <a:ext uri="{FF2B5EF4-FFF2-40B4-BE49-F238E27FC236}">
                <a16:creationId xmlns:a16="http://schemas.microsoft.com/office/drawing/2014/main" id="{F448CC8E-2AC9-940C-16C9-F0995FF108E8}"/>
              </a:ext>
            </a:extLst>
          </p:cNvPr>
          <p:cNvSpPr/>
          <p:nvPr/>
        </p:nvSpPr>
        <p:spPr>
          <a:xfrm>
            <a:off x="6247086" y="2446647"/>
            <a:ext cx="2613581" cy="1258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400" i="1">
                <a:solidFill>
                  <a:schemeClr val="tx1"/>
                </a:solidFill>
              </a:rPr>
              <a:t>To what extent is delayed reimbursement of new medicines due to the time taken at different steps of the P&amp;R process?</a:t>
            </a:r>
            <a:endParaRPr lang="en-GB" sz="1400" i="1">
              <a:solidFill>
                <a:schemeClr val="tx1"/>
              </a:solidFill>
            </a:endParaRPr>
          </a:p>
        </p:txBody>
      </p:sp>
      <p:sp>
        <p:nvSpPr>
          <p:cNvPr id="24" name="Rectangle 23">
            <a:extLst>
              <a:ext uri="{FF2B5EF4-FFF2-40B4-BE49-F238E27FC236}">
                <a16:creationId xmlns:a16="http://schemas.microsoft.com/office/drawing/2014/main" id="{4C7DD822-1773-9083-ABCF-5B1FF3D9D190}"/>
              </a:ext>
            </a:extLst>
          </p:cNvPr>
          <p:cNvSpPr/>
          <p:nvPr/>
        </p:nvSpPr>
        <p:spPr>
          <a:xfrm>
            <a:off x="9012826" y="2446647"/>
            <a:ext cx="2613581" cy="1258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400" i="1">
                <a:solidFill>
                  <a:schemeClr val="tx1"/>
                </a:solidFill>
              </a:rPr>
              <a:t>Where new medicines have not been filed for P&amp;R in all countries, what are the most prevalent root causes of this?</a:t>
            </a:r>
            <a:endParaRPr lang="en-GB" sz="1400" i="1">
              <a:solidFill>
                <a:schemeClr val="tx1"/>
              </a:solidFill>
            </a:endParaRPr>
          </a:p>
        </p:txBody>
      </p:sp>
      <p:sp>
        <p:nvSpPr>
          <p:cNvPr id="25" name="Rectangle 24">
            <a:extLst>
              <a:ext uri="{FF2B5EF4-FFF2-40B4-BE49-F238E27FC236}">
                <a16:creationId xmlns:a16="http://schemas.microsoft.com/office/drawing/2014/main" id="{27037488-C195-5115-FA67-5316BC2A24F5}"/>
              </a:ext>
            </a:extLst>
          </p:cNvPr>
          <p:cNvSpPr/>
          <p:nvPr/>
        </p:nvSpPr>
        <p:spPr>
          <a:xfrm>
            <a:off x="6255322" y="4128940"/>
            <a:ext cx="2613581" cy="19324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a:solidFill>
                  <a:schemeClr val="tx1"/>
                </a:solidFill>
              </a:rPr>
              <a:t>While there are delays in P&amp;R filing in for some products in some countries, this is </a:t>
            </a:r>
            <a:r>
              <a:rPr lang="en-US" sz="1400" b="1">
                <a:solidFill>
                  <a:schemeClr val="accent2">
                    <a:lumMod val="50000"/>
                  </a:schemeClr>
                </a:solidFill>
              </a:rPr>
              <a:t>not a key driver of low availability of medicines in all countries </a:t>
            </a:r>
            <a:r>
              <a:rPr lang="en-US" sz="1400">
                <a:solidFill>
                  <a:schemeClr val="tx1"/>
                </a:solidFill>
              </a:rPr>
              <a:t>(accounting for 25% of the total time between MA and reimbursement on average)</a:t>
            </a:r>
            <a:endParaRPr lang="en-GB" sz="1400">
              <a:solidFill>
                <a:schemeClr val="tx1"/>
              </a:solidFill>
            </a:endParaRPr>
          </a:p>
        </p:txBody>
      </p:sp>
      <p:sp>
        <p:nvSpPr>
          <p:cNvPr id="27" name="Flowchart: Extract 26">
            <a:extLst>
              <a:ext uri="{FF2B5EF4-FFF2-40B4-BE49-F238E27FC236}">
                <a16:creationId xmlns:a16="http://schemas.microsoft.com/office/drawing/2014/main" id="{90C4717E-7BF9-296B-4203-1EF0909BFFBA}"/>
              </a:ext>
            </a:extLst>
          </p:cNvPr>
          <p:cNvSpPr/>
          <p:nvPr/>
        </p:nvSpPr>
        <p:spPr>
          <a:xfrm flipV="1">
            <a:off x="1153604" y="3728305"/>
            <a:ext cx="1677971" cy="188532"/>
          </a:xfrm>
          <a:prstGeom prst="flowChartExtra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lowchart: Extract 27">
            <a:extLst>
              <a:ext uri="{FF2B5EF4-FFF2-40B4-BE49-F238E27FC236}">
                <a16:creationId xmlns:a16="http://schemas.microsoft.com/office/drawing/2014/main" id="{CAF26711-02AB-AE45-189E-7CA17B3BB11F}"/>
              </a:ext>
            </a:extLst>
          </p:cNvPr>
          <p:cNvSpPr/>
          <p:nvPr/>
        </p:nvSpPr>
        <p:spPr>
          <a:xfrm flipV="1">
            <a:off x="3959649" y="3728305"/>
            <a:ext cx="1677971" cy="188532"/>
          </a:xfrm>
          <a:prstGeom prst="flowChartExtra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lowchart: Extract 28">
            <a:extLst>
              <a:ext uri="{FF2B5EF4-FFF2-40B4-BE49-F238E27FC236}">
                <a16:creationId xmlns:a16="http://schemas.microsoft.com/office/drawing/2014/main" id="{4D6687C8-6E4C-DAEC-7C47-A9A3052B93B2}"/>
              </a:ext>
            </a:extLst>
          </p:cNvPr>
          <p:cNvSpPr/>
          <p:nvPr/>
        </p:nvSpPr>
        <p:spPr>
          <a:xfrm flipV="1">
            <a:off x="6714889" y="3728305"/>
            <a:ext cx="1677971" cy="188532"/>
          </a:xfrm>
          <a:prstGeom prst="flowChartExtra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Flowchart: Extract 29">
            <a:extLst>
              <a:ext uri="{FF2B5EF4-FFF2-40B4-BE49-F238E27FC236}">
                <a16:creationId xmlns:a16="http://schemas.microsoft.com/office/drawing/2014/main" id="{9809FC52-4475-B975-2B29-8FC21F7BFE2A}"/>
              </a:ext>
            </a:extLst>
          </p:cNvPr>
          <p:cNvSpPr/>
          <p:nvPr/>
        </p:nvSpPr>
        <p:spPr>
          <a:xfrm flipV="1">
            <a:off x="9480630" y="3728305"/>
            <a:ext cx="1677971" cy="188532"/>
          </a:xfrm>
          <a:prstGeom prst="flowChartExtra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D601F7C6-9385-3F8E-3D9C-6DA5CE96B301}"/>
              </a:ext>
            </a:extLst>
          </p:cNvPr>
          <p:cNvSpPr/>
          <p:nvPr/>
        </p:nvSpPr>
        <p:spPr>
          <a:xfrm>
            <a:off x="3470561" y="4128939"/>
            <a:ext cx="2613581" cy="19324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dirty="0">
                <a:solidFill>
                  <a:schemeClr val="tx1"/>
                </a:solidFill>
              </a:rPr>
              <a:t>Looking at the Portal’s products (that are on average 14 months-post MA), taking an average across European countries, </a:t>
            </a:r>
            <a:r>
              <a:rPr lang="en-US" sz="1400" b="1" dirty="0">
                <a:solidFill>
                  <a:schemeClr val="accent3">
                    <a:lumMod val="50000"/>
                  </a:schemeClr>
                </a:solidFill>
              </a:rPr>
              <a:t>more than half of products have already been filed for P&amp;R*</a:t>
            </a:r>
            <a:endParaRPr lang="en-GB" sz="1400" b="1" dirty="0">
              <a:solidFill>
                <a:schemeClr val="accent3">
                  <a:lumMod val="50000"/>
                </a:schemeClr>
              </a:solidFill>
            </a:endParaRPr>
          </a:p>
        </p:txBody>
      </p:sp>
      <p:sp>
        <p:nvSpPr>
          <p:cNvPr id="32" name="Rectangle 31">
            <a:extLst>
              <a:ext uri="{FF2B5EF4-FFF2-40B4-BE49-F238E27FC236}">
                <a16:creationId xmlns:a16="http://schemas.microsoft.com/office/drawing/2014/main" id="{DAFEB7E3-1C0F-739D-621A-46F47B94DDB1}"/>
              </a:ext>
            </a:extLst>
          </p:cNvPr>
          <p:cNvSpPr/>
          <p:nvPr/>
        </p:nvSpPr>
        <p:spPr>
          <a:xfrm>
            <a:off x="9040084" y="4128940"/>
            <a:ext cx="2613581" cy="19324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a:solidFill>
                  <a:schemeClr val="tx1"/>
                </a:solidFill>
              </a:rPr>
              <a:t>The reasons for both delays in P&amp;R filing and P&amp;R decision making are </a:t>
            </a:r>
            <a:r>
              <a:rPr lang="en-US" sz="1400" b="1">
                <a:solidFill>
                  <a:schemeClr val="accent2">
                    <a:lumMod val="50000"/>
                  </a:schemeClr>
                </a:solidFill>
              </a:rPr>
              <a:t>multi-factorial</a:t>
            </a:r>
            <a:r>
              <a:rPr lang="en-US" sz="1400">
                <a:solidFill>
                  <a:schemeClr val="tx1"/>
                </a:solidFill>
              </a:rPr>
              <a:t>. The most common reasons for not filing for P&amp;R were related to the </a:t>
            </a:r>
            <a:r>
              <a:rPr lang="en-US" sz="1400" b="1">
                <a:solidFill>
                  <a:schemeClr val="accent2">
                    <a:lumMod val="50000"/>
                  </a:schemeClr>
                </a:solidFill>
              </a:rPr>
              <a:t>requirements of the P&amp;R process </a:t>
            </a:r>
            <a:r>
              <a:rPr lang="en-US" sz="1400">
                <a:solidFill>
                  <a:schemeClr val="tx1"/>
                </a:solidFill>
              </a:rPr>
              <a:t>and</a:t>
            </a:r>
            <a:r>
              <a:rPr lang="en-US" sz="1400" b="1">
                <a:solidFill>
                  <a:schemeClr val="accent2">
                    <a:lumMod val="50000"/>
                  </a:schemeClr>
                </a:solidFill>
              </a:rPr>
              <a:t> health system constraints and resources</a:t>
            </a:r>
            <a:endParaRPr lang="en-GB" sz="1400" b="1">
              <a:solidFill>
                <a:schemeClr val="accent2">
                  <a:lumMod val="50000"/>
                </a:schemeClr>
              </a:solidFill>
            </a:endParaRPr>
          </a:p>
        </p:txBody>
      </p:sp>
      <p:sp>
        <p:nvSpPr>
          <p:cNvPr id="33" name="TextBox 32">
            <a:extLst>
              <a:ext uri="{FF2B5EF4-FFF2-40B4-BE49-F238E27FC236}">
                <a16:creationId xmlns:a16="http://schemas.microsoft.com/office/drawing/2014/main" id="{F71250F5-A006-8BCD-1EE4-3E8D03DEE392}"/>
              </a:ext>
            </a:extLst>
          </p:cNvPr>
          <p:cNvSpPr txBox="1"/>
          <p:nvPr/>
        </p:nvSpPr>
        <p:spPr>
          <a:xfrm>
            <a:off x="685800" y="6476214"/>
            <a:ext cx="5529078" cy="338554"/>
          </a:xfrm>
          <a:prstGeom prst="rect">
            <a:avLst/>
          </a:prstGeom>
          <a:noFill/>
        </p:spPr>
        <p:txBody>
          <a:bodyPr wrap="none" rtlCol="0">
            <a:spAutoFit/>
          </a:bodyPr>
          <a:lstStyle/>
          <a:p>
            <a:pPr algn="l"/>
            <a:r>
              <a:rPr lang="en-GB" sz="800" i="1" dirty="0"/>
              <a:t>Abbreviations: EMA = European Medicines Agency; MA = marketing authorisation; P&amp;R = pricing and reimbursement</a:t>
            </a:r>
          </a:p>
          <a:p>
            <a:pPr algn="l"/>
            <a:r>
              <a:rPr lang="en-GB" sz="800" i="1" dirty="0"/>
              <a:t>* The industry commitment of April 2022 is to file within 2 years of marketing authorisation </a:t>
            </a:r>
          </a:p>
        </p:txBody>
      </p:sp>
      <p:pic>
        <p:nvPicPr>
          <p:cNvPr id="35" name="Graphic 34" descr="Stopwatch with solid fill">
            <a:extLst>
              <a:ext uri="{FF2B5EF4-FFF2-40B4-BE49-F238E27FC236}">
                <a16:creationId xmlns:a16="http://schemas.microsoft.com/office/drawing/2014/main" id="{3F6C7C15-0159-3E32-5663-0CEE4AA930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28112" y="1322270"/>
            <a:ext cx="468000" cy="468000"/>
          </a:xfrm>
          <a:prstGeom prst="rect">
            <a:avLst/>
          </a:prstGeom>
        </p:spPr>
      </p:pic>
      <p:pic>
        <p:nvPicPr>
          <p:cNvPr id="37" name="Graphic 36" descr="Research with solid fill">
            <a:extLst>
              <a:ext uri="{FF2B5EF4-FFF2-40B4-BE49-F238E27FC236}">
                <a16:creationId xmlns:a16="http://schemas.microsoft.com/office/drawing/2014/main" id="{E377E2D6-270E-04CB-A71C-2365CECC966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76795" y="1322019"/>
            <a:ext cx="468000" cy="468000"/>
          </a:xfrm>
          <a:prstGeom prst="rect">
            <a:avLst/>
          </a:prstGeom>
        </p:spPr>
      </p:pic>
      <p:pic>
        <p:nvPicPr>
          <p:cNvPr id="39" name="Graphic 38" descr="Gavel with solid fill">
            <a:extLst>
              <a:ext uri="{FF2B5EF4-FFF2-40B4-BE49-F238E27FC236}">
                <a16:creationId xmlns:a16="http://schemas.microsoft.com/office/drawing/2014/main" id="{23CB1CB6-E363-34C8-8142-A3A69C7F84F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881205" y="1322019"/>
            <a:ext cx="468000" cy="468000"/>
          </a:xfrm>
          <a:prstGeom prst="rect">
            <a:avLst/>
          </a:prstGeom>
        </p:spPr>
      </p:pic>
      <p:pic>
        <p:nvPicPr>
          <p:cNvPr id="41" name="Graphic 40" descr="Scatterplot with solid fill">
            <a:extLst>
              <a:ext uri="{FF2B5EF4-FFF2-40B4-BE49-F238E27FC236}">
                <a16:creationId xmlns:a16="http://schemas.microsoft.com/office/drawing/2014/main" id="{CD1B0C38-5D8C-25B2-058B-F5145E2D902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697822" y="1322019"/>
            <a:ext cx="504000" cy="504000"/>
          </a:xfrm>
          <a:prstGeom prst="rect">
            <a:avLst/>
          </a:prstGeom>
        </p:spPr>
      </p:pic>
    </p:spTree>
    <p:extLst>
      <p:ext uri="{BB962C8B-B14F-4D97-AF65-F5344CB8AC3E}">
        <p14:creationId xmlns:p14="http://schemas.microsoft.com/office/powerpoint/2010/main" val="51026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8699BA0-1E74-D693-B9C5-617E7C105B68}"/>
              </a:ext>
            </a:extLst>
          </p:cNvPr>
          <p:cNvGraphicFramePr>
            <a:graphicFrameLocks noChangeAspect="1"/>
          </p:cNvGraphicFramePr>
          <p:nvPr>
            <p:custDataLst>
              <p:tags r:id="rId1"/>
            </p:custDataLst>
            <p:extLst>
              <p:ext uri="{D42A27DB-BD31-4B8C-83A1-F6EECF244321}">
                <p14:modId xmlns:p14="http://schemas.microsoft.com/office/powerpoint/2010/main" val="3013612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Object 4" hidden="1">
                        <a:extLst>
                          <a:ext uri="{FF2B5EF4-FFF2-40B4-BE49-F238E27FC236}">
                            <a16:creationId xmlns:a16="http://schemas.microsoft.com/office/drawing/2014/main" id="{A8699BA0-1E74-D693-B9C5-617E7C105B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FBB8010-0C4B-543F-4299-D60CDDA51561}"/>
              </a:ext>
            </a:extLst>
          </p:cNvPr>
          <p:cNvSpPr>
            <a:spLocks noGrp="1"/>
          </p:cNvSpPr>
          <p:nvPr>
            <p:ph type="title"/>
          </p:nvPr>
        </p:nvSpPr>
        <p:spPr/>
        <p:txBody>
          <a:bodyPr vert="horz"/>
          <a:lstStyle/>
          <a:p>
            <a:r>
              <a:rPr lang="en-GB"/>
              <a:t>The products in-scope of the Portal received marketing authorisation later in Europe than in the US and Japan</a:t>
            </a:r>
          </a:p>
        </p:txBody>
      </p:sp>
      <p:sp>
        <p:nvSpPr>
          <p:cNvPr id="8" name="Arrow: Chevron 7">
            <a:extLst>
              <a:ext uri="{FF2B5EF4-FFF2-40B4-BE49-F238E27FC236}">
                <a16:creationId xmlns:a16="http://schemas.microsoft.com/office/drawing/2014/main" id="{2CEFA4B5-4E82-523A-F0C2-44125DD0832E}"/>
              </a:ext>
            </a:extLst>
          </p:cNvPr>
          <p:cNvSpPr/>
          <p:nvPr/>
        </p:nvSpPr>
        <p:spPr>
          <a:xfrm>
            <a:off x="2984000" y="0"/>
            <a:ext cx="3240000" cy="26395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Status of filing and reimbursement</a:t>
            </a:r>
          </a:p>
        </p:txBody>
      </p:sp>
      <p:sp>
        <p:nvSpPr>
          <p:cNvPr id="9" name="Arrow: Chevron 8">
            <a:extLst>
              <a:ext uri="{FF2B5EF4-FFF2-40B4-BE49-F238E27FC236}">
                <a16:creationId xmlns:a16="http://schemas.microsoft.com/office/drawing/2014/main" id="{EDCB51EC-ED97-7A02-55BC-7438BDBE50BD}"/>
              </a:ext>
            </a:extLst>
          </p:cNvPr>
          <p:cNvSpPr/>
          <p:nvPr/>
        </p:nvSpPr>
        <p:spPr>
          <a:xfrm>
            <a:off x="5968000" y="0"/>
            <a:ext cx="3240000" cy="263951"/>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Speed of filing and reimbursement</a:t>
            </a:r>
          </a:p>
        </p:txBody>
      </p:sp>
      <p:sp>
        <p:nvSpPr>
          <p:cNvPr id="10" name="Arrow: Chevron 9">
            <a:extLst>
              <a:ext uri="{FF2B5EF4-FFF2-40B4-BE49-F238E27FC236}">
                <a16:creationId xmlns:a16="http://schemas.microsoft.com/office/drawing/2014/main" id="{98730C74-A0A2-EB23-1B67-BACCE17D59FE}"/>
              </a:ext>
            </a:extLst>
          </p:cNvPr>
          <p:cNvSpPr/>
          <p:nvPr/>
        </p:nvSpPr>
        <p:spPr>
          <a:xfrm>
            <a:off x="8952000" y="0"/>
            <a:ext cx="3240000" cy="263951"/>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Root causes of delays</a:t>
            </a:r>
          </a:p>
        </p:txBody>
      </p:sp>
      <p:sp>
        <p:nvSpPr>
          <p:cNvPr id="11" name="Rectangle 10">
            <a:extLst>
              <a:ext uri="{FF2B5EF4-FFF2-40B4-BE49-F238E27FC236}">
                <a16:creationId xmlns:a16="http://schemas.microsoft.com/office/drawing/2014/main" id="{AF6ADF8E-EEC3-C146-D7DE-929C9B01B968}"/>
              </a:ext>
            </a:extLst>
          </p:cNvPr>
          <p:cNvSpPr/>
          <p:nvPr/>
        </p:nvSpPr>
        <p:spPr>
          <a:xfrm>
            <a:off x="2875175" y="0"/>
            <a:ext cx="9316825" cy="33936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Pentagon 6">
            <a:extLst>
              <a:ext uri="{FF2B5EF4-FFF2-40B4-BE49-F238E27FC236}">
                <a16:creationId xmlns:a16="http://schemas.microsoft.com/office/drawing/2014/main" id="{77F241B6-E6C4-87EE-A8BA-E7EBA281E2C3}"/>
              </a:ext>
            </a:extLst>
          </p:cNvPr>
          <p:cNvSpPr/>
          <p:nvPr/>
        </p:nvSpPr>
        <p:spPr>
          <a:xfrm>
            <a:off x="0" y="0"/>
            <a:ext cx="3240000" cy="263951"/>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t>Speed of marketing authorisation</a:t>
            </a:r>
          </a:p>
        </p:txBody>
      </p:sp>
      <p:pic>
        <p:nvPicPr>
          <p:cNvPr id="31" name="Picture 30">
            <a:extLst>
              <a:ext uri="{FF2B5EF4-FFF2-40B4-BE49-F238E27FC236}">
                <a16:creationId xmlns:a16="http://schemas.microsoft.com/office/drawing/2014/main" id="{5E310D30-C099-422C-BDD4-E2105A2A86A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1720" b="25138"/>
          <a:stretch/>
        </p:blipFill>
        <p:spPr bwMode="auto">
          <a:xfrm>
            <a:off x="6080363" y="2044006"/>
            <a:ext cx="6111637" cy="2070631"/>
          </a:xfrm>
          <a:prstGeom prst="rect">
            <a:avLst/>
          </a:prstGeom>
          <a:noFill/>
        </p:spPr>
      </p:pic>
      <p:sp>
        <p:nvSpPr>
          <p:cNvPr id="32" name="TextBox 31">
            <a:extLst>
              <a:ext uri="{FF2B5EF4-FFF2-40B4-BE49-F238E27FC236}">
                <a16:creationId xmlns:a16="http://schemas.microsoft.com/office/drawing/2014/main" id="{0FED705B-14A7-8B5E-B8AF-F27C95A95CEC}"/>
              </a:ext>
            </a:extLst>
          </p:cNvPr>
          <p:cNvSpPr txBox="1"/>
          <p:nvPr/>
        </p:nvSpPr>
        <p:spPr>
          <a:xfrm>
            <a:off x="6709897" y="1763727"/>
            <a:ext cx="4996206" cy="276999"/>
          </a:xfrm>
          <a:prstGeom prst="rect">
            <a:avLst/>
          </a:prstGeom>
          <a:noFill/>
        </p:spPr>
        <p:txBody>
          <a:bodyPr wrap="square">
            <a:spAutoFit/>
          </a:bodyPr>
          <a:lstStyle/>
          <a:p>
            <a:pPr algn="ctr"/>
            <a:r>
              <a:rPr lang="en-US" sz="1200" b="1" i="1"/>
              <a:t>Date of EMA approvals relative to the US, UK, Japan and China</a:t>
            </a:r>
            <a:endParaRPr lang="en-GB" sz="1200" b="1" i="1"/>
          </a:p>
        </p:txBody>
      </p:sp>
      <p:sp>
        <p:nvSpPr>
          <p:cNvPr id="33" name="Rectangle 32">
            <a:extLst>
              <a:ext uri="{FF2B5EF4-FFF2-40B4-BE49-F238E27FC236}">
                <a16:creationId xmlns:a16="http://schemas.microsoft.com/office/drawing/2014/main" id="{52191686-A21B-CFE5-0733-BF10E8311179}"/>
              </a:ext>
            </a:extLst>
          </p:cNvPr>
          <p:cNvSpPr/>
          <p:nvPr/>
        </p:nvSpPr>
        <p:spPr>
          <a:xfrm>
            <a:off x="685800" y="1768879"/>
            <a:ext cx="5282200" cy="4085166"/>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600"/>
              </a:spcAft>
              <a:buFont typeface="Arial" panose="020B0604020202020204" pitchFamily="34" charset="0"/>
              <a:buChar char="•"/>
            </a:pPr>
            <a:r>
              <a:rPr lang="en-US" sz="1400">
                <a:solidFill>
                  <a:schemeClr val="tx1"/>
                </a:solidFill>
              </a:rPr>
              <a:t>Of all new products approved by international regulators between January 2021 and June 2022, </a:t>
            </a:r>
            <a:r>
              <a:rPr lang="en-US" sz="1400" b="1">
                <a:solidFill>
                  <a:schemeClr val="accent2">
                    <a:lumMod val="75000"/>
                  </a:schemeClr>
                </a:solidFill>
              </a:rPr>
              <a:t>EMA approval came later</a:t>
            </a:r>
            <a:r>
              <a:rPr lang="en-US" sz="1400">
                <a:solidFill>
                  <a:schemeClr val="tx1"/>
                </a:solidFill>
              </a:rPr>
              <a:t>, on average, than the US and by Japan by 285 days and 110 days respectively; this is broadly consistent with academic literature over the last ten years</a:t>
            </a:r>
            <a:endParaRPr lang="en-US" sz="1400" baseline="30000">
              <a:solidFill>
                <a:schemeClr val="tx1"/>
              </a:solidFill>
            </a:endParaRPr>
          </a:p>
          <a:p>
            <a:pPr marL="285750" indent="-285750">
              <a:spcBef>
                <a:spcPts val="600"/>
              </a:spcBef>
              <a:spcAft>
                <a:spcPts val="600"/>
              </a:spcAft>
              <a:buFont typeface="Arial" panose="020B0604020202020204" pitchFamily="34" charset="0"/>
              <a:buChar char="•"/>
            </a:pPr>
            <a:r>
              <a:rPr lang="en-US" sz="1400">
                <a:solidFill>
                  <a:schemeClr val="tx1"/>
                </a:solidFill>
              </a:rPr>
              <a:t>This gap closes to 229 days and 97 days with the US and Japan respectively for </a:t>
            </a:r>
            <a:r>
              <a:rPr lang="en-US" sz="1400" b="1">
                <a:solidFill>
                  <a:schemeClr val="accent2">
                    <a:lumMod val="75000"/>
                  </a:schemeClr>
                </a:solidFill>
              </a:rPr>
              <a:t>orphan products</a:t>
            </a:r>
          </a:p>
          <a:p>
            <a:pPr marL="285750" indent="-285750">
              <a:spcBef>
                <a:spcPts val="600"/>
              </a:spcBef>
              <a:spcAft>
                <a:spcPts val="600"/>
              </a:spcAft>
              <a:buFont typeface="Arial" panose="020B0604020202020204" pitchFamily="34" charset="0"/>
              <a:buChar char="•"/>
            </a:pPr>
            <a:r>
              <a:rPr lang="en-US" sz="1400">
                <a:solidFill>
                  <a:schemeClr val="tx1"/>
                </a:solidFill>
              </a:rPr>
              <a:t>For</a:t>
            </a:r>
            <a:r>
              <a:rPr lang="en-US" sz="1400" b="1">
                <a:solidFill>
                  <a:schemeClr val="tx1"/>
                </a:solidFill>
              </a:rPr>
              <a:t> </a:t>
            </a:r>
            <a:r>
              <a:rPr lang="en-US" sz="1400" b="1">
                <a:solidFill>
                  <a:schemeClr val="accent2">
                    <a:lumMod val="75000"/>
                  </a:schemeClr>
                </a:solidFill>
              </a:rPr>
              <a:t>oncology drugs</a:t>
            </a:r>
            <a:r>
              <a:rPr lang="en-US" sz="1400" b="1">
                <a:solidFill>
                  <a:schemeClr val="tx1"/>
                </a:solidFill>
              </a:rPr>
              <a:t>, </a:t>
            </a:r>
            <a:r>
              <a:rPr lang="en-US" sz="1400">
                <a:solidFill>
                  <a:schemeClr val="tx1"/>
                </a:solidFill>
              </a:rPr>
              <a:t>European marketing </a:t>
            </a:r>
            <a:r>
              <a:rPr lang="en-US" sz="1400" err="1">
                <a:solidFill>
                  <a:schemeClr val="tx1"/>
                </a:solidFill>
              </a:rPr>
              <a:t>authorisation</a:t>
            </a:r>
            <a:r>
              <a:rPr lang="en-US" sz="1400">
                <a:solidFill>
                  <a:schemeClr val="tx1"/>
                </a:solidFill>
              </a:rPr>
              <a:t> typically happens 47 days earlier than Japan, although still lagging behind the US</a:t>
            </a:r>
          </a:p>
          <a:p>
            <a:pPr marL="285750" indent="-285750">
              <a:spcBef>
                <a:spcPts val="600"/>
              </a:spcBef>
              <a:spcAft>
                <a:spcPts val="600"/>
              </a:spcAft>
              <a:buFont typeface="Arial" panose="020B0604020202020204" pitchFamily="34" charset="0"/>
              <a:buChar char="•"/>
            </a:pPr>
            <a:r>
              <a:rPr lang="en-US" sz="1400">
                <a:solidFill>
                  <a:schemeClr val="tx1"/>
                </a:solidFill>
              </a:rPr>
              <a:t>This shows that even before considering the P&amp;R process, </a:t>
            </a:r>
            <a:r>
              <a:rPr lang="en-US" sz="1400" b="1">
                <a:solidFill>
                  <a:schemeClr val="accent2">
                    <a:lumMod val="75000"/>
                  </a:schemeClr>
                </a:solidFill>
              </a:rPr>
              <a:t>Europe is slower in approving new products </a:t>
            </a:r>
            <a:r>
              <a:rPr lang="en-US" sz="1400">
                <a:solidFill>
                  <a:schemeClr val="tx1"/>
                </a:solidFill>
              </a:rPr>
              <a:t>than the regulatory agencies in other regions</a:t>
            </a:r>
            <a:r>
              <a:rPr lang="en-US" sz="1400" baseline="30000">
                <a:solidFill>
                  <a:schemeClr val="tx1"/>
                </a:solidFill>
              </a:rPr>
              <a:t>1</a:t>
            </a:r>
            <a:endParaRPr lang="en-GB" sz="1400">
              <a:solidFill>
                <a:schemeClr val="tx1"/>
              </a:solidFill>
            </a:endParaRPr>
          </a:p>
        </p:txBody>
      </p:sp>
      <p:pic>
        <p:nvPicPr>
          <p:cNvPr id="34" name="Picture 33">
            <a:extLst>
              <a:ext uri="{FF2B5EF4-FFF2-40B4-BE49-F238E27FC236}">
                <a16:creationId xmlns:a16="http://schemas.microsoft.com/office/drawing/2014/main" id="{79EFC2A1-0EAB-AC74-2476-9CED3056EDE9}"/>
              </a:ext>
            </a:extLst>
          </p:cNvPr>
          <p:cNvPicPr>
            <a:picLocks noChangeAspect="1"/>
          </p:cNvPicPr>
          <p:nvPr/>
        </p:nvPicPr>
        <p:blipFill>
          <a:blip r:embed="rId6"/>
          <a:stretch>
            <a:fillRect/>
          </a:stretch>
        </p:blipFill>
        <p:spPr>
          <a:xfrm>
            <a:off x="6860725" y="4727301"/>
            <a:ext cx="930421" cy="1397858"/>
          </a:xfrm>
          <a:prstGeom prst="rect">
            <a:avLst/>
          </a:prstGeom>
        </p:spPr>
      </p:pic>
      <p:graphicFrame>
        <p:nvGraphicFramePr>
          <p:cNvPr id="38" name="Table 32">
            <a:extLst>
              <a:ext uri="{FF2B5EF4-FFF2-40B4-BE49-F238E27FC236}">
                <a16:creationId xmlns:a16="http://schemas.microsoft.com/office/drawing/2014/main" id="{61B86630-915D-CD45-8A2C-C5F1E1C696CB}"/>
              </a:ext>
            </a:extLst>
          </p:cNvPr>
          <p:cNvGraphicFramePr>
            <a:graphicFrameLocks noGrp="1"/>
          </p:cNvGraphicFramePr>
          <p:nvPr>
            <p:extLst>
              <p:ext uri="{D42A27DB-BD31-4B8C-83A1-F6EECF244321}">
                <p14:modId xmlns:p14="http://schemas.microsoft.com/office/powerpoint/2010/main" val="504489608"/>
              </p:ext>
            </p:extLst>
          </p:nvPr>
        </p:nvGraphicFramePr>
        <p:xfrm>
          <a:off x="8078771" y="4743409"/>
          <a:ext cx="3698184" cy="1127760"/>
        </p:xfrm>
        <a:graphic>
          <a:graphicData uri="http://schemas.openxmlformats.org/drawingml/2006/table">
            <a:tbl>
              <a:tblPr firstRow="1" bandRow="1"/>
              <a:tblGrid>
                <a:gridCol w="914400">
                  <a:extLst>
                    <a:ext uri="{9D8B030D-6E8A-4147-A177-3AD203B41FA5}">
                      <a16:colId xmlns:a16="http://schemas.microsoft.com/office/drawing/2014/main" val="2781951497"/>
                    </a:ext>
                  </a:extLst>
                </a:gridCol>
                <a:gridCol w="695946">
                  <a:extLst>
                    <a:ext uri="{9D8B030D-6E8A-4147-A177-3AD203B41FA5}">
                      <a16:colId xmlns:a16="http://schemas.microsoft.com/office/drawing/2014/main" val="3136257945"/>
                    </a:ext>
                  </a:extLst>
                </a:gridCol>
                <a:gridCol w="695946">
                  <a:extLst>
                    <a:ext uri="{9D8B030D-6E8A-4147-A177-3AD203B41FA5}">
                      <a16:colId xmlns:a16="http://schemas.microsoft.com/office/drawing/2014/main" val="3969529859"/>
                    </a:ext>
                  </a:extLst>
                </a:gridCol>
                <a:gridCol w="695946">
                  <a:extLst>
                    <a:ext uri="{9D8B030D-6E8A-4147-A177-3AD203B41FA5}">
                      <a16:colId xmlns:a16="http://schemas.microsoft.com/office/drawing/2014/main" val="596394540"/>
                    </a:ext>
                  </a:extLst>
                </a:gridCol>
                <a:gridCol w="695946">
                  <a:extLst>
                    <a:ext uri="{9D8B030D-6E8A-4147-A177-3AD203B41FA5}">
                      <a16:colId xmlns:a16="http://schemas.microsoft.com/office/drawing/2014/main" val="2792512686"/>
                    </a:ext>
                  </a:extLst>
                </a:gridCol>
              </a:tblGrid>
              <a:tr h="243681">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endParaRPr lang="en-US" sz="1000" b="0">
                        <a:solidFill>
                          <a:schemeClr val="bg1"/>
                        </a:solidFill>
                      </a:endParaRP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sz="1000">
                          <a:solidFill>
                            <a:schemeClr val="bg1"/>
                          </a:solidFill>
                        </a:rPr>
                        <a:t>FDA to EMA</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sz="1000">
                          <a:solidFill>
                            <a:schemeClr val="bg1"/>
                          </a:solidFill>
                        </a:rPr>
                        <a:t>FDA to PMDA</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sz="1000">
                          <a:solidFill>
                            <a:schemeClr val="bg1"/>
                          </a:solidFill>
                        </a:rPr>
                        <a:t>FDA to NMPA</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r>
                        <a:rPr lang="en-US" sz="1000">
                          <a:solidFill>
                            <a:schemeClr val="bg1"/>
                          </a:solidFill>
                        </a:rPr>
                        <a:t>FDA to MHRA</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48116533"/>
                  </a:ext>
                </a:extLst>
              </a:tr>
              <a:tr h="24368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t>All products</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66</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24</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5</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34</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9829945"/>
                  </a:ext>
                </a:extLst>
              </a:tr>
              <a:tr h="24368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t>Oncology</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22</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6</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3</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13</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627909"/>
                  </a:ext>
                </a:extLst>
              </a:tr>
              <a:tr h="0">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t>Orphans</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19</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17</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2</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r>
                        <a:rPr lang="en-US" sz="1000">
                          <a:solidFill>
                            <a:schemeClr val="tx1"/>
                          </a:solidFill>
                        </a:rPr>
                        <a:t>11</a:t>
                      </a:r>
                    </a:p>
                  </a:txBody>
                  <a:tcPr>
                    <a:lnL w="12700" cap="flat" cmpd="sng" algn="ctr">
                      <a:solidFill>
                        <a:srgbClr val="2B3A42"/>
                      </a:solidFill>
                      <a:prstDash val="solid"/>
                      <a:round/>
                      <a:headEnd type="none" w="med" len="med"/>
                      <a:tailEnd type="none" w="med" len="med"/>
                    </a:lnL>
                    <a:lnR w="12700" cap="flat" cmpd="sng" algn="ctr">
                      <a:solidFill>
                        <a:srgbClr val="2B3A42"/>
                      </a:solidFill>
                      <a:prstDash val="solid"/>
                      <a:round/>
                      <a:headEnd type="none" w="med" len="med"/>
                      <a:tailEnd type="none" w="med" len="med"/>
                    </a:lnR>
                    <a:lnT w="12700" cap="flat" cmpd="sng" algn="ctr">
                      <a:solidFill>
                        <a:srgbClr val="2B3A42"/>
                      </a:solidFill>
                      <a:prstDash val="solid"/>
                      <a:round/>
                      <a:headEnd type="none" w="med" len="med"/>
                      <a:tailEnd type="none" w="med" len="med"/>
                    </a:lnT>
                    <a:lnB w="12700" cap="flat" cmpd="sng" algn="ctr">
                      <a:solidFill>
                        <a:srgbClr val="2B3A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9347583"/>
                  </a:ext>
                </a:extLst>
              </a:tr>
            </a:tbl>
          </a:graphicData>
        </a:graphic>
      </p:graphicFrame>
      <p:sp>
        <p:nvSpPr>
          <p:cNvPr id="39" name="TextBox 38">
            <a:extLst>
              <a:ext uri="{FF2B5EF4-FFF2-40B4-BE49-F238E27FC236}">
                <a16:creationId xmlns:a16="http://schemas.microsoft.com/office/drawing/2014/main" id="{EA0BB706-9179-0442-AC72-3FB18A0242ED}"/>
              </a:ext>
            </a:extLst>
          </p:cNvPr>
          <p:cNvSpPr txBox="1"/>
          <p:nvPr/>
        </p:nvSpPr>
        <p:spPr>
          <a:xfrm>
            <a:off x="8078771" y="4465691"/>
            <a:ext cx="3188568" cy="261610"/>
          </a:xfrm>
          <a:prstGeom prst="rect">
            <a:avLst/>
          </a:prstGeom>
          <a:noFill/>
        </p:spPr>
        <p:txBody>
          <a:bodyPr wrap="square" rtlCol="0">
            <a:spAutoFit/>
          </a:bodyPr>
          <a:lstStyle/>
          <a:p>
            <a:r>
              <a:rPr lang="en-US" sz="1050"/>
              <a:t>No. of dates used to calculate averages:</a:t>
            </a:r>
          </a:p>
        </p:txBody>
      </p:sp>
      <p:sp>
        <p:nvSpPr>
          <p:cNvPr id="40" name="TextBox 39">
            <a:extLst>
              <a:ext uri="{FF2B5EF4-FFF2-40B4-BE49-F238E27FC236}">
                <a16:creationId xmlns:a16="http://schemas.microsoft.com/office/drawing/2014/main" id="{028CD967-EF49-4F16-03F5-4F057C1CDD6D}"/>
              </a:ext>
            </a:extLst>
          </p:cNvPr>
          <p:cNvSpPr txBox="1"/>
          <p:nvPr/>
        </p:nvSpPr>
        <p:spPr>
          <a:xfrm>
            <a:off x="6692830" y="4465691"/>
            <a:ext cx="3188568" cy="261610"/>
          </a:xfrm>
          <a:prstGeom prst="rect">
            <a:avLst/>
          </a:prstGeom>
          <a:noFill/>
        </p:spPr>
        <p:txBody>
          <a:bodyPr wrap="square" rtlCol="0">
            <a:spAutoFit/>
          </a:bodyPr>
          <a:lstStyle/>
          <a:p>
            <a:r>
              <a:rPr lang="en-US" sz="1050"/>
              <a:t>Legend:</a:t>
            </a:r>
          </a:p>
        </p:txBody>
      </p:sp>
      <p:sp>
        <p:nvSpPr>
          <p:cNvPr id="41" name="TextBox 40">
            <a:extLst>
              <a:ext uri="{FF2B5EF4-FFF2-40B4-BE49-F238E27FC236}">
                <a16:creationId xmlns:a16="http://schemas.microsoft.com/office/drawing/2014/main" id="{0A116389-F89F-CB80-0CE1-D0E88FAC0B82}"/>
              </a:ext>
            </a:extLst>
          </p:cNvPr>
          <p:cNvSpPr txBox="1"/>
          <p:nvPr/>
        </p:nvSpPr>
        <p:spPr>
          <a:xfrm>
            <a:off x="685800" y="6205099"/>
            <a:ext cx="7392971" cy="652901"/>
          </a:xfrm>
          <a:prstGeom prst="rect">
            <a:avLst/>
          </a:prstGeom>
          <a:noFill/>
        </p:spPr>
        <p:txBody>
          <a:bodyPr wrap="square" rtlCol="0">
            <a:noAutofit/>
          </a:bodyPr>
          <a:lstStyle/>
          <a:p>
            <a:pPr algn="l">
              <a:spcAft>
                <a:spcPts val="600"/>
              </a:spcAft>
            </a:pPr>
            <a:r>
              <a:rPr lang="en-GB" sz="800" i="1"/>
              <a:t>1. </a:t>
            </a:r>
            <a:r>
              <a:rPr lang="en-US" sz="800" i="1"/>
              <a:t>This lag may also be due – at least in part – to companies taking more time to file for marketing </a:t>
            </a:r>
            <a:r>
              <a:rPr lang="en-US" sz="800" i="1" err="1"/>
              <a:t>authorisation</a:t>
            </a:r>
            <a:r>
              <a:rPr lang="en-US" sz="800" i="1"/>
              <a:t> through the EMA compared to the FDA. Data on submission dates to the FDA and EMA are not publicly available.</a:t>
            </a:r>
            <a:endParaRPr lang="en-GB" sz="800" i="1"/>
          </a:p>
          <a:p>
            <a:pPr algn="l">
              <a:spcAft>
                <a:spcPts val="600"/>
              </a:spcAft>
            </a:pPr>
            <a:r>
              <a:rPr lang="en-GB" sz="800" i="1"/>
              <a:t>Abbreviations: EMA = European Medicines Agency; FDA = Food and Drug Administration; MHRA = Medicines and Healthcare products Regulatory Agency; NMPA = National Medical Products Administration; PMDA = Pharmaceuticals and Medical Devices Agency</a:t>
            </a:r>
          </a:p>
        </p:txBody>
      </p:sp>
      <p:sp>
        <p:nvSpPr>
          <p:cNvPr id="42" name="Rectangle 41">
            <a:extLst>
              <a:ext uri="{FF2B5EF4-FFF2-40B4-BE49-F238E27FC236}">
                <a16:creationId xmlns:a16="http://schemas.microsoft.com/office/drawing/2014/main" id="{8A1EBE97-BCE4-CCA9-4BD2-B73E9D861015}"/>
              </a:ext>
            </a:extLst>
          </p:cNvPr>
          <p:cNvSpPr/>
          <p:nvPr/>
        </p:nvSpPr>
        <p:spPr>
          <a:xfrm>
            <a:off x="685800" y="1386417"/>
            <a:ext cx="5282200" cy="3824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GB" sz="1400" b="1">
                <a:solidFill>
                  <a:schemeClr val="accent2">
                    <a:lumMod val="75000"/>
                  </a:schemeClr>
                </a:solidFill>
              </a:rPr>
              <a:t>Key findings: Speed of marketing authorisation</a:t>
            </a:r>
          </a:p>
        </p:txBody>
      </p:sp>
    </p:spTree>
    <p:extLst>
      <p:ext uri="{BB962C8B-B14F-4D97-AF65-F5344CB8AC3E}">
        <p14:creationId xmlns:p14="http://schemas.microsoft.com/office/powerpoint/2010/main" val="290688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8699BA0-1E74-D693-B9C5-617E7C105B68}"/>
              </a:ext>
            </a:extLst>
          </p:cNvPr>
          <p:cNvGraphicFramePr>
            <a:graphicFrameLocks noChangeAspect="1"/>
          </p:cNvGraphicFramePr>
          <p:nvPr>
            <p:custDataLst>
              <p:tags r:id="rId1"/>
            </p:custDataLst>
            <p:extLst>
              <p:ext uri="{D42A27DB-BD31-4B8C-83A1-F6EECF244321}">
                <p14:modId xmlns:p14="http://schemas.microsoft.com/office/powerpoint/2010/main" val="41322726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81" imgW="360" imgH="360" progId="TCLayout.ActiveDocument.1">
                  <p:embed/>
                </p:oleObj>
              </mc:Choice>
              <mc:Fallback>
                <p:oleObj name="think-cell Slide" r:id="rId181" imgW="360" imgH="360" progId="TCLayout.ActiveDocument.1">
                  <p:embed/>
                  <p:pic>
                    <p:nvPicPr>
                      <p:cNvPr id="5" name="Object 4" hidden="1">
                        <a:extLst>
                          <a:ext uri="{FF2B5EF4-FFF2-40B4-BE49-F238E27FC236}">
                            <a16:creationId xmlns:a16="http://schemas.microsoft.com/office/drawing/2014/main" id="{A8699BA0-1E74-D693-B9C5-617E7C105B68}"/>
                          </a:ext>
                        </a:extLst>
                      </p:cNvPr>
                      <p:cNvPicPr/>
                      <p:nvPr/>
                    </p:nvPicPr>
                    <p:blipFill>
                      <a:blip r:embed="rId182"/>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FBB8010-0C4B-543F-4299-D60CDDA51561}"/>
              </a:ext>
            </a:extLst>
          </p:cNvPr>
          <p:cNvSpPr>
            <a:spLocks noGrp="1"/>
          </p:cNvSpPr>
          <p:nvPr>
            <p:ph type="title"/>
          </p:nvPr>
        </p:nvSpPr>
        <p:spPr/>
        <p:txBody>
          <a:bodyPr vert="horz"/>
          <a:lstStyle/>
          <a:p>
            <a:r>
              <a:rPr lang="en-US"/>
              <a:t>In many instances of product unavailability, the products have in fact been filed for reimbursement but have not yet been reimbursed</a:t>
            </a:r>
            <a:endParaRPr lang="en-GB"/>
          </a:p>
        </p:txBody>
      </p:sp>
      <p:sp>
        <p:nvSpPr>
          <p:cNvPr id="9" name="Arrow: Chevron 8">
            <a:extLst>
              <a:ext uri="{FF2B5EF4-FFF2-40B4-BE49-F238E27FC236}">
                <a16:creationId xmlns:a16="http://schemas.microsoft.com/office/drawing/2014/main" id="{EDCB51EC-ED97-7A02-55BC-7438BDBE50BD}"/>
              </a:ext>
            </a:extLst>
          </p:cNvPr>
          <p:cNvSpPr/>
          <p:nvPr/>
        </p:nvSpPr>
        <p:spPr>
          <a:xfrm>
            <a:off x="5968000" y="0"/>
            <a:ext cx="3240000" cy="263951"/>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Speed of filing and reimbursement</a:t>
            </a:r>
          </a:p>
        </p:txBody>
      </p:sp>
      <p:sp>
        <p:nvSpPr>
          <p:cNvPr id="10" name="Arrow: Chevron 9">
            <a:extLst>
              <a:ext uri="{FF2B5EF4-FFF2-40B4-BE49-F238E27FC236}">
                <a16:creationId xmlns:a16="http://schemas.microsoft.com/office/drawing/2014/main" id="{98730C74-A0A2-EB23-1B67-BACCE17D59FE}"/>
              </a:ext>
            </a:extLst>
          </p:cNvPr>
          <p:cNvSpPr/>
          <p:nvPr/>
        </p:nvSpPr>
        <p:spPr>
          <a:xfrm>
            <a:off x="8952000" y="0"/>
            <a:ext cx="3240000" cy="263951"/>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Root causes of delays</a:t>
            </a:r>
          </a:p>
        </p:txBody>
      </p:sp>
      <p:sp>
        <p:nvSpPr>
          <p:cNvPr id="11" name="Rectangle 10">
            <a:extLst>
              <a:ext uri="{FF2B5EF4-FFF2-40B4-BE49-F238E27FC236}">
                <a16:creationId xmlns:a16="http://schemas.microsoft.com/office/drawing/2014/main" id="{AF6ADF8E-EEC3-C146-D7DE-929C9B01B968}"/>
              </a:ext>
            </a:extLst>
          </p:cNvPr>
          <p:cNvSpPr/>
          <p:nvPr/>
        </p:nvSpPr>
        <p:spPr>
          <a:xfrm>
            <a:off x="5891753" y="0"/>
            <a:ext cx="6300247" cy="33936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Pentagon 6">
            <a:extLst>
              <a:ext uri="{FF2B5EF4-FFF2-40B4-BE49-F238E27FC236}">
                <a16:creationId xmlns:a16="http://schemas.microsoft.com/office/drawing/2014/main" id="{77F241B6-E6C4-87EE-A8BA-E7EBA281E2C3}"/>
              </a:ext>
            </a:extLst>
          </p:cNvPr>
          <p:cNvSpPr/>
          <p:nvPr/>
        </p:nvSpPr>
        <p:spPr>
          <a:xfrm>
            <a:off x="0" y="0"/>
            <a:ext cx="3240000" cy="263951"/>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t>Speed of marketing authorisation</a:t>
            </a:r>
          </a:p>
        </p:txBody>
      </p:sp>
      <p:sp>
        <p:nvSpPr>
          <p:cNvPr id="3" name="Rectangle 2">
            <a:extLst>
              <a:ext uri="{FF2B5EF4-FFF2-40B4-BE49-F238E27FC236}">
                <a16:creationId xmlns:a16="http://schemas.microsoft.com/office/drawing/2014/main" id="{D09919B5-F4B8-10B0-6C05-91A9D6DDE92E}"/>
              </a:ext>
            </a:extLst>
          </p:cNvPr>
          <p:cNvSpPr/>
          <p:nvPr/>
        </p:nvSpPr>
        <p:spPr>
          <a:xfrm>
            <a:off x="1" y="0"/>
            <a:ext cx="3240000" cy="33936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Chevron 7">
            <a:extLst>
              <a:ext uri="{FF2B5EF4-FFF2-40B4-BE49-F238E27FC236}">
                <a16:creationId xmlns:a16="http://schemas.microsoft.com/office/drawing/2014/main" id="{2CEFA4B5-4E82-523A-F0C2-44125DD0832E}"/>
              </a:ext>
            </a:extLst>
          </p:cNvPr>
          <p:cNvSpPr/>
          <p:nvPr/>
        </p:nvSpPr>
        <p:spPr>
          <a:xfrm>
            <a:off x="2984000" y="0"/>
            <a:ext cx="3240000" cy="26395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Status of filing and reimbursement</a:t>
            </a:r>
          </a:p>
        </p:txBody>
      </p:sp>
      <p:sp>
        <p:nvSpPr>
          <p:cNvPr id="15" name="Rectangle 14">
            <a:extLst>
              <a:ext uri="{FF2B5EF4-FFF2-40B4-BE49-F238E27FC236}">
                <a16:creationId xmlns:a16="http://schemas.microsoft.com/office/drawing/2014/main" id="{B3B76B1A-654C-E602-03F3-110980BEFFF7}"/>
              </a:ext>
            </a:extLst>
          </p:cNvPr>
          <p:cNvSpPr/>
          <p:nvPr/>
        </p:nvSpPr>
        <p:spPr>
          <a:xfrm>
            <a:off x="685800" y="1768879"/>
            <a:ext cx="4536649" cy="4085166"/>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600"/>
              </a:spcAft>
              <a:buFont typeface="Arial" panose="020B0604020202020204" pitchFamily="34" charset="0"/>
              <a:buChar char="•"/>
            </a:pPr>
            <a:r>
              <a:rPr lang="en-US" sz="1400">
                <a:solidFill>
                  <a:schemeClr val="tx1"/>
                </a:solidFill>
              </a:rPr>
              <a:t>Looking at all products included in the Portal to date (which covers products that are on average </a:t>
            </a:r>
            <a:r>
              <a:rPr lang="en-US" sz="1400" b="1">
                <a:solidFill>
                  <a:schemeClr val="accent2">
                    <a:lumMod val="75000"/>
                  </a:schemeClr>
                </a:solidFill>
              </a:rPr>
              <a:t>14 months post-marketing </a:t>
            </a:r>
            <a:r>
              <a:rPr lang="en-US" sz="1400" b="1" err="1">
                <a:solidFill>
                  <a:schemeClr val="accent2">
                    <a:lumMod val="75000"/>
                  </a:schemeClr>
                </a:solidFill>
              </a:rPr>
              <a:t>authorisation</a:t>
            </a:r>
            <a:r>
              <a:rPr lang="en-US" sz="1400">
                <a:solidFill>
                  <a:schemeClr val="tx1"/>
                </a:solidFill>
              </a:rPr>
              <a:t>):</a:t>
            </a:r>
          </a:p>
          <a:p>
            <a:pPr marL="742950" lvl="1" indent="-285750">
              <a:spcBef>
                <a:spcPts val="600"/>
              </a:spcBef>
              <a:spcAft>
                <a:spcPts val="600"/>
              </a:spcAft>
              <a:buFont typeface="Courier New" panose="02070309020205020404" pitchFamily="49" charset="0"/>
              <a:buChar char="o"/>
            </a:pPr>
            <a:r>
              <a:rPr lang="en-US" sz="1400">
                <a:solidFill>
                  <a:schemeClr val="tx1"/>
                </a:solidFill>
              </a:rPr>
              <a:t>Taking an average across European countries, </a:t>
            </a:r>
            <a:r>
              <a:rPr lang="en-US" b="1">
                <a:solidFill>
                  <a:schemeClr val="accent2">
                    <a:lumMod val="75000"/>
                  </a:schemeClr>
                </a:solidFill>
              </a:rPr>
              <a:t>56% </a:t>
            </a:r>
            <a:r>
              <a:rPr lang="en-US" sz="1400" b="1">
                <a:solidFill>
                  <a:schemeClr val="accent2">
                    <a:lumMod val="75000"/>
                  </a:schemeClr>
                </a:solidFill>
              </a:rPr>
              <a:t>of products have been filed</a:t>
            </a:r>
            <a:r>
              <a:rPr lang="en-US" sz="1400">
                <a:solidFill>
                  <a:schemeClr val="accent2">
                    <a:lumMod val="75000"/>
                  </a:schemeClr>
                </a:solidFill>
              </a:rPr>
              <a:t> </a:t>
            </a:r>
            <a:r>
              <a:rPr lang="en-US" sz="1400">
                <a:solidFill>
                  <a:schemeClr val="tx1"/>
                </a:solidFill>
              </a:rPr>
              <a:t>for P&amp;R. Of which:</a:t>
            </a:r>
          </a:p>
          <a:p>
            <a:pPr marL="1200150" lvl="2" indent="-285750">
              <a:spcBef>
                <a:spcPts val="600"/>
              </a:spcBef>
              <a:spcAft>
                <a:spcPts val="600"/>
              </a:spcAft>
              <a:buFont typeface="Wingdings" panose="05000000000000000000" pitchFamily="2" charset="2"/>
              <a:buChar char="§"/>
            </a:pPr>
            <a:r>
              <a:rPr lang="en-US" b="1">
                <a:solidFill>
                  <a:schemeClr val="accent2">
                    <a:lumMod val="75000"/>
                  </a:schemeClr>
                </a:solidFill>
              </a:rPr>
              <a:t>41%</a:t>
            </a:r>
            <a:r>
              <a:rPr lang="en-US">
                <a:solidFill>
                  <a:schemeClr val="tx1"/>
                </a:solidFill>
              </a:rPr>
              <a:t> </a:t>
            </a:r>
            <a:r>
              <a:rPr lang="en-US" sz="1400">
                <a:solidFill>
                  <a:schemeClr val="tx1"/>
                </a:solidFill>
              </a:rPr>
              <a:t>of filed products have been reimbursed</a:t>
            </a:r>
          </a:p>
          <a:p>
            <a:pPr marL="1200150" lvl="2" indent="-285750">
              <a:spcBef>
                <a:spcPts val="600"/>
              </a:spcBef>
              <a:spcAft>
                <a:spcPts val="600"/>
              </a:spcAft>
              <a:buFont typeface="Wingdings" panose="05000000000000000000" pitchFamily="2" charset="2"/>
              <a:buChar char="§"/>
            </a:pPr>
            <a:r>
              <a:rPr lang="en-US" b="1">
                <a:solidFill>
                  <a:schemeClr val="accent2">
                    <a:lumMod val="75000"/>
                  </a:schemeClr>
                </a:solidFill>
              </a:rPr>
              <a:t>59%</a:t>
            </a:r>
            <a:r>
              <a:rPr lang="en-US">
                <a:solidFill>
                  <a:schemeClr val="tx1"/>
                </a:solidFill>
              </a:rPr>
              <a:t> </a:t>
            </a:r>
            <a:r>
              <a:rPr lang="en-US" sz="1400">
                <a:solidFill>
                  <a:schemeClr val="tx1"/>
                </a:solidFill>
              </a:rPr>
              <a:t>of filed products are pending a reimbursement decision</a:t>
            </a:r>
          </a:p>
          <a:p>
            <a:pPr marL="285750" indent="-285750">
              <a:spcBef>
                <a:spcPts val="600"/>
              </a:spcBef>
              <a:spcAft>
                <a:spcPts val="600"/>
              </a:spcAft>
              <a:buFont typeface="Arial" panose="020B0604020202020204" pitchFamily="34" charset="0"/>
              <a:buChar char="•"/>
            </a:pPr>
            <a:r>
              <a:rPr lang="en-US" sz="1400">
                <a:solidFill>
                  <a:schemeClr val="tx1"/>
                </a:solidFill>
              </a:rPr>
              <a:t>The percentage of products that have been filed for P&amp;R </a:t>
            </a:r>
            <a:r>
              <a:rPr lang="en-US" sz="1400" b="1">
                <a:solidFill>
                  <a:schemeClr val="accent2">
                    <a:lumMod val="75000"/>
                  </a:schemeClr>
                </a:solidFill>
              </a:rPr>
              <a:t>varies significantly </a:t>
            </a:r>
            <a:r>
              <a:rPr lang="en-US" sz="1400">
                <a:solidFill>
                  <a:schemeClr val="tx1"/>
                </a:solidFill>
              </a:rPr>
              <a:t>with a higher percentage in larger European markets, than in smaller markets, particularly Central and Eastern Europe</a:t>
            </a:r>
          </a:p>
        </p:txBody>
      </p:sp>
      <p:sp>
        <p:nvSpPr>
          <p:cNvPr id="16" name="Rectangle 15">
            <a:extLst>
              <a:ext uri="{FF2B5EF4-FFF2-40B4-BE49-F238E27FC236}">
                <a16:creationId xmlns:a16="http://schemas.microsoft.com/office/drawing/2014/main" id="{52F7B0F2-A4FE-9CA6-5C92-D242E26624F1}"/>
              </a:ext>
            </a:extLst>
          </p:cNvPr>
          <p:cNvSpPr/>
          <p:nvPr/>
        </p:nvSpPr>
        <p:spPr>
          <a:xfrm>
            <a:off x="685800" y="1386417"/>
            <a:ext cx="4536649" cy="3824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GB" sz="1400" b="1">
                <a:solidFill>
                  <a:schemeClr val="accent2">
                    <a:lumMod val="75000"/>
                  </a:schemeClr>
                </a:solidFill>
              </a:rPr>
              <a:t>Key findings: Status of filing and reimbursement</a:t>
            </a:r>
          </a:p>
        </p:txBody>
      </p:sp>
      <p:graphicFrame>
        <p:nvGraphicFramePr>
          <p:cNvPr id="469" name="Chart 468">
            <a:extLst>
              <a:ext uri="{FF2B5EF4-FFF2-40B4-BE49-F238E27FC236}">
                <a16:creationId xmlns:a16="http://schemas.microsoft.com/office/drawing/2014/main" id="{58190407-EBC3-0248-1A1D-161A27329CE8}"/>
              </a:ext>
            </a:extLst>
          </p:cNvPr>
          <p:cNvGraphicFramePr/>
          <p:nvPr>
            <p:custDataLst>
              <p:tags r:id="rId2"/>
            </p:custDataLst>
            <p:extLst>
              <p:ext uri="{D42A27DB-BD31-4B8C-83A1-F6EECF244321}">
                <p14:modId xmlns:p14="http://schemas.microsoft.com/office/powerpoint/2010/main" val="3023387345"/>
              </p:ext>
            </p:extLst>
          </p:nvPr>
        </p:nvGraphicFramePr>
        <p:xfrm>
          <a:off x="5553075" y="2073275"/>
          <a:ext cx="6337300" cy="2611438"/>
        </p:xfrm>
        <a:graphic>
          <a:graphicData uri="http://schemas.openxmlformats.org/drawingml/2006/chart">
            <c:chart xmlns:c="http://schemas.openxmlformats.org/drawingml/2006/chart" xmlns:r="http://schemas.openxmlformats.org/officeDocument/2006/relationships" r:id="rId183"/>
          </a:graphicData>
        </a:graphic>
      </p:graphicFrame>
      <p:cxnSp>
        <p:nvCxnSpPr>
          <p:cNvPr id="206" name="Straight Connector 205">
            <a:extLst>
              <a:ext uri="{FF2B5EF4-FFF2-40B4-BE49-F238E27FC236}">
                <a16:creationId xmlns:a16="http://schemas.microsoft.com/office/drawing/2014/main" id="{3B2E7311-7F93-43C8-F377-05D3BF77BAE3}"/>
              </a:ext>
            </a:extLst>
          </p:cNvPr>
          <p:cNvCxnSpPr/>
          <p:nvPr>
            <p:custDataLst>
              <p:tags r:id="rId3"/>
            </p:custDataLst>
          </p:nvPr>
        </p:nvCxnSpPr>
        <p:spPr bwMode="auto">
          <a:xfrm>
            <a:off x="7443788"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14" name="Straight Connector 413">
            <a:extLst>
              <a:ext uri="{FF2B5EF4-FFF2-40B4-BE49-F238E27FC236}">
                <a16:creationId xmlns:a16="http://schemas.microsoft.com/office/drawing/2014/main" id="{2001FFD6-DBD1-E602-6DDE-AD4AA3446B8F}"/>
              </a:ext>
            </a:extLst>
          </p:cNvPr>
          <p:cNvCxnSpPr/>
          <p:nvPr>
            <p:custDataLst>
              <p:tags r:id="rId4"/>
            </p:custDataLst>
          </p:nvPr>
        </p:nvCxnSpPr>
        <p:spPr bwMode="auto">
          <a:xfrm>
            <a:off x="9671050"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0" name="Straight Connector 209">
            <a:extLst>
              <a:ext uri="{FF2B5EF4-FFF2-40B4-BE49-F238E27FC236}">
                <a16:creationId xmlns:a16="http://schemas.microsoft.com/office/drawing/2014/main" id="{9CB6424C-3D5D-5D22-C411-9E1A43766285}"/>
              </a:ext>
            </a:extLst>
          </p:cNvPr>
          <p:cNvCxnSpPr/>
          <p:nvPr>
            <p:custDataLst>
              <p:tags r:id="rId5"/>
            </p:custDataLst>
          </p:nvPr>
        </p:nvCxnSpPr>
        <p:spPr bwMode="auto">
          <a:xfrm>
            <a:off x="8001000"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4" name="Straight Connector 203">
            <a:extLst>
              <a:ext uri="{FF2B5EF4-FFF2-40B4-BE49-F238E27FC236}">
                <a16:creationId xmlns:a16="http://schemas.microsoft.com/office/drawing/2014/main" id="{53F932FA-4825-1490-DE3A-C1B06BA9143F}"/>
              </a:ext>
            </a:extLst>
          </p:cNvPr>
          <p:cNvCxnSpPr/>
          <p:nvPr>
            <p:custDataLst>
              <p:tags r:id="rId6"/>
            </p:custDataLst>
          </p:nvPr>
        </p:nvCxnSpPr>
        <p:spPr bwMode="auto">
          <a:xfrm>
            <a:off x="7815263"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13" name="Straight Connector 412">
            <a:extLst>
              <a:ext uri="{FF2B5EF4-FFF2-40B4-BE49-F238E27FC236}">
                <a16:creationId xmlns:a16="http://schemas.microsoft.com/office/drawing/2014/main" id="{67ADCFC3-19D6-EE68-C5B2-A69DAB2CB0FD}"/>
              </a:ext>
            </a:extLst>
          </p:cNvPr>
          <p:cNvCxnSpPr/>
          <p:nvPr>
            <p:custDataLst>
              <p:tags r:id="rId7"/>
            </p:custDataLst>
          </p:nvPr>
        </p:nvCxnSpPr>
        <p:spPr bwMode="auto">
          <a:xfrm>
            <a:off x="6700838" y="2273300"/>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5" name="Straight Connector 204">
            <a:extLst>
              <a:ext uri="{FF2B5EF4-FFF2-40B4-BE49-F238E27FC236}">
                <a16:creationId xmlns:a16="http://schemas.microsoft.com/office/drawing/2014/main" id="{43AD9BAB-0077-D24F-51B7-32AFF9C0D34D}"/>
              </a:ext>
            </a:extLst>
          </p:cNvPr>
          <p:cNvCxnSpPr/>
          <p:nvPr>
            <p:custDataLst>
              <p:tags r:id="rId8"/>
            </p:custDataLst>
          </p:nvPr>
        </p:nvCxnSpPr>
        <p:spPr bwMode="auto">
          <a:xfrm>
            <a:off x="6515100"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26" name="Straight Connector 425">
            <a:extLst>
              <a:ext uri="{FF2B5EF4-FFF2-40B4-BE49-F238E27FC236}">
                <a16:creationId xmlns:a16="http://schemas.microsoft.com/office/drawing/2014/main" id="{DC9B541E-A176-4094-8928-18F1FC4279ED}"/>
              </a:ext>
            </a:extLst>
          </p:cNvPr>
          <p:cNvCxnSpPr/>
          <p:nvPr>
            <p:custDataLst>
              <p:tags r:id="rId9"/>
            </p:custDataLst>
          </p:nvPr>
        </p:nvCxnSpPr>
        <p:spPr bwMode="auto">
          <a:xfrm>
            <a:off x="10971213"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7" name="Straight Connector 206">
            <a:extLst>
              <a:ext uri="{FF2B5EF4-FFF2-40B4-BE49-F238E27FC236}">
                <a16:creationId xmlns:a16="http://schemas.microsoft.com/office/drawing/2014/main" id="{7CD44C23-DA80-64E4-CB5E-37F690F5AAA2}"/>
              </a:ext>
            </a:extLst>
          </p:cNvPr>
          <p:cNvCxnSpPr/>
          <p:nvPr>
            <p:custDataLst>
              <p:tags r:id="rId10"/>
            </p:custDataLst>
          </p:nvPr>
        </p:nvCxnSpPr>
        <p:spPr bwMode="auto">
          <a:xfrm>
            <a:off x="8558213"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9" name="Straight Connector 208">
            <a:extLst>
              <a:ext uri="{FF2B5EF4-FFF2-40B4-BE49-F238E27FC236}">
                <a16:creationId xmlns:a16="http://schemas.microsoft.com/office/drawing/2014/main" id="{BF4D832B-D320-9968-B080-48F40E17A7C0}"/>
              </a:ext>
            </a:extLst>
          </p:cNvPr>
          <p:cNvCxnSpPr/>
          <p:nvPr>
            <p:custDataLst>
              <p:tags r:id="rId11"/>
            </p:custDataLst>
          </p:nvPr>
        </p:nvCxnSpPr>
        <p:spPr bwMode="auto">
          <a:xfrm>
            <a:off x="7072313"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1" name="Straight Connector 210">
            <a:extLst>
              <a:ext uri="{FF2B5EF4-FFF2-40B4-BE49-F238E27FC236}">
                <a16:creationId xmlns:a16="http://schemas.microsoft.com/office/drawing/2014/main" id="{D474AD08-A4BE-2A78-5D45-91B8EE184078}"/>
              </a:ext>
            </a:extLst>
          </p:cNvPr>
          <p:cNvCxnSpPr/>
          <p:nvPr>
            <p:custDataLst>
              <p:tags r:id="rId12"/>
            </p:custDataLst>
          </p:nvPr>
        </p:nvCxnSpPr>
        <p:spPr bwMode="auto">
          <a:xfrm>
            <a:off x="9113838"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21" name="Straight Connector 420">
            <a:extLst>
              <a:ext uri="{FF2B5EF4-FFF2-40B4-BE49-F238E27FC236}">
                <a16:creationId xmlns:a16="http://schemas.microsoft.com/office/drawing/2014/main" id="{0A872CBA-320C-9318-D204-33894C079095}"/>
              </a:ext>
            </a:extLst>
          </p:cNvPr>
          <p:cNvCxnSpPr/>
          <p:nvPr>
            <p:custDataLst>
              <p:tags r:id="rId13"/>
            </p:custDataLst>
          </p:nvPr>
        </p:nvCxnSpPr>
        <p:spPr bwMode="auto">
          <a:xfrm>
            <a:off x="7258050"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8" name="Straight Connector 207">
            <a:extLst>
              <a:ext uri="{FF2B5EF4-FFF2-40B4-BE49-F238E27FC236}">
                <a16:creationId xmlns:a16="http://schemas.microsoft.com/office/drawing/2014/main" id="{4547EC90-5567-23FD-778E-B7E3C323B176}"/>
              </a:ext>
            </a:extLst>
          </p:cNvPr>
          <p:cNvCxnSpPr/>
          <p:nvPr>
            <p:custDataLst>
              <p:tags r:id="rId14"/>
            </p:custDataLst>
          </p:nvPr>
        </p:nvCxnSpPr>
        <p:spPr bwMode="auto">
          <a:xfrm>
            <a:off x="9485313"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3" name="Straight Connector 212">
            <a:extLst>
              <a:ext uri="{FF2B5EF4-FFF2-40B4-BE49-F238E27FC236}">
                <a16:creationId xmlns:a16="http://schemas.microsoft.com/office/drawing/2014/main" id="{417553CB-A3A8-CEBF-9C58-83DB0D8A5C0B}"/>
              </a:ext>
            </a:extLst>
          </p:cNvPr>
          <p:cNvCxnSpPr/>
          <p:nvPr>
            <p:custDataLst>
              <p:tags r:id="rId15"/>
            </p:custDataLst>
          </p:nvPr>
        </p:nvCxnSpPr>
        <p:spPr bwMode="auto">
          <a:xfrm>
            <a:off x="10042525"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20" name="Straight Connector 419">
            <a:extLst>
              <a:ext uri="{FF2B5EF4-FFF2-40B4-BE49-F238E27FC236}">
                <a16:creationId xmlns:a16="http://schemas.microsoft.com/office/drawing/2014/main" id="{BC58F6EB-0748-70EF-7C68-69884366020C}"/>
              </a:ext>
            </a:extLst>
          </p:cNvPr>
          <p:cNvCxnSpPr/>
          <p:nvPr>
            <p:custDataLst>
              <p:tags r:id="rId16"/>
            </p:custDataLst>
          </p:nvPr>
        </p:nvCxnSpPr>
        <p:spPr bwMode="auto">
          <a:xfrm>
            <a:off x="6329363"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4" name="Straight Connector 213">
            <a:extLst>
              <a:ext uri="{FF2B5EF4-FFF2-40B4-BE49-F238E27FC236}">
                <a16:creationId xmlns:a16="http://schemas.microsoft.com/office/drawing/2014/main" id="{BEAE36D8-9B03-B49D-E901-681500175F37}"/>
              </a:ext>
            </a:extLst>
          </p:cNvPr>
          <p:cNvCxnSpPr/>
          <p:nvPr>
            <p:custDataLst>
              <p:tags r:id="rId17"/>
            </p:custDataLst>
          </p:nvPr>
        </p:nvCxnSpPr>
        <p:spPr bwMode="auto">
          <a:xfrm>
            <a:off x="10599738"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2" name="Straight Connector 211">
            <a:extLst>
              <a:ext uri="{FF2B5EF4-FFF2-40B4-BE49-F238E27FC236}">
                <a16:creationId xmlns:a16="http://schemas.microsoft.com/office/drawing/2014/main" id="{65972C6F-5FDE-C861-8EC8-9412D5AD37E9}"/>
              </a:ext>
            </a:extLst>
          </p:cNvPr>
          <p:cNvCxnSpPr>
            <a:cxnSpLocks/>
          </p:cNvCxnSpPr>
          <p:nvPr>
            <p:custDataLst>
              <p:tags r:id="rId18"/>
            </p:custDataLst>
          </p:nvPr>
        </p:nvCxnSpPr>
        <p:spPr bwMode="auto">
          <a:xfrm flipV="1">
            <a:off x="11528425" y="4594225"/>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5" name="Straight Connector 214">
            <a:extLst>
              <a:ext uri="{FF2B5EF4-FFF2-40B4-BE49-F238E27FC236}">
                <a16:creationId xmlns:a16="http://schemas.microsoft.com/office/drawing/2014/main" id="{43689446-506F-C2D6-98EB-CC08058BC2E3}"/>
              </a:ext>
            </a:extLst>
          </p:cNvPr>
          <p:cNvCxnSpPr/>
          <p:nvPr>
            <p:custDataLst>
              <p:tags r:id="rId19"/>
            </p:custDataLst>
          </p:nvPr>
        </p:nvCxnSpPr>
        <p:spPr bwMode="auto">
          <a:xfrm>
            <a:off x="11528425" y="2198688"/>
            <a:ext cx="0" cy="25400"/>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19" name="Straight Connector 418">
            <a:extLst>
              <a:ext uri="{FF2B5EF4-FFF2-40B4-BE49-F238E27FC236}">
                <a16:creationId xmlns:a16="http://schemas.microsoft.com/office/drawing/2014/main" id="{0ED872FA-16A5-AD4C-A17B-8B7115814C91}"/>
              </a:ext>
            </a:extLst>
          </p:cNvPr>
          <p:cNvCxnSpPr/>
          <p:nvPr>
            <p:custDataLst>
              <p:tags r:id="rId20"/>
            </p:custDataLst>
          </p:nvPr>
        </p:nvCxnSpPr>
        <p:spPr bwMode="auto">
          <a:xfrm>
            <a:off x="6143625"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22" name="Straight Connector 421">
            <a:extLst>
              <a:ext uri="{FF2B5EF4-FFF2-40B4-BE49-F238E27FC236}">
                <a16:creationId xmlns:a16="http://schemas.microsoft.com/office/drawing/2014/main" id="{29C6992A-58C9-0D21-E315-B9DE547A37BD}"/>
              </a:ext>
            </a:extLst>
          </p:cNvPr>
          <p:cNvCxnSpPr/>
          <p:nvPr>
            <p:custDataLst>
              <p:tags r:id="rId21"/>
            </p:custDataLst>
          </p:nvPr>
        </p:nvCxnSpPr>
        <p:spPr bwMode="auto">
          <a:xfrm>
            <a:off x="8186738"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23" name="Straight Connector 422">
            <a:extLst>
              <a:ext uri="{FF2B5EF4-FFF2-40B4-BE49-F238E27FC236}">
                <a16:creationId xmlns:a16="http://schemas.microsoft.com/office/drawing/2014/main" id="{54FBFFD5-47BD-B308-7C2C-6F742D9D642B}"/>
              </a:ext>
            </a:extLst>
          </p:cNvPr>
          <p:cNvCxnSpPr/>
          <p:nvPr>
            <p:custDataLst>
              <p:tags r:id="rId22"/>
            </p:custDataLst>
          </p:nvPr>
        </p:nvCxnSpPr>
        <p:spPr bwMode="auto">
          <a:xfrm>
            <a:off x="8372475"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24" name="Straight Connector 423">
            <a:extLst>
              <a:ext uri="{FF2B5EF4-FFF2-40B4-BE49-F238E27FC236}">
                <a16:creationId xmlns:a16="http://schemas.microsoft.com/office/drawing/2014/main" id="{C87661C3-6F19-9AA7-1AEE-C7F0B259289B}"/>
              </a:ext>
            </a:extLst>
          </p:cNvPr>
          <p:cNvCxnSpPr/>
          <p:nvPr>
            <p:custDataLst>
              <p:tags r:id="rId23"/>
            </p:custDataLst>
          </p:nvPr>
        </p:nvCxnSpPr>
        <p:spPr bwMode="auto">
          <a:xfrm>
            <a:off x="8928100"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25" name="Straight Connector 424">
            <a:extLst>
              <a:ext uri="{FF2B5EF4-FFF2-40B4-BE49-F238E27FC236}">
                <a16:creationId xmlns:a16="http://schemas.microsoft.com/office/drawing/2014/main" id="{1D47FAAF-6952-E122-2FA3-D40EC62BBF09}"/>
              </a:ext>
            </a:extLst>
          </p:cNvPr>
          <p:cNvCxnSpPr/>
          <p:nvPr>
            <p:custDataLst>
              <p:tags r:id="rId24"/>
            </p:custDataLst>
          </p:nvPr>
        </p:nvCxnSpPr>
        <p:spPr bwMode="auto">
          <a:xfrm>
            <a:off x="10785475" y="2198688"/>
            <a:ext cx="0" cy="61912"/>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266" name="Rectangle 265">
            <a:extLst>
              <a:ext uri="{FF2B5EF4-FFF2-40B4-BE49-F238E27FC236}">
                <a16:creationId xmlns:a16="http://schemas.microsoft.com/office/drawing/2014/main" id="{9984E325-1FAB-622A-D7EB-1CF581A72AB4}"/>
              </a:ext>
            </a:extLst>
          </p:cNvPr>
          <p:cNvSpPr/>
          <p:nvPr>
            <p:custDataLst>
              <p:tags r:id="rId25"/>
            </p:custDataLst>
          </p:nvPr>
        </p:nvSpPr>
        <p:spPr bwMode="gray">
          <a:xfrm>
            <a:off x="8456613" y="4286250"/>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9A0C462-95B6-4C14-B844-8D792D63481D}" type="datetime'''''2''''''''''''''''''''''''2''''%'''''''''''''''">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22%</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27" name="Rectangle 226">
            <a:extLst>
              <a:ext uri="{FF2B5EF4-FFF2-40B4-BE49-F238E27FC236}">
                <a16:creationId xmlns:a16="http://schemas.microsoft.com/office/drawing/2014/main" id="{994F0106-4A6F-6AE0-A477-8F2D14BBF9C7}"/>
              </a:ext>
            </a:extLst>
          </p:cNvPr>
          <p:cNvSpPr/>
          <p:nvPr>
            <p:custDataLst>
              <p:tags r:id="rId26"/>
            </p:custDataLst>
          </p:nvPr>
        </p:nvSpPr>
        <p:spPr bwMode="gray">
          <a:xfrm>
            <a:off x="6413500" y="3954463"/>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522F6465-E517-4FE7-9CCE-8460018CA21C}" type="datetime'''''''5''''''''''0%'''''''''''''''''''''''''''''''">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50%</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22" name="Rectangle 321">
            <a:extLst>
              <a:ext uri="{FF2B5EF4-FFF2-40B4-BE49-F238E27FC236}">
                <a16:creationId xmlns:a16="http://schemas.microsoft.com/office/drawing/2014/main" id="{BED91010-6B7E-CF83-66C5-B867BF09ED33}"/>
              </a:ext>
            </a:extLst>
          </p:cNvPr>
          <p:cNvSpPr/>
          <p:nvPr>
            <p:custDataLst>
              <p:tags r:id="rId27"/>
            </p:custDataLst>
          </p:nvPr>
        </p:nvSpPr>
        <p:spPr bwMode="gray">
          <a:xfrm>
            <a:off x="10126663" y="2509838"/>
            <a:ext cx="203200"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5BC98A0-E0D9-47AF-ABC7-C99ECBB61A5F}" type="datetime'''''''''''''''''''''''28''''''''''''''''''''''''''''%'''''">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26" name="Rectangle 225">
            <a:extLst>
              <a:ext uri="{FF2B5EF4-FFF2-40B4-BE49-F238E27FC236}">
                <a16:creationId xmlns:a16="http://schemas.microsoft.com/office/drawing/2014/main" id="{15E12358-92BE-D1FB-C234-BF9BB0FC735A}"/>
              </a:ext>
            </a:extLst>
          </p:cNvPr>
          <p:cNvSpPr/>
          <p:nvPr>
            <p:custDataLst>
              <p:tags r:id="rId28"/>
            </p:custDataLst>
          </p:nvPr>
        </p:nvSpPr>
        <p:spPr bwMode="auto">
          <a:xfrm>
            <a:off x="6245225" y="4760914"/>
            <a:ext cx="168275" cy="5064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04084E1F-381F-4A72-9BEF-6C8976986BD3}" type="datetime'''S''''''''w''''''''''''''''e''d''''''''''en'''''''''''''''''">
              <a:rPr lang="en-GB" altLang="en-US" sz="1100" smtClean="0">
                <a:solidFill>
                  <a:srgbClr val="2B3A42"/>
                </a:solidFill>
              </a:rPr>
              <a:pPr lvl="0" algn="r">
                <a:spcBef>
                  <a:spcPct val="0"/>
                </a:spcBef>
                <a:spcAft>
                  <a:spcPct val="0"/>
                </a:spcAft>
                <a:defRPr/>
              </a:pPr>
              <a:t>Sweden</a:t>
            </a:fld>
            <a:endParaRPr kumimoji="0" lang="en-GB" sz="1100" b="0" i="0" strike="noStrike" kern="1200" cap="none" spc="0" normalizeH="0" baseline="0" noProof="0" err="1">
              <a:ln>
                <a:noFill/>
              </a:ln>
              <a:solidFill>
                <a:srgbClr val="2B3A42"/>
              </a:solidFill>
              <a:effectLst/>
              <a:uLnTx/>
              <a:uFillTx/>
            </a:endParaRPr>
          </a:p>
        </p:txBody>
      </p:sp>
      <p:sp>
        <p:nvSpPr>
          <p:cNvPr id="229" name="Rectangle 228">
            <a:extLst>
              <a:ext uri="{FF2B5EF4-FFF2-40B4-BE49-F238E27FC236}">
                <a16:creationId xmlns:a16="http://schemas.microsoft.com/office/drawing/2014/main" id="{76D46DFD-03A8-582F-7E92-127B2C0B1863}"/>
              </a:ext>
            </a:extLst>
          </p:cNvPr>
          <p:cNvSpPr/>
          <p:nvPr>
            <p:custDataLst>
              <p:tags r:id="rId29"/>
            </p:custDataLst>
          </p:nvPr>
        </p:nvSpPr>
        <p:spPr bwMode="gray">
          <a:xfrm>
            <a:off x="6413500" y="302895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899A57A9-E55F-4673-A0A3-EC4F9B1C21EB}" type="datetime'''''''''''''2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72" name="Rectangle 271">
            <a:extLst>
              <a:ext uri="{FF2B5EF4-FFF2-40B4-BE49-F238E27FC236}">
                <a16:creationId xmlns:a16="http://schemas.microsoft.com/office/drawing/2014/main" id="{6FA55B03-DF9C-DD19-9539-58620E3365FC}"/>
              </a:ext>
            </a:extLst>
          </p:cNvPr>
          <p:cNvSpPr/>
          <p:nvPr>
            <p:custDataLst>
              <p:tags r:id="rId30"/>
            </p:custDataLst>
          </p:nvPr>
        </p:nvSpPr>
        <p:spPr bwMode="auto">
          <a:xfrm>
            <a:off x="8288338" y="4760913"/>
            <a:ext cx="168275" cy="5381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9E66E91F-7AB4-4E30-BD63-26CB09958313}" type="datetime'''S''''l''o''''v''''''e''''''''''''''''''''''n''''''''''ia'''">
              <a:rPr lang="en-GB" altLang="en-US" sz="1100" smtClean="0">
                <a:solidFill>
                  <a:srgbClr val="2B3A42"/>
                </a:solidFill>
              </a:rPr>
              <a:pPr lvl="0" algn="r">
                <a:spcBef>
                  <a:spcPct val="0"/>
                </a:spcBef>
                <a:spcAft>
                  <a:spcPct val="0"/>
                </a:spcAft>
                <a:defRPr/>
              </a:pPr>
              <a:t>Slovenia</a:t>
            </a:fld>
            <a:endParaRPr kumimoji="0" lang="en-GB" sz="1100" b="0" i="0" strike="noStrike" kern="1200" cap="none" spc="0" normalizeH="0" baseline="0" noProof="0" err="1">
              <a:ln>
                <a:noFill/>
              </a:ln>
              <a:solidFill>
                <a:srgbClr val="2B3A42"/>
              </a:solidFill>
              <a:effectLst/>
              <a:uLnTx/>
              <a:uFillTx/>
            </a:endParaRPr>
          </a:p>
        </p:txBody>
      </p:sp>
      <p:sp>
        <p:nvSpPr>
          <p:cNvPr id="294" name="Rectangle 293">
            <a:extLst>
              <a:ext uri="{FF2B5EF4-FFF2-40B4-BE49-F238E27FC236}">
                <a16:creationId xmlns:a16="http://schemas.microsoft.com/office/drawing/2014/main" id="{44116A1D-1C15-79A5-BB41-2BB4BA443E7C}"/>
              </a:ext>
            </a:extLst>
          </p:cNvPr>
          <p:cNvSpPr/>
          <p:nvPr>
            <p:custDataLst>
              <p:tags r:id="rId31"/>
            </p:custDataLst>
          </p:nvPr>
        </p:nvSpPr>
        <p:spPr bwMode="gray">
          <a:xfrm>
            <a:off x="8826500" y="376872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A35251B2-5A04-4910-BA6F-83FA5995BBCD}" type="datetime'''''''''''''''''''''''''''''''''''''''''2''''''''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31" name="Rectangle 230">
            <a:extLst>
              <a:ext uri="{FF2B5EF4-FFF2-40B4-BE49-F238E27FC236}">
                <a16:creationId xmlns:a16="http://schemas.microsoft.com/office/drawing/2014/main" id="{A4F8FB55-2675-17BC-8574-B626703E0BD1}"/>
              </a:ext>
            </a:extLst>
          </p:cNvPr>
          <p:cNvSpPr/>
          <p:nvPr>
            <p:custDataLst>
              <p:tags r:id="rId32"/>
            </p:custDataLst>
          </p:nvPr>
        </p:nvSpPr>
        <p:spPr bwMode="gray">
          <a:xfrm>
            <a:off x="6438900"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7DCC3437-BC11-4636-891C-52816B58EC9C}"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35" name="Rectangle 234">
            <a:extLst>
              <a:ext uri="{FF2B5EF4-FFF2-40B4-BE49-F238E27FC236}">
                <a16:creationId xmlns:a16="http://schemas.microsoft.com/office/drawing/2014/main" id="{B01542D1-C70D-3874-6385-FA93E5330C97}"/>
              </a:ext>
            </a:extLst>
          </p:cNvPr>
          <p:cNvSpPr/>
          <p:nvPr>
            <p:custDataLst>
              <p:tags r:id="rId33"/>
            </p:custDataLst>
          </p:nvPr>
        </p:nvSpPr>
        <p:spPr bwMode="auto">
          <a:xfrm>
            <a:off x="6430963" y="4760913"/>
            <a:ext cx="168275" cy="5143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1C717759-55CD-4789-A2E1-D10C60F0622E}" type="datetime'''''''''''''En''''g''la''''''''''''''''''''''''''''''n''''d'">
              <a:rPr lang="en-GB" altLang="en-US" sz="1100" smtClean="0">
                <a:solidFill>
                  <a:srgbClr val="2B3A42"/>
                </a:solidFill>
              </a:rPr>
              <a:pPr lvl="0" algn="r">
                <a:spcBef>
                  <a:spcPct val="0"/>
                </a:spcBef>
                <a:spcAft>
                  <a:spcPct val="0"/>
                </a:spcAft>
                <a:defRPr/>
              </a:pPr>
              <a:t>England</a:t>
            </a:fld>
            <a:endParaRPr kumimoji="0" lang="en-GB" sz="1100" b="0" i="0" strike="noStrike" kern="1200" cap="none" spc="0" normalizeH="0" baseline="0" noProof="0" err="1">
              <a:ln>
                <a:noFill/>
              </a:ln>
              <a:solidFill>
                <a:srgbClr val="2B3A42"/>
              </a:solidFill>
              <a:effectLst/>
              <a:uLnTx/>
              <a:uFillTx/>
            </a:endParaRPr>
          </a:p>
        </p:txBody>
      </p:sp>
      <p:sp>
        <p:nvSpPr>
          <p:cNvPr id="239" name="Rectangle 238">
            <a:extLst>
              <a:ext uri="{FF2B5EF4-FFF2-40B4-BE49-F238E27FC236}">
                <a16:creationId xmlns:a16="http://schemas.microsoft.com/office/drawing/2014/main" id="{B705FFDB-A885-391F-0CA8-4015D36DE000}"/>
              </a:ext>
            </a:extLst>
          </p:cNvPr>
          <p:cNvSpPr/>
          <p:nvPr>
            <p:custDataLst>
              <p:tags r:id="rId34"/>
            </p:custDataLst>
          </p:nvPr>
        </p:nvSpPr>
        <p:spPr bwMode="gray">
          <a:xfrm>
            <a:off x="6599238" y="321310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2176129-9689-484E-9E39-791A062DA236}" type="datetime'''1''''''''''3''''''''''''''''''''''''''''''''''%'''''''''''''">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13%</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59" name="Rectangle 258">
            <a:extLst>
              <a:ext uri="{FF2B5EF4-FFF2-40B4-BE49-F238E27FC236}">
                <a16:creationId xmlns:a16="http://schemas.microsoft.com/office/drawing/2014/main" id="{6132A382-45E4-7814-60B7-0807821BF3A2}"/>
              </a:ext>
            </a:extLst>
          </p:cNvPr>
          <p:cNvSpPr/>
          <p:nvPr>
            <p:custDataLst>
              <p:tags r:id="rId35"/>
            </p:custDataLst>
          </p:nvPr>
        </p:nvSpPr>
        <p:spPr bwMode="auto">
          <a:xfrm>
            <a:off x="7173913" y="4760914"/>
            <a:ext cx="168275" cy="4603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D18271EC-E56A-4F7B-865B-9B8BC02C007C}" type="datetime'F''''''''''''''i''''''n''''l''''a''''''''''n''''d'''''''''''''">
              <a:rPr lang="en-GB" altLang="en-US" sz="1100" smtClean="0">
                <a:solidFill>
                  <a:srgbClr val="2B3A42"/>
                </a:solidFill>
              </a:rPr>
              <a:pPr lvl="0" algn="r">
                <a:spcBef>
                  <a:spcPct val="0"/>
                </a:spcBef>
                <a:spcAft>
                  <a:spcPct val="0"/>
                </a:spcAft>
                <a:defRPr/>
              </a:pPr>
              <a:t>Finland</a:t>
            </a:fld>
            <a:endParaRPr kumimoji="0" lang="en-GB" sz="1100" b="0" i="0" strike="noStrike" kern="1200" cap="none" spc="0" normalizeH="0" baseline="0" noProof="0" err="1">
              <a:ln>
                <a:noFill/>
              </a:ln>
              <a:solidFill>
                <a:srgbClr val="2B3A42"/>
              </a:solidFill>
              <a:effectLst/>
              <a:uLnTx/>
              <a:uFillTx/>
            </a:endParaRPr>
          </a:p>
        </p:txBody>
      </p:sp>
      <p:sp>
        <p:nvSpPr>
          <p:cNvPr id="243" name="Rectangle 242">
            <a:extLst>
              <a:ext uri="{FF2B5EF4-FFF2-40B4-BE49-F238E27FC236}">
                <a16:creationId xmlns:a16="http://schemas.microsoft.com/office/drawing/2014/main" id="{8DE2073B-B9A1-338B-9250-D5A4BA25F93D}"/>
              </a:ext>
            </a:extLst>
          </p:cNvPr>
          <p:cNvSpPr/>
          <p:nvPr>
            <p:custDataLst>
              <p:tags r:id="rId36"/>
            </p:custDataLst>
          </p:nvPr>
        </p:nvSpPr>
        <p:spPr bwMode="gray">
          <a:xfrm>
            <a:off x="6599238" y="2657475"/>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16DE1142-5B74-44EC-8D09-91ED0CD4FBA0}" type="datetime'''''''''''3''''4''''''''''''%'''">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34%</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30" name="Rectangle 229">
            <a:extLst>
              <a:ext uri="{FF2B5EF4-FFF2-40B4-BE49-F238E27FC236}">
                <a16:creationId xmlns:a16="http://schemas.microsoft.com/office/drawing/2014/main" id="{F8C6166F-0D84-CBC6-5385-80C15DDF2F61}"/>
              </a:ext>
            </a:extLst>
          </p:cNvPr>
          <p:cNvSpPr/>
          <p:nvPr>
            <p:custDataLst>
              <p:tags r:id="rId37"/>
            </p:custDataLst>
          </p:nvPr>
        </p:nvSpPr>
        <p:spPr bwMode="gray">
          <a:xfrm>
            <a:off x="6784975" y="4027488"/>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CCD9EA4-2BF2-452C-965A-2308A902CC93}" type="datetime'''''''''''''''''''''''''''''''''''4''''''''4''''%'''''''''''''">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44%</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47" name="Rectangle 246">
            <a:extLst>
              <a:ext uri="{FF2B5EF4-FFF2-40B4-BE49-F238E27FC236}">
                <a16:creationId xmlns:a16="http://schemas.microsoft.com/office/drawing/2014/main" id="{4D8313AC-79B4-354F-DFF7-E1C32F73A11F}"/>
              </a:ext>
            </a:extLst>
          </p:cNvPr>
          <p:cNvSpPr/>
          <p:nvPr>
            <p:custDataLst>
              <p:tags r:id="rId38"/>
            </p:custDataLst>
          </p:nvPr>
        </p:nvSpPr>
        <p:spPr bwMode="gray">
          <a:xfrm>
            <a:off x="6624638" y="2178050"/>
            <a:ext cx="153988" cy="95250"/>
          </a:xfrm>
          <a:prstGeom prst="rect">
            <a:avLst/>
          </a:prstGeom>
          <a:noFill/>
          <a:ln>
            <a:noFill/>
          </a:ln>
          <a:effectLst/>
          <a:extLst>
            <a:ext uri="{909E8E84-426E-40DD-AFC4-6F175D3DCCD1}">
              <a14:hiddenFill xmlns:a14="http://schemas.microsoft.com/office/drawing/2010/main">
                <a:solidFill>
                  <a:srgbClr val="D6D7D9"/>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F607929-24CC-4A60-B380-404687D53F06}" type="datetime'''''''''''''''''''''''''0''''%'''''''''''''''''''''''">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0%</a:t>
            </a:fld>
            <a:endParaRPr kumimoji="0" lang="en-GB" sz="700" b="0" i="0" strike="noStrike" kern="1200" cap="none" spc="0" normalizeH="0" baseline="0" noProof="0" err="1">
              <a:ln>
                <a:noFill/>
              </a:ln>
              <a:solidFill>
                <a:srgbClr val="2B3A42"/>
              </a:solidFill>
              <a:effectLst/>
              <a:uLnTx/>
              <a:uFillTx/>
            </a:endParaRPr>
          </a:p>
        </p:txBody>
      </p:sp>
      <p:sp>
        <p:nvSpPr>
          <p:cNvPr id="250" name="Rectangle 249">
            <a:extLst>
              <a:ext uri="{FF2B5EF4-FFF2-40B4-BE49-F238E27FC236}">
                <a16:creationId xmlns:a16="http://schemas.microsoft.com/office/drawing/2014/main" id="{92C101ED-C225-59E0-0673-1D999EDCC16F}"/>
              </a:ext>
            </a:extLst>
          </p:cNvPr>
          <p:cNvSpPr/>
          <p:nvPr>
            <p:custDataLst>
              <p:tags r:id="rId39"/>
            </p:custDataLst>
          </p:nvPr>
        </p:nvSpPr>
        <p:spPr bwMode="gray">
          <a:xfrm>
            <a:off x="7527925" y="280511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C0409CD-A44E-430E-A0C0-7769C85796EE}" type="datetime'''''''''''''''''''''''''22''''''''%'''''''''''''''">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22%</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48" name="Rectangle 247">
            <a:extLst>
              <a:ext uri="{FF2B5EF4-FFF2-40B4-BE49-F238E27FC236}">
                <a16:creationId xmlns:a16="http://schemas.microsoft.com/office/drawing/2014/main" id="{D2CBACAD-952F-AA19-1F69-634690F12B9C}"/>
              </a:ext>
            </a:extLst>
          </p:cNvPr>
          <p:cNvSpPr/>
          <p:nvPr>
            <p:custDataLst>
              <p:tags r:id="rId40"/>
            </p:custDataLst>
          </p:nvPr>
        </p:nvSpPr>
        <p:spPr bwMode="auto">
          <a:xfrm>
            <a:off x="6616700" y="4760913"/>
            <a:ext cx="168275" cy="4349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600AAE6C-4AAD-42DF-8A90-F9C4801880E5}" type="datetime'''Au''s''''''''''''''''t''''''''r''''''ia'''''''">
              <a:rPr lang="en-GB" altLang="en-US" sz="1100" smtClean="0">
                <a:solidFill>
                  <a:srgbClr val="2B3A42"/>
                </a:solidFill>
              </a:rPr>
              <a:pPr lvl="0" algn="r">
                <a:spcBef>
                  <a:spcPct val="0"/>
                </a:spcBef>
                <a:spcAft>
                  <a:spcPct val="0"/>
                </a:spcAft>
                <a:defRPr/>
              </a:pPr>
              <a:t>Austria</a:t>
            </a:fld>
            <a:endParaRPr kumimoji="0" lang="en-GB" sz="1100" b="0" i="0" strike="noStrike" kern="1200" cap="none" spc="0" normalizeH="0" baseline="0" noProof="0" err="1">
              <a:ln>
                <a:noFill/>
              </a:ln>
              <a:solidFill>
                <a:srgbClr val="2B3A42"/>
              </a:solidFill>
              <a:effectLst/>
              <a:uLnTx/>
              <a:uFillTx/>
            </a:endParaRPr>
          </a:p>
        </p:txBody>
      </p:sp>
      <p:sp>
        <p:nvSpPr>
          <p:cNvPr id="290" name="Rectangle 289">
            <a:extLst>
              <a:ext uri="{FF2B5EF4-FFF2-40B4-BE49-F238E27FC236}">
                <a16:creationId xmlns:a16="http://schemas.microsoft.com/office/drawing/2014/main" id="{9FA19514-300D-7E7C-81F1-E7F370873548}"/>
              </a:ext>
            </a:extLst>
          </p:cNvPr>
          <p:cNvSpPr/>
          <p:nvPr>
            <p:custDataLst>
              <p:tags r:id="rId41"/>
            </p:custDataLst>
          </p:nvPr>
        </p:nvSpPr>
        <p:spPr bwMode="gray">
          <a:xfrm>
            <a:off x="7713663" y="4213225"/>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5A944861-775D-4D35-B4D9-8B83FC48B6AE}" type="datetime'''''''2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49" name="Rectangle 248">
            <a:extLst>
              <a:ext uri="{FF2B5EF4-FFF2-40B4-BE49-F238E27FC236}">
                <a16:creationId xmlns:a16="http://schemas.microsoft.com/office/drawing/2014/main" id="{B9D2AF50-1153-F340-B9EB-AF983B36D99F}"/>
              </a:ext>
            </a:extLst>
          </p:cNvPr>
          <p:cNvSpPr/>
          <p:nvPr>
            <p:custDataLst>
              <p:tags r:id="rId42"/>
            </p:custDataLst>
          </p:nvPr>
        </p:nvSpPr>
        <p:spPr bwMode="gray">
          <a:xfrm>
            <a:off x="6784975" y="332422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3B63DCAB-EB93-4365-B59E-F17DCAA7F261}" type="datetime'''''''''''''1''''''''''''''''''''''''''6''''''''%'''''">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16%</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409" name="Rectangle 408">
            <a:extLst>
              <a:ext uri="{FF2B5EF4-FFF2-40B4-BE49-F238E27FC236}">
                <a16:creationId xmlns:a16="http://schemas.microsoft.com/office/drawing/2014/main" id="{2BE699E1-948C-8618-4707-4521A2B19593}"/>
              </a:ext>
            </a:extLst>
          </p:cNvPr>
          <p:cNvSpPr/>
          <p:nvPr>
            <p:custDataLst>
              <p:tags r:id="rId43"/>
            </p:custDataLst>
          </p:nvPr>
        </p:nvSpPr>
        <p:spPr bwMode="gray">
          <a:xfrm>
            <a:off x="11080750" y="4508500"/>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14BCD2DB-6415-444C-ADEB-3216B0DF68E7}" type="datetime'3''''''''%'''''''''''''''''''''''''''''''''''''''''">
              <a:rPr lang="en-GB" altLang="en-US" sz="700" smtClean="0">
                <a:solidFill>
                  <a:schemeClr val="bg1"/>
                </a:solidFill>
                <a:effectLst/>
              </a:rPr>
              <a:pPr algn="ctr">
                <a:lnSpc>
                  <a:spcPct val="90000"/>
                </a:lnSpc>
                <a:spcBef>
                  <a:spcPct val="0"/>
                </a:spcBef>
                <a:spcAft>
                  <a:spcPct val="0"/>
                </a:spcAft>
              </a:pPr>
              <a:t>3%</a:t>
            </a:fld>
            <a:endParaRPr lang="en-GB" sz="700">
              <a:solidFill>
                <a:schemeClr val="bg1"/>
              </a:solidFill>
            </a:endParaRPr>
          </a:p>
        </p:txBody>
      </p:sp>
      <p:sp>
        <p:nvSpPr>
          <p:cNvPr id="251" name="Rectangle 250">
            <a:extLst>
              <a:ext uri="{FF2B5EF4-FFF2-40B4-BE49-F238E27FC236}">
                <a16:creationId xmlns:a16="http://schemas.microsoft.com/office/drawing/2014/main" id="{6F63D964-6C8F-A974-B5D3-9CB401EC1BAF}"/>
              </a:ext>
            </a:extLst>
          </p:cNvPr>
          <p:cNvSpPr/>
          <p:nvPr>
            <p:custDataLst>
              <p:tags r:id="rId44"/>
            </p:custDataLst>
          </p:nvPr>
        </p:nvSpPr>
        <p:spPr bwMode="gray">
          <a:xfrm>
            <a:off x="6784975" y="2768600"/>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FBB22686-37AD-48EF-ABB9-5110019A0D39}" type="datetime'''''''''''''''''''3''''''''''''1''''''''''%'''''''''''''">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31%</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22" name="Rectangle 221">
            <a:extLst>
              <a:ext uri="{FF2B5EF4-FFF2-40B4-BE49-F238E27FC236}">
                <a16:creationId xmlns:a16="http://schemas.microsoft.com/office/drawing/2014/main" id="{20579C71-1D83-C697-1C92-343349151671}"/>
              </a:ext>
            </a:extLst>
          </p:cNvPr>
          <p:cNvSpPr/>
          <p:nvPr>
            <p:custDataLst>
              <p:tags r:id="rId45"/>
            </p:custDataLst>
          </p:nvPr>
        </p:nvSpPr>
        <p:spPr bwMode="auto">
          <a:xfrm>
            <a:off x="6802438" y="4760914"/>
            <a:ext cx="168275" cy="5445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3AF84321-3207-4C35-A874-3F2B970BF6EF}" type="datetime'''''''S''''''''''c''''''''''otl''''''a''''''''''''nd'">
              <a:rPr lang="en-GB" altLang="en-US" sz="1100" smtClean="0">
                <a:solidFill>
                  <a:srgbClr val="2B3A42"/>
                </a:solidFill>
              </a:rPr>
              <a:pPr lvl="0" algn="r">
                <a:spcBef>
                  <a:spcPct val="0"/>
                </a:spcBef>
                <a:spcAft>
                  <a:spcPct val="0"/>
                </a:spcAft>
                <a:defRPr/>
              </a:pPr>
              <a:t>Scotland</a:t>
            </a:fld>
            <a:endParaRPr kumimoji="0" lang="en-GB" sz="1100" b="0" i="0" strike="noStrike" kern="1200" cap="none" spc="0" normalizeH="0" baseline="0" noProof="0" err="1">
              <a:ln>
                <a:noFill/>
              </a:ln>
              <a:solidFill>
                <a:srgbClr val="2B3A42"/>
              </a:solidFill>
              <a:effectLst/>
              <a:uLnTx/>
              <a:uFillTx/>
            </a:endParaRPr>
          </a:p>
        </p:txBody>
      </p:sp>
      <p:sp>
        <p:nvSpPr>
          <p:cNvPr id="281" name="Rectangle 280">
            <a:extLst>
              <a:ext uri="{FF2B5EF4-FFF2-40B4-BE49-F238E27FC236}">
                <a16:creationId xmlns:a16="http://schemas.microsoft.com/office/drawing/2014/main" id="{B66BF500-7DFB-2760-8C66-E7F8FA87BD98}"/>
              </a:ext>
            </a:extLst>
          </p:cNvPr>
          <p:cNvSpPr/>
          <p:nvPr>
            <p:custDataLst>
              <p:tags r:id="rId46"/>
            </p:custDataLst>
          </p:nvPr>
        </p:nvSpPr>
        <p:spPr bwMode="gray">
          <a:xfrm>
            <a:off x="8270875" y="358298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2442469-8C08-4A0E-9B0F-DCB23DF33467}" type="datetime'''''3''''''''''''1''''''''''''''''''''''''''''''''''''''''''%'">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31%</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53" name="Rectangle 252">
            <a:extLst>
              <a:ext uri="{FF2B5EF4-FFF2-40B4-BE49-F238E27FC236}">
                <a16:creationId xmlns:a16="http://schemas.microsoft.com/office/drawing/2014/main" id="{62FB8F4A-87F0-77B6-FB0B-C188B0DD1643}"/>
              </a:ext>
            </a:extLst>
          </p:cNvPr>
          <p:cNvSpPr/>
          <p:nvPr>
            <p:custDataLst>
              <p:tags r:id="rId47"/>
            </p:custDataLst>
          </p:nvPr>
        </p:nvSpPr>
        <p:spPr bwMode="gray">
          <a:xfrm>
            <a:off x="6970713" y="3027363"/>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C52E9D5B-0ECF-42CA-ADCA-7636348F541D}" type="datetime'''''''''''''''''''4''''''''''''''''''''''''7''%'''''''''''">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47%</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96" name="Rectangle 395">
            <a:extLst>
              <a:ext uri="{FF2B5EF4-FFF2-40B4-BE49-F238E27FC236}">
                <a16:creationId xmlns:a16="http://schemas.microsoft.com/office/drawing/2014/main" id="{F25EE737-51C0-72B9-1CA3-72C06691BDEF}"/>
              </a:ext>
            </a:extLst>
          </p:cNvPr>
          <p:cNvSpPr/>
          <p:nvPr>
            <p:custDataLst>
              <p:tags r:id="rId48"/>
            </p:custDataLst>
          </p:nvPr>
        </p:nvSpPr>
        <p:spPr bwMode="gray">
          <a:xfrm>
            <a:off x="9409113" y="4435475"/>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58044F40-EA44-42C2-8B48-703D1D564786}" type="datetime'9''''''''''''''%'''''">
              <a:rPr lang="en-GB" altLang="en-US" sz="700" smtClean="0">
                <a:solidFill>
                  <a:schemeClr val="bg1"/>
                </a:solidFill>
                <a:effectLst/>
              </a:rPr>
              <a:pPr algn="ctr">
                <a:lnSpc>
                  <a:spcPct val="90000"/>
                </a:lnSpc>
                <a:spcBef>
                  <a:spcPct val="0"/>
                </a:spcBef>
                <a:spcAft>
                  <a:spcPct val="0"/>
                </a:spcAft>
              </a:pPr>
              <a:t>9%</a:t>
            </a:fld>
            <a:endParaRPr lang="en-GB" sz="700">
              <a:solidFill>
                <a:schemeClr val="bg1"/>
              </a:solidFill>
            </a:endParaRPr>
          </a:p>
        </p:txBody>
      </p:sp>
      <p:sp>
        <p:nvSpPr>
          <p:cNvPr id="279" name="Rectangle 278">
            <a:extLst>
              <a:ext uri="{FF2B5EF4-FFF2-40B4-BE49-F238E27FC236}">
                <a16:creationId xmlns:a16="http://schemas.microsoft.com/office/drawing/2014/main" id="{7C7588D6-8716-FE87-C992-DF8EFAE56BA0}"/>
              </a:ext>
            </a:extLst>
          </p:cNvPr>
          <p:cNvSpPr/>
          <p:nvPr>
            <p:custDataLst>
              <p:tags r:id="rId49"/>
            </p:custDataLst>
          </p:nvPr>
        </p:nvSpPr>
        <p:spPr bwMode="gray">
          <a:xfrm>
            <a:off x="8085138" y="354647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CE2A203D-5A75-466B-8E3D-E15CB5FACF95}" type="datetime'2''''''''''''''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63" name="Rectangle 262">
            <a:extLst>
              <a:ext uri="{FF2B5EF4-FFF2-40B4-BE49-F238E27FC236}">
                <a16:creationId xmlns:a16="http://schemas.microsoft.com/office/drawing/2014/main" id="{104954DE-882B-38B5-86FF-A34AEC021883}"/>
              </a:ext>
            </a:extLst>
          </p:cNvPr>
          <p:cNvSpPr/>
          <p:nvPr>
            <p:custDataLst>
              <p:tags r:id="rId50"/>
            </p:custDataLst>
          </p:nvPr>
        </p:nvSpPr>
        <p:spPr bwMode="gray">
          <a:xfrm>
            <a:off x="7367588"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44F90D39-B2A4-4C5B-B183-A47BAB6C26F3}"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45" name="Rectangle 244">
            <a:extLst>
              <a:ext uri="{FF2B5EF4-FFF2-40B4-BE49-F238E27FC236}">
                <a16:creationId xmlns:a16="http://schemas.microsoft.com/office/drawing/2014/main" id="{D0E47CBA-B491-5B86-D08B-DFC86246183E}"/>
              </a:ext>
            </a:extLst>
          </p:cNvPr>
          <p:cNvSpPr/>
          <p:nvPr>
            <p:custDataLst>
              <p:tags r:id="rId51"/>
            </p:custDataLst>
          </p:nvPr>
        </p:nvSpPr>
        <p:spPr bwMode="gray">
          <a:xfrm>
            <a:off x="6970713" y="2324100"/>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F6C258BE-BAA0-43EE-BF43-40A545DEDDC9}" type="datetime'''''''''''''''''1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55" name="Rectangle 254">
            <a:extLst>
              <a:ext uri="{FF2B5EF4-FFF2-40B4-BE49-F238E27FC236}">
                <a16:creationId xmlns:a16="http://schemas.microsoft.com/office/drawing/2014/main" id="{CF4849B4-7627-B888-62A4-5A95A40E448E}"/>
              </a:ext>
            </a:extLst>
          </p:cNvPr>
          <p:cNvSpPr/>
          <p:nvPr>
            <p:custDataLst>
              <p:tags r:id="rId52"/>
            </p:custDataLst>
          </p:nvPr>
        </p:nvSpPr>
        <p:spPr bwMode="gray">
          <a:xfrm>
            <a:off x="6996113"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4F954252-F96F-4D75-84A0-8B51F1643F3D}"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82" name="Rectangle 281">
            <a:extLst>
              <a:ext uri="{FF2B5EF4-FFF2-40B4-BE49-F238E27FC236}">
                <a16:creationId xmlns:a16="http://schemas.microsoft.com/office/drawing/2014/main" id="{1A1E9BB6-16C2-5165-747F-44E98A015D38}"/>
              </a:ext>
            </a:extLst>
          </p:cNvPr>
          <p:cNvSpPr/>
          <p:nvPr>
            <p:custDataLst>
              <p:tags r:id="rId53"/>
            </p:custDataLst>
          </p:nvPr>
        </p:nvSpPr>
        <p:spPr bwMode="gray">
          <a:xfrm>
            <a:off x="8270875" y="273208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EE295A5-A18D-474C-AB07-7162201A0AE5}" type="datetime'''''''''''''''''''''''''''''''''''''''''''''''4''''''''''''1%'">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41%</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33" name="Rectangle 232">
            <a:extLst>
              <a:ext uri="{FF2B5EF4-FFF2-40B4-BE49-F238E27FC236}">
                <a16:creationId xmlns:a16="http://schemas.microsoft.com/office/drawing/2014/main" id="{F8CFFE0B-31DD-5FC0-21B1-F32BBB41F09B}"/>
              </a:ext>
            </a:extLst>
          </p:cNvPr>
          <p:cNvSpPr/>
          <p:nvPr>
            <p:custDataLst>
              <p:tags r:id="rId54"/>
            </p:custDataLst>
          </p:nvPr>
        </p:nvSpPr>
        <p:spPr bwMode="auto">
          <a:xfrm>
            <a:off x="6988175" y="4760913"/>
            <a:ext cx="168275" cy="7540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2CAF76A5-8F18-4F07-8CCE-04AD430A1A77}" type="datetime'N''''e''''''''''''t''h''''e''r''''''''''''''''''''''lands'''''">
              <a:rPr lang="en-GB" altLang="en-US" sz="1100" smtClean="0">
                <a:solidFill>
                  <a:srgbClr val="2B3A42"/>
                </a:solidFill>
              </a:rPr>
              <a:pPr lvl="0" algn="r">
                <a:spcBef>
                  <a:spcPct val="0"/>
                </a:spcBef>
                <a:spcAft>
                  <a:spcPct val="0"/>
                </a:spcAft>
                <a:defRPr/>
              </a:pPr>
              <a:t>Netherlands</a:t>
            </a:fld>
            <a:endParaRPr kumimoji="0" lang="en-GB" sz="1100" b="0" i="0" strike="noStrike" kern="1200" cap="none" spc="0" normalizeH="0" baseline="0" noProof="0" err="1">
              <a:ln>
                <a:noFill/>
              </a:ln>
              <a:solidFill>
                <a:srgbClr val="2B3A42"/>
              </a:solidFill>
              <a:effectLst/>
              <a:uLnTx/>
              <a:uFillTx/>
            </a:endParaRPr>
          </a:p>
        </p:txBody>
      </p:sp>
      <p:sp>
        <p:nvSpPr>
          <p:cNvPr id="335" name="Rectangle 334">
            <a:extLst>
              <a:ext uri="{FF2B5EF4-FFF2-40B4-BE49-F238E27FC236}">
                <a16:creationId xmlns:a16="http://schemas.microsoft.com/office/drawing/2014/main" id="{2B439B62-2BE9-16E9-C263-4DD2BAD164A9}"/>
              </a:ext>
            </a:extLst>
          </p:cNvPr>
          <p:cNvSpPr/>
          <p:nvPr>
            <p:custDataLst>
              <p:tags r:id="rId55"/>
            </p:custDataLst>
          </p:nvPr>
        </p:nvSpPr>
        <p:spPr bwMode="auto">
          <a:xfrm>
            <a:off x="10515600" y="4760913"/>
            <a:ext cx="168275" cy="5143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305E791D-4402-42DB-9977-9704D42A2422}" type="datetime'''''''''''''''''''B''''u''lg''a''''''''r''i''''a'">
              <a:rPr lang="en-GB" altLang="en-US" sz="1100" smtClean="0">
                <a:solidFill>
                  <a:srgbClr val="2B3A42"/>
                </a:solidFill>
              </a:rPr>
              <a:pPr lvl="0" algn="r">
                <a:spcBef>
                  <a:spcPct val="0"/>
                </a:spcBef>
                <a:spcAft>
                  <a:spcPct val="0"/>
                </a:spcAft>
                <a:defRPr/>
              </a:pPr>
              <a:t>Bulgaria</a:t>
            </a:fld>
            <a:endParaRPr kumimoji="0" lang="en-GB" sz="1100" b="0" i="0" strike="noStrike" kern="1200" cap="none" spc="0" normalizeH="0" baseline="0" noProof="0" err="1">
              <a:ln>
                <a:noFill/>
              </a:ln>
              <a:solidFill>
                <a:srgbClr val="2B3A42"/>
              </a:solidFill>
              <a:effectLst/>
              <a:uLnTx/>
              <a:uFillTx/>
            </a:endParaRPr>
          </a:p>
        </p:txBody>
      </p:sp>
      <p:sp>
        <p:nvSpPr>
          <p:cNvPr id="232" name="Rectangle 231">
            <a:extLst>
              <a:ext uri="{FF2B5EF4-FFF2-40B4-BE49-F238E27FC236}">
                <a16:creationId xmlns:a16="http://schemas.microsoft.com/office/drawing/2014/main" id="{3EF71247-6BE1-BA75-B32C-DCAB713324A6}"/>
              </a:ext>
            </a:extLst>
          </p:cNvPr>
          <p:cNvSpPr/>
          <p:nvPr>
            <p:custDataLst>
              <p:tags r:id="rId56"/>
            </p:custDataLst>
          </p:nvPr>
        </p:nvSpPr>
        <p:spPr bwMode="gray">
          <a:xfrm>
            <a:off x="7156450" y="4102100"/>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1F96E5BF-D163-4BC0-A585-735575001442}" type="datetime'3''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57" name="Rectangle 256">
            <a:extLst>
              <a:ext uri="{FF2B5EF4-FFF2-40B4-BE49-F238E27FC236}">
                <a16:creationId xmlns:a16="http://schemas.microsoft.com/office/drawing/2014/main" id="{DC7CAD5F-2CA2-F58C-C2FE-42171FACCAB1}"/>
              </a:ext>
            </a:extLst>
          </p:cNvPr>
          <p:cNvSpPr/>
          <p:nvPr>
            <p:custDataLst>
              <p:tags r:id="rId57"/>
            </p:custDataLst>
          </p:nvPr>
        </p:nvSpPr>
        <p:spPr bwMode="gray">
          <a:xfrm>
            <a:off x="7156450" y="3249613"/>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93050D9-635C-46FE-81C0-7B31C7DCE513}" type="datetime'''''''''''''''''''''''3''''4''''''''''''''''''''''''''''''%'''">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34%</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34" name="Rectangle 333">
            <a:extLst>
              <a:ext uri="{FF2B5EF4-FFF2-40B4-BE49-F238E27FC236}">
                <a16:creationId xmlns:a16="http://schemas.microsoft.com/office/drawing/2014/main" id="{A48A0ED3-9D54-54DF-3B77-DF9A42860D07}"/>
              </a:ext>
            </a:extLst>
          </p:cNvPr>
          <p:cNvSpPr/>
          <p:nvPr>
            <p:custDataLst>
              <p:tags r:id="rId58"/>
            </p:custDataLst>
          </p:nvPr>
        </p:nvSpPr>
        <p:spPr bwMode="gray">
          <a:xfrm>
            <a:off x="7156450" y="2546350"/>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FA06978D-2E7C-4DA6-9324-FBB316CF22F6}" type="datetime'''''''''2''''''''''''''5''''''''''''%'''''''''''''''">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25%</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62" name="Rectangle 261">
            <a:extLst>
              <a:ext uri="{FF2B5EF4-FFF2-40B4-BE49-F238E27FC236}">
                <a16:creationId xmlns:a16="http://schemas.microsoft.com/office/drawing/2014/main" id="{D90F4B91-2D22-CC0D-C36F-94AFD3E240C2}"/>
              </a:ext>
            </a:extLst>
          </p:cNvPr>
          <p:cNvSpPr/>
          <p:nvPr>
            <p:custDataLst>
              <p:tags r:id="rId59"/>
            </p:custDataLst>
          </p:nvPr>
        </p:nvSpPr>
        <p:spPr bwMode="gray">
          <a:xfrm>
            <a:off x="7342188" y="321310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0254F674-FCDA-42C7-8FC9-DDDA8265F99F}" type="datetime'''''''''''''''''''''''5''''0''''''''''%'''''''''''''">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50%</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38" name="Rectangle 237">
            <a:extLst>
              <a:ext uri="{FF2B5EF4-FFF2-40B4-BE49-F238E27FC236}">
                <a16:creationId xmlns:a16="http://schemas.microsoft.com/office/drawing/2014/main" id="{2B6796D7-31B6-C2A4-B3A0-E3A9B8FE3F87}"/>
              </a:ext>
            </a:extLst>
          </p:cNvPr>
          <p:cNvSpPr/>
          <p:nvPr>
            <p:custDataLst>
              <p:tags r:id="rId60"/>
            </p:custDataLst>
          </p:nvPr>
        </p:nvSpPr>
        <p:spPr bwMode="gray">
          <a:xfrm>
            <a:off x="7342188" y="239871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DF2AB58-1770-47CC-857C-D59C7F895F58}" type="datetime'1''''''9''''%'''''''''''''''''''''''''''''''''''">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19%</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54" name="Rectangle 253">
            <a:extLst>
              <a:ext uri="{FF2B5EF4-FFF2-40B4-BE49-F238E27FC236}">
                <a16:creationId xmlns:a16="http://schemas.microsoft.com/office/drawing/2014/main" id="{B15612C9-3A9F-C52A-19A2-01845967CE00}"/>
              </a:ext>
            </a:extLst>
          </p:cNvPr>
          <p:cNvSpPr/>
          <p:nvPr>
            <p:custDataLst>
              <p:tags r:id="rId61"/>
            </p:custDataLst>
          </p:nvPr>
        </p:nvSpPr>
        <p:spPr bwMode="gray">
          <a:xfrm>
            <a:off x="9197975" y="2324100"/>
            <a:ext cx="203200"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C47202B-37C4-49FB-9E41-3F38AF2825F1}" type="datetime'''''''''''''1''''''''''''''''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40" name="Rectangle 239">
            <a:extLst>
              <a:ext uri="{FF2B5EF4-FFF2-40B4-BE49-F238E27FC236}">
                <a16:creationId xmlns:a16="http://schemas.microsoft.com/office/drawing/2014/main" id="{EB1CDF6A-0BFF-EDF7-549A-FE5B245A7252}"/>
              </a:ext>
            </a:extLst>
          </p:cNvPr>
          <p:cNvSpPr/>
          <p:nvPr>
            <p:custDataLst>
              <p:tags r:id="rId62"/>
            </p:custDataLst>
          </p:nvPr>
        </p:nvSpPr>
        <p:spPr bwMode="auto">
          <a:xfrm>
            <a:off x="7359650" y="4760913"/>
            <a:ext cx="168275" cy="2555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AB810842-BD5D-452F-B00A-79ED4DC792DD}" type="datetime'''''''''''''''I''''''''''t''a''l''''y'''''''''''''">
              <a:rPr lang="en-GB" altLang="en-US" sz="1100" smtClean="0">
                <a:solidFill>
                  <a:srgbClr val="2B3A42"/>
                </a:solidFill>
              </a:rPr>
              <a:pPr lvl="0" algn="r">
                <a:spcBef>
                  <a:spcPct val="0"/>
                </a:spcBef>
                <a:spcAft>
                  <a:spcPct val="0"/>
                </a:spcAft>
                <a:defRPr/>
              </a:pPr>
              <a:t>Italy</a:t>
            </a:fld>
            <a:endParaRPr kumimoji="0" lang="en-GB" sz="1100" b="0" i="0" strike="noStrike" kern="1200" cap="none" spc="0" normalizeH="0" baseline="0" noProof="0" err="1">
              <a:ln>
                <a:noFill/>
              </a:ln>
              <a:solidFill>
                <a:srgbClr val="2B3A42"/>
              </a:solidFill>
              <a:effectLst/>
              <a:uLnTx/>
              <a:uFillTx/>
            </a:endParaRPr>
          </a:p>
        </p:txBody>
      </p:sp>
      <p:sp>
        <p:nvSpPr>
          <p:cNvPr id="225" name="Rectangle 224">
            <a:extLst>
              <a:ext uri="{FF2B5EF4-FFF2-40B4-BE49-F238E27FC236}">
                <a16:creationId xmlns:a16="http://schemas.microsoft.com/office/drawing/2014/main" id="{B6479DE8-6F84-6C33-BEE7-A5AD957DE52E}"/>
              </a:ext>
            </a:extLst>
          </p:cNvPr>
          <p:cNvSpPr/>
          <p:nvPr>
            <p:custDataLst>
              <p:tags r:id="rId63"/>
            </p:custDataLst>
          </p:nvPr>
        </p:nvSpPr>
        <p:spPr bwMode="gray">
          <a:xfrm>
            <a:off x="7713663" y="247173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4FBE3092-B500-4940-93F5-0CD53CDC475E}" type="datetime'''''''''''2''''''''''''''''''''''''''''''''''''''5''''''''%'''">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25%</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65" name="Rectangle 264">
            <a:extLst>
              <a:ext uri="{FF2B5EF4-FFF2-40B4-BE49-F238E27FC236}">
                <a16:creationId xmlns:a16="http://schemas.microsoft.com/office/drawing/2014/main" id="{7CCF3709-44AC-601D-D280-00562B154D8A}"/>
              </a:ext>
            </a:extLst>
          </p:cNvPr>
          <p:cNvSpPr/>
          <p:nvPr>
            <p:custDataLst>
              <p:tags r:id="rId64"/>
            </p:custDataLst>
          </p:nvPr>
        </p:nvSpPr>
        <p:spPr bwMode="gray">
          <a:xfrm>
            <a:off x="7527925" y="4175125"/>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2F7BF84B-E35B-4BD6-91D0-1004A34B2CCB}" type="datetime'''''''''''''''''''3''1''''''''''''''''''%'''''''''''''''''''">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31%</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80" name="Rectangle 279">
            <a:extLst>
              <a:ext uri="{FF2B5EF4-FFF2-40B4-BE49-F238E27FC236}">
                <a16:creationId xmlns:a16="http://schemas.microsoft.com/office/drawing/2014/main" id="{8E63ECDD-F761-F66F-2385-EF7E5D7B86A0}"/>
              </a:ext>
            </a:extLst>
          </p:cNvPr>
          <p:cNvSpPr/>
          <p:nvPr>
            <p:custDataLst>
              <p:tags r:id="rId65"/>
            </p:custDataLst>
          </p:nvPr>
        </p:nvSpPr>
        <p:spPr bwMode="gray">
          <a:xfrm>
            <a:off x="8270875" y="4249738"/>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D67F92D2-9DCC-415D-9D7C-C67299E81564}" type="datetime'''''''''2''''''''''''''''''''''''5''%'''''''''''''''">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25%</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71" name="Rectangle 270">
            <a:extLst>
              <a:ext uri="{FF2B5EF4-FFF2-40B4-BE49-F238E27FC236}">
                <a16:creationId xmlns:a16="http://schemas.microsoft.com/office/drawing/2014/main" id="{E35B3DBF-CA2B-945C-3662-5E55976E283A}"/>
              </a:ext>
            </a:extLst>
          </p:cNvPr>
          <p:cNvSpPr/>
          <p:nvPr>
            <p:custDataLst>
              <p:tags r:id="rId66"/>
            </p:custDataLst>
          </p:nvPr>
        </p:nvSpPr>
        <p:spPr bwMode="gray">
          <a:xfrm>
            <a:off x="7527925" y="2360613"/>
            <a:ext cx="203200"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619E65EF-5EF8-4C5E-B6DA-98AD6AC5C9A5}" type="datetime'''''''''''''''''''''1''''''''''''''''''''''''''6%'''''">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16%</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28" name="Rectangle 227">
            <a:extLst>
              <a:ext uri="{FF2B5EF4-FFF2-40B4-BE49-F238E27FC236}">
                <a16:creationId xmlns:a16="http://schemas.microsoft.com/office/drawing/2014/main" id="{DC4F60ED-9B39-CFBD-635C-F5C4DB864EB4}"/>
              </a:ext>
            </a:extLst>
          </p:cNvPr>
          <p:cNvSpPr/>
          <p:nvPr>
            <p:custDataLst>
              <p:tags r:id="rId67"/>
            </p:custDataLst>
          </p:nvPr>
        </p:nvSpPr>
        <p:spPr bwMode="gray">
          <a:xfrm>
            <a:off x="7713663" y="332422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42EE741C-5E67-4ADD-95C6-2133BD038696}" type="datetime'''''''''''4''''''''''7''''%'">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47%</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73" name="Rectangle 272">
            <a:extLst>
              <a:ext uri="{FF2B5EF4-FFF2-40B4-BE49-F238E27FC236}">
                <a16:creationId xmlns:a16="http://schemas.microsoft.com/office/drawing/2014/main" id="{030DD592-8411-80ED-27C9-404CC018F288}"/>
              </a:ext>
            </a:extLst>
          </p:cNvPr>
          <p:cNvSpPr/>
          <p:nvPr>
            <p:custDataLst>
              <p:tags r:id="rId68"/>
            </p:custDataLst>
          </p:nvPr>
        </p:nvSpPr>
        <p:spPr bwMode="gray">
          <a:xfrm>
            <a:off x="7739063"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C25631CA-2565-453C-90C2-8063C081F424}"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70" name="Rectangle 269">
            <a:extLst>
              <a:ext uri="{FF2B5EF4-FFF2-40B4-BE49-F238E27FC236}">
                <a16:creationId xmlns:a16="http://schemas.microsoft.com/office/drawing/2014/main" id="{C677316D-CC45-53FE-61C7-1E2687BF0B62}"/>
              </a:ext>
            </a:extLst>
          </p:cNvPr>
          <p:cNvSpPr/>
          <p:nvPr>
            <p:custDataLst>
              <p:tags r:id="rId69"/>
            </p:custDataLst>
          </p:nvPr>
        </p:nvSpPr>
        <p:spPr bwMode="auto">
          <a:xfrm>
            <a:off x="7731125" y="4760913"/>
            <a:ext cx="168275" cy="5667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BF138FD6-1679-47A8-85BE-7FD8A602CF7E}" type="datetime'D''''''''''en''''''''m''''''''''ar''''''''''k'''''''''">
              <a:rPr lang="en-GB" altLang="en-US" sz="1100" smtClean="0">
                <a:solidFill>
                  <a:srgbClr val="2B3A42"/>
                </a:solidFill>
              </a:rPr>
              <a:pPr lvl="0" algn="r">
                <a:spcBef>
                  <a:spcPct val="0"/>
                </a:spcBef>
                <a:spcAft>
                  <a:spcPct val="0"/>
                </a:spcAft>
                <a:defRPr/>
              </a:pPr>
              <a:t>Denmark</a:t>
            </a:fld>
            <a:endParaRPr kumimoji="0" lang="en-GB" sz="1100" b="0" i="0" strike="noStrike" kern="1200" cap="none" spc="0" normalizeH="0" baseline="0" noProof="0" err="1">
              <a:ln>
                <a:noFill/>
              </a:ln>
              <a:solidFill>
                <a:srgbClr val="2B3A42"/>
              </a:solidFill>
              <a:effectLst/>
              <a:uLnTx/>
              <a:uFillTx/>
            </a:endParaRPr>
          </a:p>
        </p:txBody>
      </p:sp>
      <p:sp>
        <p:nvSpPr>
          <p:cNvPr id="300" name="Rectangle 299">
            <a:extLst>
              <a:ext uri="{FF2B5EF4-FFF2-40B4-BE49-F238E27FC236}">
                <a16:creationId xmlns:a16="http://schemas.microsoft.com/office/drawing/2014/main" id="{9F3A2FBD-7FF1-430F-DCF9-80EE475E138F}"/>
              </a:ext>
            </a:extLst>
          </p:cNvPr>
          <p:cNvSpPr/>
          <p:nvPr>
            <p:custDataLst>
              <p:tags r:id="rId70"/>
            </p:custDataLst>
          </p:nvPr>
        </p:nvSpPr>
        <p:spPr bwMode="gray">
          <a:xfrm>
            <a:off x="9037638"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BD8D3640-15FC-4C73-9D14-6225FF275308}"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74" name="Rectangle 273">
            <a:extLst>
              <a:ext uri="{FF2B5EF4-FFF2-40B4-BE49-F238E27FC236}">
                <a16:creationId xmlns:a16="http://schemas.microsoft.com/office/drawing/2014/main" id="{8FA15BD6-DA57-D503-6590-71CD323D8EDB}"/>
              </a:ext>
            </a:extLst>
          </p:cNvPr>
          <p:cNvSpPr/>
          <p:nvPr>
            <p:custDataLst>
              <p:tags r:id="rId71"/>
            </p:custDataLst>
          </p:nvPr>
        </p:nvSpPr>
        <p:spPr bwMode="gray">
          <a:xfrm>
            <a:off x="7899400" y="4213225"/>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4668577-E696-4896-B21E-C2DE7DA23D04}" type="datetime'''''''2''''''''''''''''''''''''''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68" name="Rectangle 267">
            <a:extLst>
              <a:ext uri="{FF2B5EF4-FFF2-40B4-BE49-F238E27FC236}">
                <a16:creationId xmlns:a16="http://schemas.microsoft.com/office/drawing/2014/main" id="{5942F50C-1F02-C639-0DC4-409F566601B1}"/>
              </a:ext>
            </a:extLst>
          </p:cNvPr>
          <p:cNvSpPr/>
          <p:nvPr>
            <p:custDataLst>
              <p:tags r:id="rId72"/>
            </p:custDataLst>
          </p:nvPr>
        </p:nvSpPr>
        <p:spPr bwMode="gray">
          <a:xfrm>
            <a:off x="7899400" y="336073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355B5222-928A-4D7D-9866-A8CFAE8802B9}" type="datetime'''''''''''''4''''''''''''''''''''''''''''''4''%'">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44%</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17" name="Rectangle 216">
            <a:extLst>
              <a:ext uri="{FF2B5EF4-FFF2-40B4-BE49-F238E27FC236}">
                <a16:creationId xmlns:a16="http://schemas.microsoft.com/office/drawing/2014/main" id="{1B7E29AD-1424-FEA3-BBBD-2C0CD0099D74}"/>
              </a:ext>
            </a:extLst>
          </p:cNvPr>
          <p:cNvSpPr/>
          <p:nvPr>
            <p:custDataLst>
              <p:tags r:id="rId73"/>
            </p:custDataLst>
          </p:nvPr>
        </p:nvSpPr>
        <p:spPr bwMode="gray">
          <a:xfrm>
            <a:off x="7899400" y="250983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168A7FCB-B84B-46B3-BABD-FDA8373A2B73}" type="datetime'''''''''''''''''28''''''''''''''''''''''''''''%'''">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76" name="Rectangle 275">
            <a:extLst>
              <a:ext uri="{FF2B5EF4-FFF2-40B4-BE49-F238E27FC236}">
                <a16:creationId xmlns:a16="http://schemas.microsoft.com/office/drawing/2014/main" id="{5921683C-DAA5-1A3A-45FE-AC38BC144D0C}"/>
              </a:ext>
            </a:extLst>
          </p:cNvPr>
          <p:cNvSpPr/>
          <p:nvPr>
            <p:custDataLst>
              <p:tags r:id="rId74"/>
            </p:custDataLst>
          </p:nvPr>
        </p:nvSpPr>
        <p:spPr bwMode="gray">
          <a:xfrm>
            <a:off x="7924800"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30CB6962-C79F-41F1-8FA9-053F31008289}"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78" name="Rectangle 277">
            <a:extLst>
              <a:ext uri="{FF2B5EF4-FFF2-40B4-BE49-F238E27FC236}">
                <a16:creationId xmlns:a16="http://schemas.microsoft.com/office/drawing/2014/main" id="{6529D715-1DED-4274-8E94-444FCB01D508}"/>
              </a:ext>
            </a:extLst>
          </p:cNvPr>
          <p:cNvSpPr/>
          <p:nvPr>
            <p:custDataLst>
              <p:tags r:id="rId75"/>
            </p:custDataLst>
          </p:nvPr>
        </p:nvSpPr>
        <p:spPr bwMode="gray">
          <a:xfrm>
            <a:off x="8085138" y="273208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255BD327-5D30-4150-9A93-3DA4C4B86916}" type="datetime'''''''''''''''''''''4''1''''%'''''''''''''">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41%</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77" name="Rectangle 276">
            <a:extLst>
              <a:ext uri="{FF2B5EF4-FFF2-40B4-BE49-F238E27FC236}">
                <a16:creationId xmlns:a16="http://schemas.microsoft.com/office/drawing/2014/main" id="{660C68DA-D4E0-AC53-AE05-05E2E553E75C}"/>
              </a:ext>
            </a:extLst>
          </p:cNvPr>
          <p:cNvSpPr/>
          <p:nvPr>
            <p:custDataLst>
              <p:tags r:id="rId76"/>
            </p:custDataLst>
          </p:nvPr>
        </p:nvSpPr>
        <p:spPr bwMode="auto">
          <a:xfrm>
            <a:off x="7916863" y="4760914"/>
            <a:ext cx="168275" cy="5064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18B81DFF-0577-4572-9A74-E6FE56C1F68D}" type="datetime'''''''''''''''B''''''e''''lg''i''''''''''''u''''m'">
              <a:rPr lang="en-GB" altLang="en-US" sz="1100" smtClean="0">
                <a:solidFill>
                  <a:srgbClr val="2B3A42"/>
                </a:solidFill>
              </a:rPr>
              <a:pPr lvl="0" algn="r">
                <a:spcBef>
                  <a:spcPct val="0"/>
                </a:spcBef>
                <a:spcAft>
                  <a:spcPct val="0"/>
                </a:spcAft>
                <a:defRPr/>
              </a:pPr>
              <a:t>Belgium</a:t>
            </a:fld>
            <a:endParaRPr kumimoji="0" lang="en-GB" sz="1100" b="0" i="0" strike="noStrike" kern="1200" cap="none" spc="0" normalizeH="0" baseline="0" noProof="0" err="1">
              <a:ln>
                <a:noFill/>
              </a:ln>
              <a:solidFill>
                <a:srgbClr val="2B3A42"/>
              </a:solidFill>
              <a:effectLst/>
              <a:uLnTx/>
              <a:uFillTx/>
            </a:endParaRPr>
          </a:p>
        </p:txBody>
      </p:sp>
      <p:sp>
        <p:nvSpPr>
          <p:cNvPr id="297" name="Rectangle 296">
            <a:extLst>
              <a:ext uri="{FF2B5EF4-FFF2-40B4-BE49-F238E27FC236}">
                <a16:creationId xmlns:a16="http://schemas.microsoft.com/office/drawing/2014/main" id="{2F694059-D008-BC2A-274A-0075FE1528EF}"/>
              </a:ext>
            </a:extLst>
          </p:cNvPr>
          <p:cNvSpPr/>
          <p:nvPr>
            <p:custDataLst>
              <p:tags r:id="rId77"/>
            </p:custDataLst>
          </p:nvPr>
        </p:nvSpPr>
        <p:spPr bwMode="auto">
          <a:xfrm>
            <a:off x="8843963" y="4760914"/>
            <a:ext cx="168275" cy="5302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D179C3F6-6E0F-46D7-9D20-D53E1C43A65C}" type="datetime'''''S''''''l''''ov''''a''''''''''''''''''''k''''''i''a'''">
              <a:rPr lang="en-GB" altLang="en-US" sz="1100" smtClean="0">
                <a:solidFill>
                  <a:srgbClr val="2B3A42"/>
                </a:solidFill>
              </a:rPr>
              <a:pPr lvl="0" algn="r">
                <a:spcBef>
                  <a:spcPct val="0"/>
                </a:spcBef>
                <a:spcAft>
                  <a:spcPct val="0"/>
                </a:spcAft>
                <a:defRPr/>
              </a:pPr>
              <a:t>Slovakia</a:t>
            </a:fld>
            <a:endParaRPr kumimoji="0" lang="en-GB" sz="1100" b="0" i="0" strike="noStrike" kern="1200" cap="none" spc="0" normalizeH="0" baseline="0" noProof="0" err="1">
              <a:ln>
                <a:noFill/>
              </a:ln>
              <a:solidFill>
                <a:srgbClr val="2B3A42"/>
              </a:solidFill>
              <a:effectLst/>
              <a:uLnTx/>
              <a:uFillTx/>
            </a:endParaRPr>
          </a:p>
        </p:txBody>
      </p:sp>
      <p:sp>
        <p:nvSpPr>
          <p:cNvPr id="267" name="Rectangle 266">
            <a:extLst>
              <a:ext uri="{FF2B5EF4-FFF2-40B4-BE49-F238E27FC236}">
                <a16:creationId xmlns:a16="http://schemas.microsoft.com/office/drawing/2014/main" id="{83FDEFC9-C150-6D66-1EB3-39D320BB2781}"/>
              </a:ext>
            </a:extLst>
          </p:cNvPr>
          <p:cNvSpPr/>
          <p:nvPr>
            <p:custDataLst>
              <p:tags r:id="rId78"/>
            </p:custDataLst>
          </p:nvPr>
        </p:nvSpPr>
        <p:spPr bwMode="gray">
          <a:xfrm>
            <a:off x="8085138" y="4213225"/>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9B4D3D9-B915-4A44-B45C-EEE6E91ADA18}" type="datetime'''''''''''''''2''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23" name="Rectangle 222">
            <a:extLst>
              <a:ext uri="{FF2B5EF4-FFF2-40B4-BE49-F238E27FC236}">
                <a16:creationId xmlns:a16="http://schemas.microsoft.com/office/drawing/2014/main" id="{64D8939C-7330-BBA2-207D-A37116C9CE13}"/>
              </a:ext>
            </a:extLst>
          </p:cNvPr>
          <p:cNvSpPr/>
          <p:nvPr>
            <p:custDataLst>
              <p:tags r:id="rId79"/>
            </p:custDataLst>
          </p:nvPr>
        </p:nvSpPr>
        <p:spPr bwMode="auto">
          <a:xfrm>
            <a:off x="8102600" y="4760913"/>
            <a:ext cx="168275" cy="3968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r>
              <a:rPr kumimoji="0" lang="en-GB" sz="1100" b="0" i="0" strike="noStrike" kern="1200" cap="none" spc="0" normalizeH="0" baseline="0" noProof="0">
                <a:ln>
                  <a:noFill/>
                </a:ln>
                <a:solidFill>
                  <a:srgbClr val="2B3A42"/>
                </a:solidFill>
                <a:effectLst/>
                <a:uLnTx/>
                <a:uFillTx/>
              </a:rPr>
              <a:t>Czech</a:t>
            </a:r>
          </a:p>
        </p:txBody>
      </p:sp>
      <p:sp>
        <p:nvSpPr>
          <p:cNvPr id="283" name="Rectangle 282">
            <a:extLst>
              <a:ext uri="{FF2B5EF4-FFF2-40B4-BE49-F238E27FC236}">
                <a16:creationId xmlns:a16="http://schemas.microsoft.com/office/drawing/2014/main" id="{6B8E2D4C-B5CA-CF20-1F77-F6305C1F1378}"/>
              </a:ext>
            </a:extLst>
          </p:cNvPr>
          <p:cNvSpPr/>
          <p:nvPr>
            <p:custDataLst>
              <p:tags r:id="rId80"/>
            </p:custDataLst>
          </p:nvPr>
        </p:nvSpPr>
        <p:spPr bwMode="gray">
          <a:xfrm>
            <a:off x="8456613" y="328612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DFC3A431-F14A-4D1A-8375-47A991470EF0}" type="datetime'6''3''%'''''''''''''''''''">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63%</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85" name="Rectangle 284">
            <a:extLst>
              <a:ext uri="{FF2B5EF4-FFF2-40B4-BE49-F238E27FC236}">
                <a16:creationId xmlns:a16="http://schemas.microsoft.com/office/drawing/2014/main" id="{B0225D5D-EBDB-1BA6-CB31-81340D0F890A}"/>
              </a:ext>
            </a:extLst>
          </p:cNvPr>
          <p:cNvSpPr/>
          <p:nvPr>
            <p:custDataLst>
              <p:tags r:id="rId81"/>
            </p:custDataLst>
          </p:nvPr>
        </p:nvSpPr>
        <p:spPr bwMode="gray">
          <a:xfrm>
            <a:off x="8456613" y="236061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90D6627E-DD0A-4189-ACDC-B69C0036BA61}" type="datetime'''''''''''''''''''''1''''''''6''''''''%'''''''''''''''''''">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16%</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86" name="Rectangle 285">
            <a:extLst>
              <a:ext uri="{FF2B5EF4-FFF2-40B4-BE49-F238E27FC236}">
                <a16:creationId xmlns:a16="http://schemas.microsoft.com/office/drawing/2014/main" id="{61D07D7F-18A1-3178-1587-1CA20728E39C}"/>
              </a:ext>
            </a:extLst>
          </p:cNvPr>
          <p:cNvSpPr/>
          <p:nvPr>
            <p:custDataLst>
              <p:tags r:id="rId82"/>
            </p:custDataLst>
          </p:nvPr>
        </p:nvSpPr>
        <p:spPr bwMode="gray">
          <a:xfrm>
            <a:off x="8482013"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93F5F8D8-E71B-44ED-8304-AA1E78BA68C5}"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88" name="Rectangle 287">
            <a:extLst>
              <a:ext uri="{FF2B5EF4-FFF2-40B4-BE49-F238E27FC236}">
                <a16:creationId xmlns:a16="http://schemas.microsoft.com/office/drawing/2014/main" id="{1AAE56C5-2585-5E08-CFEF-A4339BC75EC7}"/>
              </a:ext>
            </a:extLst>
          </p:cNvPr>
          <p:cNvSpPr/>
          <p:nvPr>
            <p:custDataLst>
              <p:tags r:id="rId83"/>
            </p:custDataLst>
          </p:nvPr>
        </p:nvSpPr>
        <p:spPr bwMode="auto">
          <a:xfrm>
            <a:off x="8474075" y="4760914"/>
            <a:ext cx="168275" cy="3587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5AC76271-157A-4FE2-983E-4283EFC940D5}" type="datetime'''''S''p''ai''''''''''''''''''''n'''''''">
              <a:rPr lang="en-GB" altLang="en-US" sz="1100" smtClean="0">
                <a:solidFill>
                  <a:srgbClr val="2B3A42"/>
                </a:solidFill>
              </a:rPr>
              <a:pPr lvl="0" algn="r">
                <a:spcBef>
                  <a:spcPct val="0"/>
                </a:spcBef>
                <a:spcAft>
                  <a:spcPct val="0"/>
                </a:spcAft>
                <a:defRPr/>
              </a:pPr>
              <a:t>Spain</a:t>
            </a:fld>
            <a:endParaRPr kumimoji="0" lang="en-GB" sz="1100" b="0" i="0" strike="noStrike" kern="1200" cap="none" spc="0" normalizeH="0" baseline="0" noProof="0" err="1">
              <a:ln>
                <a:noFill/>
              </a:ln>
              <a:solidFill>
                <a:srgbClr val="2B3A42"/>
              </a:solidFill>
              <a:effectLst/>
              <a:uLnTx/>
              <a:uFillTx/>
            </a:endParaRPr>
          </a:p>
        </p:txBody>
      </p:sp>
      <p:sp>
        <p:nvSpPr>
          <p:cNvPr id="289" name="Rectangle 288">
            <a:extLst>
              <a:ext uri="{FF2B5EF4-FFF2-40B4-BE49-F238E27FC236}">
                <a16:creationId xmlns:a16="http://schemas.microsoft.com/office/drawing/2014/main" id="{7499B66D-8E88-C536-A10B-C8D877392019}"/>
              </a:ext>
            </a:extLst>
          </p:cNvPr>
          <p:cNvSpPr/>
          <p:nvPr>
            <p:custDataLst>
              <p:tags r:id="rId84"/>
            </p:custDataLst>
          </p:nvPr>
        </p:nvSpPr>
        <p:spPr bwMode="gray">
          <a:xfrm>
            <a:off x="8642350" y="4324350"/>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A27B31C2-8A21-4261-9563-6366EE05E3AF}" type="datetime'''''''''''''''''''''''''''''''''1''''9''''''''''%'''''''''''">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19%</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11" name="Rectangle 310">
            <a:extLst>
              <a:ext uri="{FF2B5EF4-FFF2-40B4-BE49-F238E27FC236}">
                <a16:creationId xmlns:a16="http://schemas.microsoft.com/office/drawing/2014/main" id="{0D95C019-CA62-C37D-5F7A-2E22DEAFEC24}"/>
              </a:ext>
            </a:extLst>
          </p:cNvPr>
          <p:cNvSpPr/>
          <p:nvPr>
            <p:custDataLst>
              <p:tags r:id="rId85"/>
            </p:custDataLst>
          </p:nvPr>
        </p:nvSpPr>
        <p:spPr bwMode="gray">
          <a:xfrm>
            <a:off x="8642350" y="365760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30A8D261-5F36-4852-A936-226E84C7590E}" type="datetime'''''''''3''''''''''''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20" name="Rectangle 219">
            <a:extLst>
              <a:ext uri="{FF2B5EF4-FFF2-40B4-BE49-F238E27FC236}">
                <a16:creationId xmlns:a16="http://schemas.microsoft.com/office/drawing/2014/main" id="{62C5865B-BF9D-FE25-314D-AEAE798A92DE}"/>
              </a:ext>
            </a:extLst>
          </p:cNvPr>
          <p:cNvSpPr/>
          <p:nvPr>
            <p:custDataLst>
              <p:tags r:id="rId86"/>
            </p:custDataLst>
          </p:nvPr>
        </p:nvSpPr>
        <p:spPr bwMode="gray">
          <a:xfrm>
            <a:off x="8642350" y="284321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DDDBD2B1-9F78-427C-AC54-66EEDF385B8F}" type="datetime'31''''%'''''''''''''''''''''''''''''''''''''''''''''''''''''">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31%</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49" name="Rectangle 348">
            <a:extLst>
              <a:ext uri="{FF2B5EF4-FFF2-40B4-BE49-F238E27FC236}">
                <a16:creationId xmlns:a16="http://schemas.microsoft.com/office/drawing/2014/main" id="{FF1C546F-2A7F-630F-6E04-E972EC6362DD}"/>
              </a:ext>
            </a:extLst>
          </p:cNvPr>
          <p:cNvSpPr/>
          <p:nvPr>
            <p:custDataLst>
              <p:tags r:id="rId87"/>
            </p:custDataLst>
          </p:nvPr>
        </p:nvSpPr>
        <p:spPr bwMode="gray">
          <a:xfrm>
            <a:off x="6413500" y="2435225"/>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0299CE2F-CB4C-47FF-B2CA-CAC0637B02E0}" type="datetime'''''''''''''''''''''''''2''''''''''''''2''''''''%'">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22%</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92" name="Rectangle 291">
            <a:extLst>
              <a:ext uri="{FF2B5EF4-FFF2-40B4-BE49-F238E27FC236}">
                <a16:creationId xmlns:a16="http://schemas.microsoft.com/office/drawing/2014/main" id="{A432B0E0-EBCB-0BF4-88C2-BA415A28DA7D}"/>
              </a:ext>
            </a:extLst>
          </p:cNvPr>
          <p:cNvSpPr/>
          <p:nvPr>
            <p:custDataLst>
              <p:tags r:id="rId88"/>
            </p:custDataLst>
          </p:nvPr>
        </p:nvSpPr>
        <p:spPr bwMode="auto">
          <a:xfrm>
            <a:off x="8659813" y="4760913"/>
            <a:ext cx="168275" cy="7762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8BA3ACF5-5823-45A2-B99B-069893DDAC4D}" type="datetime'''''''''''''''L''''ux''''''''e''mb''o''''''''''''''u''r''''g'">
              <a:rPr lang="en-GB" altLang="en-US" sz="1100" smtClean="0">
                <a:solidFill>
                  <a:srgbClr val="2B3A42"/>
                </a:solidFill>
              </a:rPr>
              <a:pPr lvl="0" algn="r">
                <a:spcBef>
                  <a:spcPct val="0"/>
                </a:spcBef>
                <a:spcAft>
                  <a:spcPct val="0"/>
                </a:spcAft>
                <a:defRPr/>
              </a:pPr>
              <a:t>Luxembourg</a:t>
            </a:fld>
            <a:endParaRPr kumimoji="0" lang="en-GB" sz="1100" b="0" i="0" strike="noStrike" kern="1200" cap="none" spc="0" normalizeH="0" baseline="0" noProof="0" err="1">
              <a:ln>
                <a:noFill/>
              </a:ln>
              <a:solidFill>
                <a:srgbClr val="2B3A42"/>
              </a:solidFill>
              <a:effectLst/>
              <a:uLnTx/>
              <a:uFillTx/>
            </a:endParaRPr>
          </a:p>
        </p:txBody>
      </p:sp>
      <p:sp>
        <p:nvSpPr>
          <p:cNvPr id="293" name="Rectangle 292">
            <a:extLst>
              <a:ext uri="{FF2B5EF4-FFF2-40B4-BE49-F238E27FC236}">
                <a16:creationId xmlns:a16="http://schemas.microsoft.com/office/drawing/2014/main" id="{355E06A5-67BD-A4A8-5D85-E5A2A9E0F86A}"/>
              </a:ext>
            </a:extLst>
          </p:cNvPr>
          <p:cNvSpPr/>
          <p:nvPr>
            <p:custDataLst>
              <p:tags r:id="rId89"/>
            </p:custDataLst>
          </p:nvPr>
        </p:nvSpPr>
        <p:spPr bwMode="gray">
          <a:xfrm>
            <a:off x="8826500" y="4324350"/>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18F26E6-64E5-4E5F-9199-F289925166F5}" type="datetime'''''''''''1''''''''''''''''''''''''''9''''''%'''">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19%</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96" name="Rectangle 295">
            <a:extLst>
              <a:ext uri="{FF2B5EF4-FFF2-40B4-BE49-F238E27FC236}">
                <a16:creationId xmlns:a16="http://schemas.microsoft.com/office/drawing/2014/main" id="{C1C7F030-5724-8237-E4AA-04C81477083C}"/>
              </a:ext>
            </a:extLst>
          </p:cNvPr>
          <p:cNvSpPr/>
          <p:nvPr>
            <p:custDataLst>
              <p:tags r:id="rId90"/>
            </p:custDataLst>
          </p:nvPr>
        </p:nvSpPr>
        <p:spPr bwMode="gray">
          <a:xfrm>
            <a:off x="8826500" y="284321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56C9D2F2-7BB6-44A8-A439-2A7486D229EE}" type="datetime'''''''''''''''5''''''''''''0''''''''''''''''''''%'''''">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50%</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98" name="Rectangle 297">
            <a:extLst>
              <a:ext uri="{FF2B5EF4-FFF2-40B4-BE49-F238E27FC236}">
                <a16:creationId xmlns:a16="http://schemas.microsoft.com/office/drawing/2014/main" id="{0E5257BC-42ED-8847-3596-C71FEF541F96}"/>
              </a:ext>
            </a:extLst>
          </p:cNvPr>
          <p:cNvSpPr/>
          <p:nvPr>
            <p:custDataLst>
              <p:tags r:id="rId91"/>
            </p:custDataLst>
          </p:nvPr>
        </p:nvSpPr>
        <p:spPr bwMode="gray">
          <a:xfrm>
            <a:off x="9012238" y="4360863"/>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9A5CD74A-803A-48C0-A853-9AD280429604}" type="datetime'''''''''''''''''1''''''''''''''''''''''''''6''''%'''''''">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16%</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98" name="Rectangle 397">
            <a:extLst>
              <a:ext uri="{FF2B5EF4-FFF2-40B4-BE49-F238E27FC236}">
                <a16:creationId xmlns:a16="http://schemas.microsoft.com/office/drawing/2014/main" id="{4D691220-37D0-D050-9888-AAEA8FAE2CAE}"/>
              </a:ext>
            </a:extLst>
          </p:cNvPr>
          <p:cNvSpPr/>
          <p:nvPr>
            <p:custDataLst>
              <p:tags r:id="rId92"/>
            </p:custDataLst>
          </p:nvPr>
        </p:nvSpPr>
        <p:spPr bwMode="gray">
          <a:xfrm>
            <a:off x="9780588" y="4435475"/>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C8E09D5B-D813-4660-BDE0-ECEF3C81DB84}" type="datetime'''''''''''''''''''''''''''9''''''''''''''''''''''''%'''">
              <a:rPr lang="en-GB" altLang="en-US" sz="700" smtClean="0">
                <a:solidFill>
                  <a:schemeClr val="bg1"/>
                </a:solidFill>
                <a:effectLst/>
              </a:rPr>
              <a:pPr algn="ctr">
                <a:lnSpc>
                  <a:spcPct val="90000"/>
                </a:lnSpc>
                <a:spcBef>
                  <a:spcPct val="0"/>
                </a:spcBef>
                <a:spcAft>
                  <a:spcPct val="0"/>
                </a:spcAft>
              </a:pPr>
              <a:t>9%</a:t>
            </a:fld>
            <a:endParaRPr lang="en-GB" sz="700">
              <a:solidFill>
                <a:schemeClr val="bg1"/>
              </a:solidFill>
            </a:endParaRPr>
          </a:p>
        </p:txBody>
      </p:sp>
      <p:sp>
        <p:nvSpPr>
          <p:cNvPr id="299" name="Rectangle 298">
            <a:extLst>
              <a:ext uri="{FF2B5EF4-FFF2-40B4-BE49-F238E27FC236}">
                <a16:creationId xmlns:a16="http://schemas.microsoft.com/office/drawing/2014/main" id="{14544D38-C697-519B-96B8-F5570CBA1563}"/>
              </a:ext>
            </a:extLst>
          </p:cNvPr>
          <p:cNvSpPr/>
          <p:nvPr>
            <p:custDataLst>
              <p:tags r:id="rId93"/>
            </p:custDataLst>
          </p:nvPr>
        </p:nvSpPr>
        <p:spPr bwMode="gray">
          <a:xfrm>
            <a:off x="9012238" y="362108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094AF445-DC6A-460A-8934-7A6E37D56DE2}" type="datetime'''''''4''''''''''''7''%'''''''''''''''''''''''''''''''''">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47%</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44" name="Rectangle 343">
            <a:extLst>
              <a:ext uri="{FF2B5EF4-FFF2-40B4-BE49-F238E27FC236}">
                <a16:creationId xmlns:a16="http://schemas.microsoft.com/office/drawing/2014/main" id="{E315D6C0-047E-3914-20C5-D1DB15EC9D70}"/>
              </a:ext>
            </a:extLst>
          </p:cNvPr>
          <p:cNvSpPr/>
          <p:nvPr>
            <p:custDataLst>
              <p:tags r:id="rId94"/>
            </p:custDataLst>
          </p:nvPr>
        </p:nvSpPr>
        <p:spPr bwMode="auto">
          <a:xfrm>
            <a:off x="11258550" y="4760913"/>
            <a:ext cx="168275" cy="3413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EFB9177A-2265-43BC-8237-B35640F0D1C9}" type="datetime'''''M''''''a''''''''''''''''l''''''ta'''''''''">
              <a:rPr lang="en-GB" altLang="en-US" sz="1100" smtClean="0">
                <a:solidFill>
                  <a:srgbClr val="2B3A42"/>
                </a:solidFill>
              </a:rPr>
              <a:pPr lvl="0" algn="r">
                <a:spcBef>
                  <a:spcPct val="0"/>
                </a:spcBef>
                <a:spcAft>
                  <a:spcPct val="0"/>
                </a:spcAft>
                <a:defRPr/>
              </a:pPr>
              <a:t>Malta</a:t>
            </a:fld>
            <a:endParaRPr kumimoji="0" lang="en-GB" sz="1100" b="0" i="0" strike="noStrike" kern="1200" cap="none" spc="0" normalizeH="0" baseline="0" noProof="0" err="1">
              <a:ln>
                <a:noFill/>
              </a:ln>
              <a:solidFill>
                <a:srgbClr val="2B3A42"/>
              </a:solidFill>
              <a:effectLst/>
              <a:uLnTx/>
              <a:uFillTx/>
            </a:endParaRPr>
          </a:p>
        </p:txBody>
      </p:sp>
      <p:sp>
        <p:nvSpPr>
          <p:cNvPr id="234" name="Rectangle 233">
            <a:extLst>
              <a:ext uri="{FF2B5EF4-FFF2-40B4-BE49-F238E27FC236}">
                <a16:creationId xmlns:a16="http://schemas.microsoft.com/office/drawing/2014/main" id="{149FE6D3-3C3B-18B5-9B47-0AC4CF30F776}"/>
              </a:ext>
            </a:extLst>
          </p:cNvPr>
          <p:cNvSpPr/>
          <p:nvPr>
            <p:custDataLst>
              <p:tags r:id="rId95"/>
            </p:custDataLst>
          </p:nvPr>
        </p:nvSpPr>
        <p:spPr bwMode="gray">
          <a:xfrm>
            <a:off x="9012238" y="262096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C2B3B109-4442-465E-8E6D-FD118EB8DD4C}" type="datetime'''''''''''''''''''3''''''''''8''%'''''">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38%</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52" name="Rectangle 251">
            <a:extLst>
              <a:ext uri="{FF2B5EF4-FFF2-40B4-BE49-F238E27FC236}">
                <a16:creationId xmlns:a16="http://schemas.microsoft.com/office/drawing/2014/main" id="{BA667E10-B376-2022-89C6-BAC216F6DC21}"/>
              </a:ext>
            </a:extLst>
          </p:cNvPr>
          <p:cNvSpPr/>
          <p:nvPr>
            <p:custDataLst>
              <p:tags r:id="rId96"/>
            </p:custDataLst>
          </p:nvPr>
        </p:nvSpPr>
        <p:spPr bwMode="gray">
          <a:xfrm>
            <a:off x="6970713" y="4064000"/>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FAF79CB2-A3A2-47C3-A464-CB75A92283F5}" type="datetime'''''''''''''''''''''4''''''''''1''''%'''''''''''''''''''''''">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41%</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02" name="Rectangle 301">
            <a:extLst>
              <a:ext uri="{FF2B5EF4-FFF2-40B4-BE49-F238E27FC236}">
                <a16:creationId xmlns:a16="http://schemas.microsoft.com/office/drawing/2014/main" id="{28ADF2DC-6723-91F4-5CE0-56035312EF8D}"/>
              </a:ext>
            </a:extLst>
          </p:cNvPr>
          <p:cNvSpPr/>
          <p:nvPr>
            <p:custDataLst>
              <p:tags r:id="rId97"/>
            </p:custDataLst>
          </p:nvPr>
        </p:nvSpPr>
        <p:spPr bwMode="auto">
          <a:xfrm>
            <a:off x="9029700" y="4760913"/>
            <a:ext cx="168275" cy="4270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15EC741A-56A4-4DD6-B1B8-71F2B5993E8C}" type="datetime'''''I''''''''''r''e''''''''''''l''''''''''''''an''''''d'">
              <a:rPr lang="en-GB" altLang="en-US" sz="1100" smtClean="0">
                <a:solidFill>
                  <a:srgbClr val="2B3A42"/>
                </a:solidFill>
              </a:rPr>
              <a:pPr lvl="0" algn="r">
                <a:spcBef>
                  <a:spcPct val="0"/>
                </a:spcBef>
                <a:spcAft>
                  <a:spcPct val="0"/>
                </a:spcAft>
                <a:defRPr/>
              </a:pPr>
              <a:t>Ireland</a:t>
            </a:fld>
            <a:endParaRPr kumimoji="0" lang="en-GB" sz="1100" b="0" i="0" strike="noStrike" kern="1200" cap="none" spc="0" normalizeH="0" baseline="0" noProof="0" err="1">
              <a:ln>
                <a:noFill/>
              </a:ln>
              <a:solidFill>
                <a:srgbClr val="2B3A42"/>
              </a:solidFill>
              <a:effectLst/>
              <a:uLnTx/>
              <a:uFillTx/>
            </a:endParaRPr>
          </a:p>
        </p:txBody>
      </p:sp>
      <p:sp>
        <p:nvSpPr>
          <p:cNvPr id="304" name="Rectangle 303">
            <a:extLst>
              <a:ext uri="{FF2B5EF4-FFF2-40B4-BE49-F238E27FC236}">
                <a16:creationId xmlns:a16="http://schemas.microsoft.com/office/drawing/2014/main" id="{942DEDE8-726D-07F6-52A6-E2F1B88E5641}"/>
              </a:ext>
            </a:extLst>
          </p:cNvPr>
          <p:cNvSpPr/>
          <p:nvPr>
            <p:custDataLst>
              <p:tags r:id="rId98"/>
            </p:custDataLst>
          </p:nvPr>
        </p:nvSpPr>
        <p:spPr bwMode="gray">
          <a:xfrm>
            <a:off x="9197975" y="4360863"/>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06B9BD8C-1E76-42EC-A34A-AD5727A531F3}" type="datetime'''''''1''''''''''''''''''''6''''''''''''''''''''''''''''%'">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16%</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05" name="Rectangle 304">
            <a:extLst>
              <a:ext uri="{FF2B5EF4-FFF2-40B4-BE49-F238E27FC236}">
                <a16:creationId xmlns:a16="http://schemas.microsoft.com/office/drawing/2014/main" id="{DC83CB2B-6675-BBAA-DFC3-1D40C6A69C9A}"/>
              </a:ext>
            </a:extLst>
          </p:cNvPr>
          <p:cNvSpPr/>
          <p:nvPr>
            <p:custDataLst>
              <p:tags r:id="rId99"/>
            </p:custDataLst>
          </p:nvPr>
        </p:nvSpPr>
        <p:spPr bwMode="gray">
          <a:xfrm>
            <a:off x="9197975" y="384333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99DDBA86-1954-471F-A68E-92D1B9BBA1F0}" type="datetime'''''''2''''''''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06" name="Rectangle 305">
            <a:extLst>
              <a:ext uri="{FF2B5EF4-FFF2-40B4-BE49-F238E27FC236}">
                <a16:creationId xmlns:a16="http://schemas.microsoft.com/office/drawing/2014/main" id="{D0C5C311-7597-8DF9-F2B2-AF543E084EBA}"/>
              </a:ext>
            </a:extLst>
          </p:cNvPr>
          <p:cNvSpPr/>
          <p:nvPr>
            <p:custDataLst>
              <p:tags r:id="rId100"/>
            </p:custDataLst>
          </p:nvPr>
        </p:nvSpPr>
        <p:spPr bwMode="gray">
          <a:xfrm>
            <a:off x="9197975" y="2990850"/>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E6ED40AB-A4E3-406B-AD1F-C79F8AC58505}" type="datetime'4''''''''4''''''''''''''''''''''''''''''''%'">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44%</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36" name="Rectangle 235">
            <a:extLst>
              <a:ext uri="{FF2B5EF4-FFF2-40B4-BE49-F238E27FC236}">
                <a16:creationId xmlns:a16="http://schemas.microsoft.com/office/drawing/2014/main" id="{C21BAD6B-4185-8C07-A7CB-D1D9CAC6398C}"/>
              </a:ext>
            </a:extLst>
          </p:cNvPr>
          <p:cNvSpPr/>
          <p:nvPr>
            <p:custDataLst>
              <p:tags r:id="rId101"/>
            </p:custDataLst>
          </p:nvPr>
        </p:nvSpPr>
        <p:spPr bwMode="gray">
          <a:xfrm>
            <a:off x="6599238" y="3954463"/>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18F87636-0F53-4063-9825-2E52C1290ECF}" type="datetime'5''''''0''''''''''''%'''''''''''''''''''''''''''''''''''''">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50%</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44" name="Rectangle 243">
            <a:extLst>
              <a:ext uri="{FF2B5EF4-FFF2-40B4-BE49-F238E27FC236}">
                <a16:creationId xmlns:a16="http://schemas.microsoft.com/office/drawing/2014/main" id="{0077807C-63D6-2E8E-78F0-338A0946ACD3}"/>
              </a:ext>
            </a:extLst>
          </p:cNvPr>
          <p:cNvSpPr/>
          <p:nvPr>
            <p:custDataLst>
              <p:tags r:id="rId102"/>
            </p:custDataLst>
          </p:nvPr>
        </p:nvSpPr>
        <p:spPr bwMode="auto">
          <a:xfrm>
            <a:off x="9215438" y="4760914"/>
            <a:ext cx="168275" cy="4365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F5D68EAB-8277-4B2E-B896-805AA5016B8A}" type="datetime'''P''''''''o''l''''''''''''''''''a''''''n''''''''''d'''">
              <a:rPr lang="en-GB" altLang="en-US" sz="1100" smtClean="0">
                <a:solidFill>
                  <a:srgbClr val="2B3A42"/>
                </a:solidFill>
              </a:rPr>
              <a:pPr lvl="0" algn="r">
                <a:spcBef>
                  <a:spcPct val="0"/>
                </a:spcBef>
                <a:spcAft>
                  <a:spcPct val="0"/>
                </a:spcAft>
                <a:defRPr/>
              </a:pPr>
              <a:t>Poland</a:t>
            </a:fld>
            <a:endParaRPr kumimoji="0" lang="en-GB" sz="1100" b="0" i="0" strike="noStrike" kern="1200" cap="none" spc="0" normalizeH="0" baseline="0" noProof="0" err="1">
              <a:ln>
                <a:noFill/>
              </a:ln>
              <a:solidFill>
                <a:srgbClr val="2B3A42"/>
              </a:solidFill>
              <a:effectLst/>
              <a:uLnTx/>
              <a:uFillTx/>
            </a:endParaRPr>
          </a:p>
        </p:txBody>
      </p:sp>
      <p:sp>
        <p:nvSpPr>
          <p:cNvPr id="307" name="Rectangle 306">
            <a:extLst>
              <a:ext uri="{FF2B5EF4-FFF2-40B4-BE49-F238E27FC236}">
                <a16:creationId xmlns:a16="http://schemas.microsoft.com/office/drawing/2014/main" id="{98440C62-46CD-2E5C-C0E3-AB4F59327867}"/>
              </a:ext>
            </a:extLst>
          </p:cNvPr>
          <p:cNvSpPr/>
          <p:nvPr>
            <p:custDataLst>
              <p:tags r:id="rId103"/>
            </p:custDataLst>
          </p:nvPr>
        </p:nvSpPr>
        <p:spPr bwMode="gray">
          <a:xfrm>
            <a:off x="9383713" y="358298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2D2C64CC-3298-4B9C-8E8B-92506BB379A1}" type="datetime'''6''''''3''''''''''''%'''''''''''''''''''''''''''''''''''''''">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63%</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08" name="Rectangle 307">
            <a:extLst>
              <a:ext uri="{FF2B5EF4-FFF2-40B4-BE49-F238E27FC236}">
                <a16:creationId xmlns:a16="http://schemas.microsoft.com/office/drawing/2014/main" id="{F5B69E09-A7FB-813D-27AB-8C40C25A2D53}"/>
              </a:ext>
            </a:extLst>
          </p:cNvPr>
          <p:cNvSpPr/>
          <p:nvPr>
            <p:custDataLst>
              <p:tags r:id="rId104"/>
            </p:custDataLst>
          </p:nvPr>
        </p:nvSpPr>
        <p:spPr bwMode="gray">
          <a:xfrm>
            <a:off x="9383713" y="250983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8CEDDF88-F799-4D65-8D3C-1D6515DEEE65}" type="datetime'''2''''''''''''''''''''''8''''''''''''''''%'''''">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28%</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10" name="Rectangle 309">
            <a:extLst>
              <a:ext uri="{FF2B5EF4-FFF2-40B4-BE49-F238E27FC236}">
                <a16:creationId xmlns:a16="http://schemas.microsoft.com/office/drawing/2014/main" id="{5226E2A1-B698-C63A-1EB1-E8CBE2D89AD5}"/>
              </a:ext>
            </a:extLst>
          </p:cNvPr>
          <p:cNvSpPr/>
          <p:nvPr>
            <p:custDataLst>
              <p:tags r:id="rId105"/>
            </p:custDataLst>
          </p:nvPr>
        </p:nvSpPr>
        <p:spPr bwMode="gray">
          <a:xfrm>
            <a:off x="9409113"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E7E95913-0467-451B-889A-7E27AFC9E28D}"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18" name="Rectangle 217">
            <a:extLst>
              <a:ext uri="{FF2B5EF4-FFF2-40B4-BE49-F238E27FC236}">
                <a16:creationId xmlns:a16="http://schemas.microsoft.com/office/drawing/2014/main" id="{E035E66C-5FB0-F59E-4DD2-279D267B5699}"/>
              </a:ext>
            </a:extLst>
          </p:cNvPr>
          <p:cNvSpPr/>
          <p:nvPr>
            <p:custDataLst>
              <p:tags r:id="rId106"/>
            </p:custDataLst>
          </p:nvPr>
        </p:nvSpPr>
        <p:spPr bwMode="gray">
          <a:xfrm>
            <a:off x="6227763" y="3065463"/>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923FA506-1D7D-4444-BBA0-526709B1187E}" type="datetime'''''''''''''''''''''''''1''''''''''9''''''''%'''''">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19%</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12" name="Rectangle 311">
            <a:extLst>
              <a:ext uri="{FF2B5EF4-FFF2-40B4-BE49-F238E27FC236}">
                <a16:creationId xmlns:a16="http://schemas.microsoft.com/office/drawing/2014/main" id="{62CD3616-34D8-FF23-2B4A-77C87639F110}"/>
              </a:ext>
            </a:extLst>
          </p:cNvPr>
          <p:cNvSpPr/>
          <p:nvPr>
            <p:custDataLst>
              <p:tags r:id="rId107"/>
            </p:custDataLst>
          </p:nvPr>
        </p:nvSpPr>
        <p:spPr bwMode="auto">
          <a:xfrm>
            <a:off x="9401175" y="4760913"/>
            <a:ext cx="168275" cy="5207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97374685-4125-43C1-BDF4-61B651348485}" type="datetime'''P''''o''r''''''''''tu''''''g''''''''''''''''a''''''''l'''">
              <a:rPr lang="en-GB" altLang="en-US" sz="1100" smtClean="0">
                <a:solidFill>
                  <a:srgbClr val="2B3A42"/>
                </a:solidFill>
              </a:rPr>
              <a:pPr lvl="0" algn="r">
                <a:spcBef>
                  <a:spcPct val="0"/>
                </a:spcBef>
                <a:spcAft>
                  <a:spcPct val="0"/>
                </a:spcAft>
                <a:defRPr/>
              </a:pPr>
              <a:t>Portugal</a:t>
            </a:fld>
            <a:endParaRPr kumimoji="0" lang="en-GB" sz="1100" b="0" i="0" strike="noStrike" kern="1200" cap="none" spc="0" normalizeH="0" baseline="0" noProof="0" err="1">
              <a:ln>
                <a:noFill/>
              </a:ln>
              <a:solidFill>
                <a:srgbClr val="2B3A42"/>
              </a:solidFill>
              <a:effectLst/>
              <a:uLnTx/>
              <a:uFillTx/>
            </a:endParaRPr>
          </a:p>
        </p:txBody>
      </p:sp>
      <p:sp>
        <p:nvSpPr>
          <p:cNvPr id="313" name="Rectangle 312">
            <a:extLst>
              <a:ext uri="{FF2B5EF4-FFF2-40B4-BE49-F238E27FC236}">
                <a16:creationId xmlns:a16="http://schemas.microsoft.com/office/drawing/2014/main" id="{ED001AFE-57A3-8226-C87F-4985586B4908}"/>
              </a:ext>
            </a:extLst>
          </p:cNvPr>
          <p:cNvSpPr/>
          <p:nvPr>
            <p:custDataLst>
              <p:tags r:id="rId108"/>
            </p:custDataLst>
          </p:nvPr>
        </p:nvSpPr>
        <p:spPr bwMode="gray">
          <a:xfrm>
            <a:off x="9569450" y="406400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A7CD7287-C88D-43A2-9902-5FA7D098A816}" type="datetime'''''''''2''''''''''''''''''''''''''''''2''''%'''''''''''''''">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22%</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15" name="Rectangle 314">
            <a:extLst>
              <a:ext uri="{FF2B5EF4-FFF2-40B4-BE49-F238E27FC236}">
                <a16:creationId xmlns:a16="http://schemas.microsoft.com/office/drawing/2014/main" id="{C42C7D5F-21BE-9181-DF08-40794477D263}"/>
              </a:ext>
            </a:extLst>
          </p:cNvPr>
          <p:cNvSpPr/>
          <p:nvPr>
            <p:custDataLst>
              <p:tags r:id="rId109"/>
            </p:custDataLst>
          </p:nvPr>
        </p:nvSpPr>
        <p:spPr bwMode="gray">
          <a:xfrm>
            <a:off x="9594850" y="2103438"/>
            <a:ext cx="153988" cy="95250"/>
          </a:xfrm>
          <a:prstGeom prst="rect">
            <a:avLst/>
          </a:prstGeom>
          <a:noFill/>
          <a:ln>
            <a:noFill/>
          </a:ln>
          <a:effectLst/>
          <a:extLst>
            <a:ext uri="{909E8E84-426E-40DD-AFC4-6F175D3DCCD1}">
              <a14:hiddenFill xmlns:a14="http://schemas.microsoft.com/office/drawing/2010/main">
                <a:solidFill>
                  <a:srgbClr val="D6D7D9"/>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C84FA46C-AE7C-4153-9597-62E0C152C0D2}" type="datetime'''''''''0''''''''''''%'''''''''''''''''''''">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0%</a:t>
            </a:fld>
            <a:endParaRPr kumimoji="0" lang="en-GB" sz="700" b="0" i="0" strike="noStrike" kern="1200" cap="none" spc="0" normalizeH="0" baseline="0" noProof="0" err="1">
              <a:ln>
                <a:noFill/>
              </a:ln>
              <a:solidFill>
                <a:srgbClr val="2B3A42"/>
              </a:solidFill>
              <a:effectLst/>
              <a:uLnTx/>
              <a:uFillTx/>
            </a:endParaRPr>
          </a:p>
        </p:txBody>
      </p:sp>
      <p:sp>
        <p:nvSpPr>
          <p:cNvPr id="316" name="Rectangle 315">
            <a:extLst>
              <a:ext uri="{FF2B5EF4-FFF2-40B4-BE49-F238E27FC236}">
                <a16:creationId xmlns:a16="http://schemas.microsoft.com/office/drawing/2014/main" id="{2618B7A3-12F9-7BCD-8609-B072F89E4CF5}"/>
              </a:ext>
            </a:extLst>
          </p:cNvPr>
          <p:cNvSpPr/>
          <p:nvPr>
            <p:custDataLst>
              <p:tags r:id="rId110"/>
            </p:custDataLst>
          </p:nvPr>
        </p:nvSpPr>
        <p:spPr bwMode="auto">
          <a:xfrm>
            <a:off x="9586913" y="4760913"/>
            <a:ext cx="168275" cy="4667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48AC712D-F167-4D71-A158-5AD033739DDD}" type="datetime'''''''''Es''t''''''''''''''o''''''''''n''''''i''''''''a'">
              <a:rPr lang="en-GB" altLang="en-US" sz="1100" smtClean="0">
                <a:solidFill>
                  <a:srgbClr val="2B3A42"/>
                </a:solidFill>
              </a:rPr>
              <a:pPr lvl="0" algn="r">
                <a:spcBef>
                  <a:spcPct val="0"/>
                </a:spcBef>
                <a:spcAft>
                  <a:spcPct val="0"/>
                </a:spcAft>
                <a:defRPr/>
              </a:pPr>
              <a:t>Estonia</a:t>
            </a:fld>
            <a:endParaRPr kumimoji="0" lang="en-GB" sz="1100" b="0" i="0" strike="noStrike" kern="1200" cap="none" spc="0" normalizeH="0" baseline="0" noProof="0" err="1">
              <a:ln>
                <a:noFill/>
              </a:ln>
              <a:solidFill>
                <a:srgbClr val="2B3A42"/>
              </a:solidFill>
              <a:effectLst/>
              <a:uLnTx/>
              <a:uFillTx/>
            </a:endParaRPr>
          </a:p>
        </p:txBody>
      </p:sp>
      <p:sp>
        <p:nvSpPr>
          <p:cNvPr id="317" name="Rectangle 316">
            <a:extLst>
              <a:ext uri="{FF2B5EF4-FFF2-40B4-BE49-F238E27FC236}">
                <a16:creationId xmlns:a16="http://schemas.microsoft.com/office/drawing/2014/main" id="{2A8E97B6-4509-3F3F-FEF3-9896DC3EF28F}"/>
              </a:ext>
            </a:extLst>
          </p:cNvPr>
          <p:cNvSpPr/>
          <p:nvPr>
            <p:custDataLst>
              <p:tags r:id="rId111"/>
            </p:custDataLst>
          </p:nvPr>
        </p:nvSpPr>
        <p:spPr bwMode="gray">
          <a:xfrm>
            <a:off x="9755188" y="336073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83FF4F1A-94BF-4656-9AE3-864C76655CD7}" type="datetime'''''''''''''''''''''''''''''6''''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63%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84" name="Rectangle 283">
            <a:extLst>
              <a:ext uri="{FF2B5EF4-FFF2-40B4-BE49-F238E27FC236}">
                <a16:creationId xmlns:a16="http://schemas.microsoft.com/office/drawing/2014/main" id="{81BFACA6-E8A9-532F-6C5A-76878942275C}"/>
              </a:ext>
            </a:extLst>
          </p:cNvPr>
          <p:cNvSpPr/>
          <p:nvPr>
            <p:custDataLst>
              <p:tags r:id="rId112"/>
            </p:custDataLst>
          </p:nvPr>
        </p:nvSpPr>
        <p:spPr bwMode="gray">
          <a:xfrm>
            <a:off x="9755188" y="2398713"/>
            <a:ext cx="203200"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08FCF041-1979-4605-8F77-87D68790298E}" type="datetime'''''''''''''''''''''''1''''9''''''''''''''''%'''''''''''">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19%</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37" name="Rectangle 236">
            <a:extLst>
              <a:ext uri="{FF2B5EF4-FFF2-40B4-BE49-F238E27FC236}">
                <a16:creationId xmlns:a16="http://schemas.microsoft.com/office/drawing/2014/main" id="{505670D8-E446-070B-6EEF-D9B36DCCCE3B}"/>
              </a:ext>
            </a:extLst>
          </p:cNvPr>
          <p:cNvSpPr/>
          <p:nvPr>
            <p:custDataLst>
              <p:tags r:id="rId113"/>
            </p:custDataLst>
          </p:nvPr>
        </p:nvSpPr>
        <p:spPr bwMode="auto">
          <a:xfrm>
            <a:off x="9772650" y="4760913"/>
            <a:ext cx="168275" cy="3730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084D24E5-79D4-4DD8-BFED-1D3FD5932C3C}" type="datetime'''''''''''''''''''''L''''''a''''''''''''''t''v''i''''a'''">
              <a:rPr lang="en-GB" altLang="en-US" sz="1100" smtClean="0">
                <a:solidFill>
                  <a:srgbClr val="2B3A42"/>
                </a:solidFill>
              </a:rPr>
              <a:pPr lvl="0" algn="r">
                <a:spcBef>
                  <a:spcPct val="0"/>
                </a:spcBef>
                <a:spcAft>
                  <a:spcPct val="0"/>
                </a:spcAft>
                <a:defRPr/>
              </a:pPr>
              <a:t>Latvia</a:t>
            </a:fld>
            <a:endParaRPr kumimoji="0" lang="en-GB" sz="1100" b="0" i="0" strike="noStrike" kern="1200" cap="none" spc="0" normalizeH="0" baseline="0" noProof="0" err="1">
              <a:ln>
                <a:noFill/>
              </a:ln>
              <a:solidFill>
                <a:srgbClr val="2B3A42"/>
              </a:solidFill>
              <a:effectLst/>
              <a:uLnTx/>
              <a:uFillTx/>
            </a:endParaRPr>
          </a:p>
        </p:txBody>
      </p:sp>
      <p:sp>
        <p:nvSpPr>
          <p:cNvPr id="264" name="Rectangle 263">
            <a:extLst>
              <a:ext uri="{FF2B5EF4-FFF2-40B4-BE49-F238E27FC236}">
                <a16:creationId xmlns:a16="http://schemas.microsoft.com/office/drawing/2014/main" id="{85AC650A-7AFB-A094-8044-BF9366BB5304}"/>
              </a:ext>
            </a:extLst>
          </p:cNvPr>
          <p:cNvSpPr/>
          <p:nvPr>
            <p:custDataLst>
              <p:tags r:id="rId114"/>
            </p:custDataLst>
          </p:nvPr>
        </p:nvSpPr>
        <p:spPr bwMode="gray">
          <a:xfrm>
            <a:off x="9940925" y="380523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C6EFAAEA-A04F-4C9A-BF81-BBBF52A9C2BC}" type="datetime'5''''0''''''''''''%'''''''">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50%</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03" name="Rectangle 302">
            <a:extLst>
              <a:ext uri="{FF2B5EF4-FFF2-40B4-BE49-F238E27FC236}">
                <a16:creationId xmlns:a16="http://schemas.microsoft.com/office/drawing/2014/main" id="{A02746A1-C1FD-6001-0D5F-EE2ABF911905}"/>
              </a:ext>
            </a:extLst>
          </p:cNvPr>
          <p:cNvSpPr/>
          <p:nvPr>
            <p:custDataLst>
              <p:tags r:id="rId115"/>
            </p:custDataLst>
          </p:nvPr>
        </p:nvSpPr>
        <p:spPr bwMode="gray">
          <a:xfrm>
            <a:off x="9940925" y="269398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42719088-9C54-4FAA-B80A-76E111A82A34}" type="datetime'''''''''''''''''''''''4''''''''''''''''''''''4''%'''''''''">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44%</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21" name="Rectangle 320">
            <a:extLst>
              <a:ext uri="{FF2B5EF4-FFF2-40B4-BE49-F238E27FC236}">
                <a16:creationId xmlns:a16="http://schemas.microsoft.com/office/drawing/2014/main" id="{F24D9B4E-46CF-A938-43F4-446F982CCB5F}"/>
              </a:ext>
            </a:extLst>
          </p:cNvPr>
          <p:cNvSpPr/>
          <p:nvPr>
            <p:custDataLst>
              <p:tags r:id="rId116"/>
            </p:custDataLst>
          </p:nvPr>
        </p:nvSpPr>
        <p:spPr bwMode="auto">
          <a:xfrm>
            <a:off x="9958388" y="4760913"/>
            <a:ext cx="168275" cy="4572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B038CE80-4D81-4784-8EE5-2A08B36F48E8}" type="datetime'''G''''''''''''re''e''''''''''''''''''''''''''''''c''''''e'''">
              <a:rPr lang="en-GB" altLang="en-US" sz="1100" smtClean="0">
                <a:solidFill>
                  <a:srgbClr val="2B3A42"/>
                </a:solidFill>
              </a:rPr>
              <a:pPr lvl="0" algn="r">
                <a:spcBef>
                  <a:spcPct val="0"/>
                </a:spcBef>
                <a:spcAft>
                  <a:spcPct val="0"/>
                </a:spcAft>
                <a:defRPr/>
              </a:pPr>
              <a:t>Greece</a:t>
            </a:fld>
            <a:endParaRPr kumimoji="0" lang="en-GB" sz="1100" b="0" i="0" strike="noStrike" kern="1200" cap="none" spc="0" normalizeH="0" baseline="0" noProof="0" err="1">
              <a:ln>
                <a:noFill/>
              </a:ln>
              <a:solidFill>
                <a:srgbClr val="2B3A42"/>
              </a:solidFill>
              <a:effectLst/>
              <a:uLnTx/>
              <a:uFillTx/>
            </a:endParaRPr>
          </a:p>
        </p:txBody>
      </p:sp>
      <p:sp>
        <p:nvSpPr>
          <p:cNvPr id="318" name="Rectangle 317">
            <a:extLst>
              <a:ext uri="{FF2B5EF4-FFF2-40B4-BE49-F238E27FC236}">
                <a16:creationId xmlns:a16="http://schemas.microsoft.com/office/drawing/2014/main" id="{ECF93CD0-00D3-9F4B-92E9-787C95D6D899}"/>
              </a:ext>
            </a:extLst>
          </p:cNvPr>
          <p:cNvSpPr/>
          <p:nvPr>
            <p:custDataLst>
              <p:tags r:id="rId117"/>
            </p:custDataLst>
          </p:nvPr>
        </p:nvSpPr>
        <p:spPr bwMode="gray">
          <a:xfrm>
            <a:off x="9966325"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00492D5C-9B64-4B40-8AC4-BDA8466EA854}"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216" name="Rectangle 215">
            <a:extLst>
              <a:ext uri="{FF2B5EF4-FFF2-40B4-BE49-F238E27FC236}">
                <a16:creationId xmlns:a16="http://schemas.microsoft.com/office/drawing/2014/main" id="{5746AF0C-A0F8-9069-CC94-CB4F4531EAD1}"/>
              </a:ext>
            </a:extLst>
          </p:cNvPr>
          <p:cNvSpPr/>
          <p:nvPr>
            <p:custDataLst>
              <p:tags r:id="rId118"/>
            </p:custDataLst>
          </p:nvPr>
        </p:nvSpPr>
        <p:spPr bwMode="gray">
          <a:xfrm>
            <a:off x="6042025" y="3621088"/>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0ED93BC-7005-4DB5-BDFD-4876A2B3AEB3}" type="datetime'''''''''''''7''''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78%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23" name="Rectangle 322">
            <a:extLst>
              <a:ext uri="{FF2B5EF4-FFF2-40B4-BE49-F238E27FC236}">
                <a16:creationId xmlns:a16="http://schemas.microsoft.com/office/drawing/2014/main" id="{D970331C-2267-0ED5-6D03-3BE16C90E66D}"/>
              </a:ext>
            </a:extLst>
          </p:cNvPr>
          <p:cNvSpPr/>
          <p:nvPr>
            <p:custDataLst>
              <p:tags r:id="rId119"/>
            </p:custDataLst>
          </p:nvPr>
        </p:nvSpPr>
        <p:spPr bwMode="gray">
          <a:xfrm>
            <a:off x="10126663" y="384333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5B83B836-9063-4243-9B20-FAC310675CFC}" type="datetime'''''''''''''''4''''''''7%'''''''''''''''''''''''''''''''''''''">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47%</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56" name="Rectangle 255">
            <a:extLst>
              <a:ext uri="{FF2B5EF4-FFF2-40B4-BE49-F238E27FC236}">
                <a16:creationId xmlns:a16="http://schemas.microsoft.com/office/drawing/2014/main" id="{A072D845-927A-8179-64B2-297F352D858E}"/>
              </a:ext>
            </a:extLst>
          </p:cNvPr>
          <p:cNvSpPr/>
          <p:nvPr>
            <p:custDataLst>
              <p:tags r:id="rId120"/>
            </p:custDataLst>
          </p:nvPr>
        </p:nvSpPr>
        <p:spPr bwMode="gray">
          <a:xfrm>
            <a:off x="10126663" y="306546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855D8A78-B9DD-40BB-AC1D-12707D00D3E3}" type="datetime'''''1''''''''''''''''''9''''''%'''''">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19%</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24" name="Rectangle 323">
            <a:extLst>
              <a:ext uri="{FF2B5EF4-FFF2-40B4-BE49-F238E27FC236}">
                <a16:creationId xmlns:a16="http://schemas.microsoft.com/office/drawing/2014/main" id="{4CA141BA-DF22-4A1B-0265-6D3EB051727A}"/>
              </a:ext>
            </a:extLst>
          </p:cNvPr>
          <p:cNvSpPr/>
          <p:nvPr>
            <p:custDataLst>
              <p:tags r:id="rId121"/>
            </p:custDataLst>
          </p:nvPr>
        </p:nvSpPr>
        <p:spPr bwMode="auto">
          <a:xfrm>
            <a:off x="10144125" y="4760914"/>
            <a:ext cx="168275" cy="4746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654BC454-4334-43F9-ABD3-5CB735EC739A}" type="datetime'''''''''''No''''''''''''rw''''''''''''a''''''''''''y'''''''">
              <a:rPr lang="en-GB" altLang="en-US" sz="1100" smtClean="0">
                <a:solidFill>
                  <a:srgbClr val="2B3A42"/>
                </a:solidFill>
              </a:rPr>
              <a:pPr lvl="0" algn="r">
                <a:spcBef>
                  <a:spcPct val="0"/>
                </a:spcBef>
                <a:spcAft>
                  <a:spcPct val="0"/>
                </a:spcAft>
                <a:defRPr/>
              </a:pPr>
              <a:t>Norway</a:t>
            </a:fld>
            <a:endParaRPr kumimoji="0" lang="en-GB" sz="1100" b="0" i="0" strike="noStrike" kern="1200" cap="none" spc="0" normalizeH="0" baseline="0" noProof="0" err="1">
              <a:ln>
                <a:noFill/>
              </a:ln>
              <a:solidFill>
                <a:srgbClr val="2B3A42"/>
              </a:solidFill>
              <a:effectLst/>
              <a:uLnTx/>
              <a:uFillTx/>
            </a:endParaRPr>
          </a:p>
        </p:txBody>
      </p:sp>
      <p:sp>
        <p:nvSpPr>
          <p:cNvPr id="325" name="Rectangle 324">
            <a:extLst>
              <a:ext uri="{FF2B5EF4-FFF2-40B4-BE49-F238E27FC236}">
                <a16:creationId xmlns:a16="http://schemas.microsoft.com/office/drawing/2014/main" id="{89C39D66-04E6-3190-5D20-C09C0B8A445F}"/>
              </a:ext>
            </a:extLst>
          </p:cNvPr>
          <p:cNvSpPr/>
          <p:nvPr>
            <p:custDataLst>
              <p:tags r:id="rId122"/>
            </p:custDataLst>
          </p:nvPr>
        </p:nvSpPr>
        <p:spPr bwMode="gray">
          <a:xfrm>
            <a:off x="10312400" y="410210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22BB4E58-8485-4D62-8957-846E0B409D3A}" type="datetime'''''''''''''2''''''''''''''''''5''''''''''%'''''''''''''''''">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25%</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26" name="Rectangle 325">
            <a:extLst>
              <a:ext uri="{FF2B5EF4-FFF2-40B4-BE49-F238E27FC236}">
                <a16:creationId xmlns:a16="http://schemas.microsoft.com/office/drawing/2014/main" id="{D9C99DA3-636A-18C7-0778-72411D32BB59}"/>
              </a:ext>
            </a:extLst>
          </p:cNvPr>
          <p:cNvSpPr/>
          <p:nvPr>
            <p:custDataLst>
              <p:tags r:id="rId123"/>
            </p:custDataLst>
          </p:nvPr>
        </p:nvSpPr>
        <p:spPr bwMode="gray">
          <a:xfrm>
            <a:off x="10312400" y="3101975"/>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428AEDC2-69BC-4C0A-A4C7-AC7A17810414}" type="datetime'''''''''''5''''''''''''''''''''''''9''''%'''''''''''''''''''''">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59%</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60" name="Rectangle 259">
            <a:extLst>
              <a:ext uri="{FF2B5EF4-FFF2-40B4-BE49-F238E27FC236}">
                <a16:creationId xmlns:a16="http://schemas.microsoft.com/office/drawing/2014/main" id="{43C771F0-2538-FE89-9BA2-7CED40C0D074}"/>
              </a:ext>
            </a:extLst>
          </p:cNvPr>
          <p:cNvSpPr/>
          <p:nvPr>
            <p:custDataLst>
              <p:tags r:id="rId124"/>
            </p:custDataLst>
          </p:nvPr>
        </p:nvSpPr>
        <p:spPr bwMode="gray">
          <a:xfrm>
            <a:off x="7342188" y="4175125"/>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C0E5A5CE-C56A-4CC0-833C-FB7FBDCDD065}" type="datetime'''''''''''''''''3''1''''''''''''''''''''''''''''''''''''''%'''">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31%</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28" name="Rectangle 327">
            <a:extLst>
              <a:ext uri="{FF2B5EF4-FFF2-40B4-BE49-F238E27FC236}">
                <a16:creationId xmlns:a16="http://schemas.microsoft.com/office/drawing/2014/main" id="{71275E82-0A32-DB24-EFDA-9E451CAABB79}"/>
              </a:ext>
            </a:extLst>
          </p:cNvPr>
          <p:cNvSpPr/>
          <p:nvPr>
            <p:custDataLst>
              <p:tags r:id="rId125"/>
            </p:custDataLst>
          </p:nvPr>
        </p:nvSpPr>
        <p:spPr bwMode="auto">
          <a:xfrm>
            <a:off x="10329863" y="4760913"/>
            <a:ext cx="168275" cy="4508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D0586873-E7F3-4648-8550-52AE52BB5874}" type="datetime'''C''r''o''a''''''ti''''''''''''a'''''''''''''''''''''''''''''">
              <a:rPr lang="en-GB" altLang="en-US" sz="1100" smtClean="0">
                <a:solidFill>
                  <a:srgbClr val="2B3A42"/>
                </a:solidFill>
              </a:rPr>
              <a:pPr lvl="0" algn="r">
                <a:spcBef>
                  <a:spcPct val="0"/>
                </a:spcBef>
                <a:spcAft>
                  <a:spcPct val="0"/>
                </a:spcAft>
                <a:defRPr/>
              </a:pPr>
              <a:t>Croatia</a:t>
            </a:fld>
            <a:endParaRPr kumimoji="0" lang="en-GB" sz="1100" b="0" i="0" strike="noStrike" kern="1200" cap="none" spc="0" normalizeH="0" baseline="0" noProof="0" err="1">
              <a:ln>
                <a:noFill/>
              </a:ln>
              <a:solidFill>
                <a:srgbClr val="2B3A42"/>
              </a:solidFill>
              <a:effectLst/>
              <a:uLnTx/>
              <a:uFillTx/>
            </a:endParaRPr>
          </a:p>
        </p:txBody>
      </p:sp>
      <p:sp>
        <p:nvSpPr>
          <p:cNvPr id="329" name="Rectangle 328">
            <a:extLst>
              <a:ext uri="{FF2B5EF4-FFF2-40B4-BE49-F238E27FC236}">
                <a16:creationId xmlns:a16="http://schemas.microsoft.com/office/drawing/2014/main" id="{2AC29619-1904-C55F-3293-DE57694DAD84}"/>
              </a:ext>
            </a:extLst>
          </p:cNvPr>
          <p:cNvSpPr/>
          <p:nvPr>
            <p:custDataLst>
              <p:tags r:id="rId126"/>
            </p:custDataLst>
          </p:nvPr>
        </p:nvSpPr>
        <p:spPr bwMode="gray">
          <a:xfrm>
            <a:off x="10498138" y="399097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531BFC7A-245C-45ED-9C60-BABC7E927812}" type="datetime'''''''''''41''''''''''''''''''''''''''%'''''">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41%</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30" name="Rectangle 329">
            <a:extLst>
              <a:ext uri="{FF2B5EF4-FFF2-40B4-BE49-F238E27FC236}">
                <a16:creationId xmlns:a16="http://schemas.microsoft.com/office/drawing/2014/main" id="{DB1ED5F5-4CA5-8231-B66F-E8CDDD548643}"/>
              </a:ext>
            </a:extLst>
          </p:cNvPr>
          <p:cNvSpPr/>
          <p:nvPr>
            <p:custDataLst>
              <p:tags r:id="rId127"/>
            </p:custDataLst>
          </p:nvPr>
        </p:nvSpPr>
        <p:spPr bwMode="gray">
          <a:xfrm>
            <a:off x="10498138" y="284321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B656E1A-38FC-401F-9CA7-5E8A1F23C1CE}" type="datetime'''''''''5''6''''''''''''''''''''''%'''''''''">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56%</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33" name="Rectangle 332">
            <a:extLst>
              <a:ext uri="{FF2B5EF4-FFF2-40B4-BE49-F238E27FC236}">
                <a16:creationId xmlns:a16="http://schemas.microsoft.com/office/drawing/2014/main" id="{B836988F-2712-4474-DFC3-EC17E40B6405}"/>
              </a:ext>
            </a:extLst>
          </p:cNvPr>
          <p:cNvSpPr/>
          <p:nvPr>
            <p:custDataLst>
              <p:tags r:id="rId128"/>
            </p:custDataLst>
          </p:nvPr>
        </p:nvSpPr>
        <p:spPr bwMode="gray">
          <a:xfrm>
            <a:off x="10523538"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2C0F9DEC-0AD3-48B1-BEBE-B77FEC529F12}"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403" name="Rectangle 402">
            <a:extLst>
              <a:ext uri="{FF2B5EF4-FFF2-40B4-BE49-F238E27FC236}">
                <a16:creationId xmlns:a16="http://schemas.microsoft.com/office/drawing/2014/main" id="{4062D7EA-DB4E-7701-025D-74EEE95EAA67}"/>
              </a:ext>
            </a:extLst>
          </p:cNvPr>
          <p:cNvSpPr/>
          <p:nvPr>
            <p:custDataLst>
              <p:tags r:id="rId129"/>
            </p:custDataLst>
          </p:nvPr>
        </p:nvSpPr>
        <p:spPr bwMode="gray">
          <a:xfrm>
            <a:off x="10337800" y="2287588"/>
            <a:ext cx="153988"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9D28FB1B-C304-4214-A237-36170163F2AB}" type="datetime'''''''''''''''''''''''9''%'''''''''''''''''''''">
              <a:rPr lang="en-GB" altLang="en-US" sz="700" smtClean="0">
                <a:solidFill>
                  <a:schemeClr val="tx1"/>
                </a:solidFill>
                <a:effectLst/>
              </a:rPr>
              <a:pPr algn="ctr">
                <a:lnSpc>
                  <a:spcPct val="90000"/>
                </a:lnSpc>
                <a:spcBef>
                  <a:spcPct val="0"/>
                </a:spcBef>
                <a:spcAft>
                  <a:spcPct val="0"/>
                </a:spcAft>
              </a:pPr>
              <a:t>9%</a:t>
            </a:fld>
            <a:endParaRPr lang="en-GB" sz="700">
              <a:solidFill>
                <a:schemeClr val="tx1"/>
              </a:solidFill>
            </a:endParaRPr>
          </a:p>
        </p:txBody>
      </p:sp>
      <p:sp>
        <p:nvSpPr>
          <p:cNvPr id="275" name="Rectangle 274">
            <a:extLst>
              <a:ext uri="{FF2B5EF4-FFF2-40B4-BE49-F238E27FC236}">
                <a16:creationId xmlns:a16="http://schemas.microsoft.com/office/drawing/2014/main" id="{E5C95FC4-A63B-62ED-4010-8478D2723ECF}"/>
              </a:ext>
            </a:extLst>
          </p:cNvPr>
          <p:cNvSpPr/>
          <p:nvPr>
            <p:custDataLst>
              <p:tags r:id="rId130"/>
            </p:custDataLst>
          </p:nvPr>
        </p:nvSpPr>
        <p:spPr bwMode="gray">
          <a:xfrm>
            <a:off x="10683875" y="399097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8F5196B7-7591-4014-9B24-B993AFFEE248}" type="datetime'4''''1''''''''''''''''''''''''''%'''''''''''''''''''''''''">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41%</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27" name="Rectangle 326">
            <a:extLst>
              <a:ext uri="{FF2B5EF4-FFF2-40B4-BE49-F238E27FC236}">
                <a16:creationId xmlns:a16="http://schemas.microsoft.com/office/drawing/2014/main" id="{B9010EF1-10A9-4D03-4337-0FA3A61FAE9A}"/>
              </a:ext>
            </a:extLst>
          </p:cNvPr>
          <p:cNvSpPr/>
          <p:nvPr>
            <p:custDataLst>
              <p:tags r:id="rId131"/>
            </p:custDataLst>
          </p:nvPr>
        </p:nvSpPr>
        <p:spPr bwMode="gray">
          <a:xfrm>
            <a:off x="10683875" y="2879725"/>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2531D350-7DB4-45B2-86FD-1EECEDC74786}" type="datetime'''''''''''''''''''5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36" name="Rectangle 335">
            <a:extLst>
              <a:ext uri="{FF2B5EF4-FFF2-40B4-BE49-F238E27FC236}">
                <a16:creationId xmlns:a16="http://schemas.microsoft.com/office/drawing/2014/main" id="{AA5DA04E-BCE6-9005-D854-B501B2E7BA21}"/>
              </a:ext>
            </a:extLst>
          </p:cNvPr>
          <p:cNvSpPr/>
          <p:nvPr>
            <p:custDataLst>
              <p:tags r:id="rId132"/>
            </p:custDataLst>
          </p:nvPr>
        </p:nvSpPr>
        <p:spPr bwMode="auto">
          <a:xfrm>
            <a:off x="10701338" y="4760913"/>
            <a:ext cx="168275" cy="5603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18672EB9-CF5F-4CDC-8E8A-937BE812F259}" type="datetime'''R''om''''a''''''''''n''''i''''''''''''''''''''''''''''a'''">
              <a:rPr lang="en-GB" altLang="en-US" sz="1100" smtClean="0">
                <a:solidFill>
                  <a:srgbClr val="2B3A42"/>
                </a:solidFill>
              </a:rPr>
              <a:pPr lvl="0" algn="r">
                <a:spcBef>
                  <a:spcPct val="0"/>
                </a:spcBef>
                <a:spcAft>
                  <a:spcPct val="0"/>
                </a:spcAft>
                <a:defRPr/>
              </a:pPr>
              <a:t>Romania</a:t>
            </a:fld>
            <a:endParaRPr kumimoji="0" lang="en-GB" sz="1100" b="0" i="0" strike="noStrike" kern="1200" cap="none" spc="0" normalizeH="0" baseline="0" noProof="0" err="1">
              <a:ln>
                <a:noFill/>
              </a:ln>
              <a:solidFill>
                <a:srgbClr val="2B3A42"/>
              </a:solidFill>
              <a:effectLst/>
              <a:uLnTx/>
              <a:uFillTx/>
            </a:endParaRPr>
          </a:p>
        </p:txBody>
      </p:sp>
      <p:sp>
        <p:nvSpPr>
          <p:cNvPr id="338" name="Rectangle 337">
            <a:extLst>
              <a:ext uri="{FF2B5EF4-FFF2-40B4-BE49-F238E27FC236}">
                <a16:creationId xmlns:a16="http://schemas.microsoft.com/office/drawing/2014/main" id="{F2E96F7E-FF1D-BC64-5D47-BA52F6E11177}"/>
              </a:ext>
            </a:extLst>
          </p:cNvPr>
          <p:cNvSpPr/>
          <p:nvPr>
            <p:custDataLst>
              <p:tags r:id="rId133"/>
            </p:custDataLst>
          </p:nvPr>
        </p:nvSpPr>
        <p:spPr bwMode="gray">
          <a:xfrm>
            <a:off x="10869613" y="417512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FBDF50DF-6EC5-4DA2-AC18-D7728442D523}" type="datetime'2''''5''''''''''''''%'''''''''''''''''''''''''''''''''''''''">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25%</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42" name="Rectangle 241">
            <a:extLst>
              <a:ext uri="{FF2B5EF4-FFF2-40B4-BE49-F238E27FC236}">
                <a16:creationId xmlns:a16="http://schemas.microsoft.com/office/drawing/2014/main" id="{08FB96A0-2E47-5EB8-947A-03A5AF1F2786}"/>
              </a:ext>
            </a:extLst>
          </p:cNvPr>
          <p:cNvSpPr/>
          <p:nvPr>
            <p:custDataLst>
              <p:tags r:id="rId134"/>
            </p:custDataLst>
          </p:nvPr>
        </p:nvSpPr>
        <p:spPr bwMode="gray">
          <a:xfrm>
            <a:off x="10869613" y="306546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A6125133-1347-4843-812A-4C52E79FDADC}" type="datetime'''''''''''''''''''''''''''''''''''''''69''''''%'''''''''">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69%</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46" name="Rectangle 345">
            <a:extLst>
              <a:ext uri="{FF2B5EF4-FFF2-40B4-BE49-F238E27FC236}">
                <a16:creationId xmlns:a16="http://schemas.microsoft.com/office/drawing/2014/main" id="{F67C4A8D-F88B-1658-6119-6D2197B91335}"/>
              </a:ext>
            </a:extLst>
          </p:cNvPr>
          <p:cNvSpPr/>
          <p:nvPr>
            <p:custDataLst>
              <p:tags r:id="rId135"/>
            </p:custDataLst>
          </p:nvPr>
        </p:nvSpPr>
        <p:spPr bwMode="gray">
          <a:xfrm>
            <a:off x="11426825" y="2916238"/>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5A297272-84BD-4493-BD6F-CE6FF071CFD9}" type="datetime'''''''''6''''''''''''''''''''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63%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39" name="Rectangle 338">
            <a:extLst>
              <a:ext uri="{FF2B5EF4-FFF2-40B4-BE49-F238E27FC236}">
                <a16:creationId xmlns:a16="http://schemas.microsoft.com/office/drawing/2014/main" id="{3A22EF9C-ED9E-E7DA-E455-0D41019A5835}"/>
              </a:ext>
            </a:extLst>
          </p:cNvPr>
          <p:cNvSpPr/>
          <p:nvPr>
            <p:custDataLst>
              <p:tags r:id="rId136"/>
            </p:custDataLst>
          </p:nvPr>
        </p:nvSpPr>
        <p:spPr bwMode="auto">
          <a:xfrm>
            <a:off x="10887075" y="4760913"/>
            <a:ext cx="168275" cy="5683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E084C972-AFC0-4771-A221-F40496A3229A}" type="datetime'Li''''''th''''u''''''''''''''an''''''''''i''''''''a'">
              <a:rPr lang="en-GB" altLang="en-US" sz="1100" smtClean="0">
                <a:solidFill>
                  <a:srgbClr val="2B3A42"/>
                </a:solidFill>
              </a:rPr>
              <a:pPr lvl="0" algn="r">
                <a:spcBef>
                  <a:spcPct val="0"/>
                </a:spcBef>
                <a:spcAft>
                  <a:spcPct val="0"/>
                </a:spcAft>
                <a:defRPr/>
              </a:pPr>
              <a:t>Lithuania</a:t>
            </a:fld>
            <a:endParaRPr kumimoji="0" lang="en-GB" sz="1100" b="0" i="0" strike="noStrike" kern="1200" cap="none" spc="0" normalizeH="0" baseline="0" noProof="0" err="1">
              <a:ln>
                <a:noFill/>
              </a:ln>
              <a:solidFill>
                <a:srgbClr val="2B3A42"/>
              </a:solidFill>
              <a:effectLst/>
              <a:uLnTx/>
              <a:uFillTx/>
            </a:endParaRPr>
          </a:p>
        </p:txBody>
      </p:sp>
      <p:sp>
        <p:nvSpPr>
          <p:cNvPr id="340" name="Rectangle 339">
            <a:extLst>
              <a:ext uri="{FF2B5EF4-FFF2-40B4-BE49-F238E27FC236}">
                <a16:creationId xmlns:a16="http://schemas.microsoft.com/office/drawing/2014/main" id="{6D81B22F-6252-9EBE-F0C0-425B5642C1EF}"/>
              </a:ext>
            </a:extLst>
          </p:cNvPr>
          <p:cNvSpPr/>
          <p:nvPr>
            <p:custDataLst>
              <p:tags r:id="rId137"/>
            </p:custDataLst>
          </p:nvPr>
        </p:nvSpPr>
        <p:spPr bwMode="gray">
          <a:xfrm>
            <a:off x="11055350" y="4213225"/>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9A548DB-F6E9-4D8D-A8AE-C1F2C02560E0}" type="datetime'''''''''''''''''''''''''22''''''''''''''''''%'''''''''''''">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22%</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41" name="Rectangle 340">
            <a:extLst>
              <a:ext uri="{FF2B5EF4-FFF2-40B4-BE49-F238E27FC236}">
                <a16:creationId xmlns:a16="http://schemas.microsoft.com/office/drawing/2014/main" id="{5808A8E6-5BEC-4216-C3E3-23180B6EDA1F}"/>
              </a:ext>
            </a:extLst>
          </p:cNvPr>
          <p:cNvSpPr/>
          <p:nvPr>
            <p:custDataLst>
              <p:tags r:id="rId138"/>
            </p:custDataLst>
          </p:nvPr>
        </p:nvSpPr>
        <p:spPr bwMode="gray">
          <a:xfrm>
            <a:off x="11055350" y="3324225"/>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3A37643-2EFC-41A1-9E97-C02D79E0DCD8}" type="datetime'''''''''''5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42" name="Rectangle 341">
            <a:extLst>
              <a:ext uri="{FF2B5EF4-FFF2-40B4-BE49-F238E27FC236}">
                <a16:creationId xmlns:a16="http://schemas.microsoft.com/office/drawing/2014/main" id="{9362FFBC-AD66-096C-0B59-E2ECFF307454}"/>
              </a:ext>
            </a:extLst>
          </p:cNvPr>
          <p:cNvSpPr/>
          <p:nvPr>
            <p:custDataLst>
              <p:tags r:id="rId139"/>
            </p:custDataLst>
          </p:nvPr>
        </p:nvSpPr>
        <p:spPr bwMode="gray">
          <a:xfrm>
            <a:off x="11055350" y="2435225"/>
            <a:ext cx="203200"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8D8C542A-D3F3-44C9-8AD6-FC399C1A9938}" type="datetime'''2''''''''2''''''''''''''''''''''%'''''''''''''''''">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22%</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43" name="Rectangle 342">
            <a:extLst>
              <a:ext uri="{FF2B5EF4-FFF2-40B4-BE49-F238E27FC236}">
                <a16:creationId xmlns:a16="http://schemas.microsoft.com/office/drawing/2014/main" id="{F703240D-C253-D314-E0CB-18E28FFEEC3E}"/>
              </a:ext>
            </a:extLst>
          </p:cNvPr>
          <p:cNvSpPr/>
          <p:nvPr>
            <p:custDataLst>
              <p:tags r:id="rId140"/>
            </p:custDataLst>
          </p:nvPr>
        </p:nvSpPr>
        <p:spPr bwMode="auto">
          <a:xfrm>
            <a:off x="11072813" y="4760913"/>
            <a:ext cx="168275" cy="4429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r>
              <a:rPr kumimoji="0" lang="en-GB" sz="1100" b="0" i="0" strike="noStrike" kern="1200" cap="none" spc="0" normalizeH="0" baseline="0" noProof="0">
                <a:ln>
                  <a:noFill/>
                </a:ln>
                <a:solidFill>
                  <a:srgbClr val="2B3A42"/>
                </a:solidFill>
                <a:effectLst/>
                <a:uLnTx/>
                <a:uFillTx/>
              </a:rPr>
              <a:t>Cyprus</a:t>
            </a:r>
          </a:p>
        </p:txBody>
      </p:sp>
      <p:sp>
        <p:nvSpPr>
          <p:cNvPr id="337" name="Rectangle 336">
            <a:extLst>
              <a:ext uri="{FF2B5EF4-FFF2-40B4-BE49-F238E27FC236}">
                <a16:creationId xmlns:a16="http://schemas.microsoft.com/office/drawing/2014/main" id="{50D4E758-081F-6508-7B84-CACD1203EDC5}"/>
              </a:ext>
            </a:extLst>
          </p:cNvPr>
          <p:cNvSpPr/>
          <p:nvPr>
            <p:custDataLst>
              <p:tags r:id="rId141"/>
            </p:custDataLst>
          </p:nvPr>
        </p:nvSpPr>
        <p:spPr bwMode="gray">
          <a:xfrm>
            <a:off x="11241088" y="347186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72182752-78A3-422B-BB21-5834F174DF0E}" type="datetime'6''6''''''''%'''''''''''''''''''''''''''''''''''''''''">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66%</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46" name="Rectangle 245">
            <a:extLst>
              <a:ext uri="{FF2B5EF4-FFF2-40B4-BE49-F238E27FC236}">
                <a16:creationId xmlns:a16="http://schemas.microsoft.com/office/drawing/2014/main" id="{7DA97CEF-E5CD-EC3D-A649-0D8C74578D38}"/>
              </a:ext>
            </a:extLst>
          </p:cNvPr>
          <p:cNvSpPr/>
          <p:nvPr>
            <p:custDataLst>
              <p:tags r:id="rId142"/>
            </p:custDataLst>
          </p:nvPr>
        </p:nvSpPr>
        <p:spPr bwMode="gray">
          <a:xfrm>
            <a:off x="11241088" y="2435225"/>
            <a:ext cx="203200"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4DAAA685-1361-44AB-82C5-0E16835F0F97}" type="datetime'''''''''''2''''''''''''''''''''2''%'''">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22%</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45" name="Rectangle 344">
            <a:extLst>
              <a:ext uri="{FF2B5EF4-FFF2-40B4-BE49-F238E27FC236}">
                <a16:creationId xmlns:a16="http://schemas.microsoft.com/office/drawing/2014/main" id="{62D20903-9AB6-C4EC-23C9-3029DA36415E}"/>
              </a:ext>
            </a:extLst>
          </p:cNvPr>
          <p:cNvSpPr/>
          <p:nvPr>
            <p:custDataLst>
              <p:tags r:id="rId143"/>
            </p:custDataLst>
          </p:nvPr>
        </p:nvSpPr>
        <p:spPr bwMode="gray">
          <a:xfrm>
            <a:off x="11452225" y="4619625"/>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t" anchorCtr="0">
            <a:noAutofit/>
          </a:bodyPr>
          <a:lstStyle/>
          <a:p>
            <a:pPr lvl="0" algn="ctr">
              <a:lnSpc>
                <a:spcPct val="90000"/>
              </a:lnSpc>
              <a:spcBef>
                <a:spcPct val="0"/>
              </a:spcBef>
              <a:spcAft>
                <a:spcPct val="0"/>
              </a:spcAft>
              <a:defRPr/>
            </a:pPr>
            <a:fld id="{AB9020F5-2737-48CE-8476-DAB997DDB8A3}"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348" name="Rectangle 347">
            <a:extLst>
              <a:ext uri="{FF2B5EF4-FFF2-40B4-BE49-F238E27FC236}">
                <a16:creationId xmlns:a16="http://schemas.microsoft.com/office/drawing/2014/main" id="{11D4AAF2-E8C5-0856-B618-5931214E8A22}"/>
              </a:ext>
            </a:extLst>
          </p:cNvPr>
          <p:cNvSpPr/>
          <p:nvPr>
            <p:custDataLst>
              <p:tags r:id="rId144"/>
            </p:custDataLst>
          </p:nvPr>
        </p:nvSpPr>
        <p:spPr bwMode="gray">
          <a:xfrm>
            <a:off x="11452225" y="2103438"/>
            <a:ext cx="153988" cy="952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b" anchorCtr="0">
            <a:noAutofit/>
          </a:bodyPr>
          <a:lstStyle/>
          <a:p>
            <a:pPr lvl="0" algn="ctr">
              <a:lnSpc>
                <a:spcPct val="90000"/>
              </a:lnSpc>
              <a:spcBef>
                <a:spcPct val="0"/>
              </a:spcBef>
              <a:spcAft>
                <a:spcPct val="0"/>
              </a:spcAft>
              <a:defRPr/>
            </a:pPr>
            <a:fld id="{3B9D29A2-6AD6-4B9B-8477-1636FD95AE2F}" type="datetime'''''''''''''''''''0''''''''''''''''''''''''%'''''">
              <a:rPr lang="en-GB" altLang="en-US" sz="700" smtClean="0">
                <a:solidFill>
                  <a:srgbClr val="2B3A42"/>
                </a:solidFill>
              </a:rPr>
              <a:pPr lvl="0" algn="ctr">
                <a:lnSpc>
                  <a:spcPct val="90000"/>
                </a:lnSpc>
                <a:spcBef>
                  <a:spcPct val="0"/>
                </a:spcBef>
                <a:spcAft>
                  <a:spcPct val="0"/>
                </a:spcAft>
                <a:defRPr/>
              </a:pPr>
              <a:t>0%</a:t>
            </a:fld>
            <a:endParaRPr kumimoji="0" lang="en-GB" sz="700" b="0" i="0" strike="noStrike" kern="1200" cap="none" spc="0" normalizeH="0" baseline="0" noProof="0" err="1">
              <a:ln>
                <a:noFill/>
              </a:ln>
              <a:solidFill>
                <a:srgbClr val="2B3A42"/>
              </a:solidFill>
              <a:effectLst/>
              <a:uLnTx/>
              <a:uFillTx/>
            </a:endParaRPr>
          </a:p>
        </p:txBody>
      </p:sp>
      <p:sp>
        <p:nvSpPr>
          <p:cNvPr id="320" name="Rectangle 319">
            <a:extLst>
              <a:ext uri="{FF2B5EF4-FFF2-40B4-BE49-F238E27FC236}">
                <a16:creationId xmlns:a16="http://schemas.microsoft.com/office/drawing/2014/main" id="{97E36CCA-40B2-E1EC-3264-BE67356D0492}"/>
              </a:ext>
            </a:extLst>
          </p:cNvPr>
          <p:cNvSpPr/>
          <p:nvPr>
            <p:custDataLst>
              <p:tags r:id="rId145"/>
            </p:custDataLst>
          </p:nvPr>
        </p:nvSpPr>
        <p:spPr bwMode="gray">
          <a:xfrm>
            <a:off x="11426825" y="410210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9EA56491-F5BB-4D44-A1C6-7EE9967B6557}" type="datetime'''''3''''''''''''''''''''''''''8''%'''''">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38%</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21" name="Rectangle 220">
            <a:extLst>
              <a:ext uri="{FF2B5EF4-FFF2-40B4-BE49-F238E27FC236}">
                <a16:creationId xmlns:a16="http://schemas.microsoft.com/office/drawing/2014/main" id="{084072E0-4F98-79DC-500F-B6DE4E6402A5}"/>
              </a:ext>
            </a:extLst>
          </p:cNvPr>
          <p:cNvSpPr/>
          <p:nvPr>
            <p:custDataLst>
              <p:tags r:id="rId146"/>
            </p:custDataLst>
          </p:nvPr>
        </p:nvSpPr>
        <p:spPr bwMode="gray">
          <a:xfrm>
            <a:off x="6042025" y="239871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51B3F11D-09C1-46B6-9455-5C0171ACC837}" type="datetime'''''1''''''''''''''''''''''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50" name="Rectangle 349">
            <a:extLst>
              <a:ext uri="{FF2B5EF4-FFF2-40B4-BE49-F238E27FC236}">
                <a16:creationId xmlns:a16="http://schemas.microsoft.com/office/drawing/2014/main" id="{1C105D29-A8C4-3AFE-D7B5-DF46936B82D3}"/>
              </a:ext>
            </a:extLst>
          </p:cNvPr>
          <p:cNvSpPr/>
          <p:nvPr>
            <p:custDataLst>
              <p:tags r:id="rId147"/>
            </p:custDataLst>
          </p:nvPr>
        </p:nvSpPr>
        <p:spPr bwMode="auto">
          <a:xfrm>
            <a:off x="11444288" y="4760913"/>
            <a:ext cx="168275" cy="5286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7E28FBA2-A130-4C21-8A7B-9F36AFF21A7A}" type="datetime'''''''''''''H''''''''''ung''''ar''''''''''''''''''y'''''''''''">
              <a:rPr lang="en-GB" altLang="en-US" sz="1100" smtClean="0">
                <a:solidFill>
                  <a:srgbClr val="2B3A42"/>
                </a:solidFill>
              </a:rPr>
              <a:pPr lvl="0" algn="r">
                <a:spcBef>
                  <a:spcPct val="0"/>
                </a:spcBef>
                <a:spcAft>
                  <a:spcPct val="0"/>
                </a:spcAft>
                <a:defRPr/>
              </a:pPr>
              <a:t>Hungary</a:t>
            </a:fld>
            <a:endParaRPr kumimoji="0" lang="en-GB" sz="1100" b="0" i="0" strike="noStrike" kern="1200" cap="none" spc="0" normalizeH="0" baseline="0" noProof="0" err="1">
              <a:ln>
                <a:noFill/>
              </a:ln>
              <a:solidFill>
                <a:srgbClr val="2B3A42"/>
              </a:solidFill>
              <a:effectLst/>
              <a:uLnTx/>
              <a:uFillTx/>
            </a:endParaRPr>
          </a:p>
        </p:txBody>
      </p:sp>
      <p:sp>
        <p:nvSpPr>
          <p:cNvPr id="351" name="Rectangle 350">
            <a:extLst>
              <a:ext uri="{FF2B5EF4-FFF2-40B4-BE49-F238E27FC236}">
                <a16:creationId xmlns:a16="http://schemas.microsoft.com/office/drawing/2014/main" id="{496CDD3D-7116-EBBF-E2AD-B589A219BF17}"/>
              </a:ext>
            </a:extLst>
          </p:cNvPr>
          <p:cNvSpPr/>
          <p:nvPr>
            <p:custDataLst>
              <p:tags r:id="rId148"/>
            </p:custDataLst>
          </p:nvPr>
        </p:nvSpPr>
        <p:spPr bwMode="gray">
          <a:xfrm>
            <a:off x="11612563" y="4278313"/>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458A18D7-6495-4F56-AC7E-B08A459AE29A}" type="datetime'''''''''''''''''''''''''''''''''2''''''''''''''3%'''''">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23%</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352" name="Rectangle 351">
            <a:extLst>
              <a:ext uri="{FF2B5EF4-FFF2-40B4-BE49-F238E27FC236}">
                <a16:creationId xmlns:a16="http://schemas.microsoft.com/office/drawing/2014/main" id="{CE9CC201-4782-DC1D-3AEE-083A434213BE}"/>
              </a:ext>
            </a:extLst>
          </p:cNvPr>
          <p:cNvSpPr/>
          <p:nvPr>
            <p:custDataLst>
              <p:tags r:id="rId149"/>
            </p:custDataLst>
          </p:nvPr>
        </p:nvSpPr>
        <p:spPr bwMode="gray">
          <a:xfrm>
            <a:off x="11612563" y="3621088"/>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4BC377D7-5AE2-4C19-AAC5-2F4CEE5F7029}" type="datetime'''3''''''''''3''''''''''''''''''''''''''''''%'''''''''''''">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33%</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91" name="Rectangle 290">
            <a:extLst>
              <a:ext uri="{FF2B5EF4-FFF2-40B4-BE49-F238E27FC236}">
                <a16:creationId xmlns:a16="http://schemas.microsoft.com/office/drawing/2014/main" id="{7E2B849E-1AA9-AC0B-BAD1-805886F8A012}"/>
              </a:ext>
            </a:extLst>
          </p:cNvPr>
          <p:cNvSpPr/>
          <p:nvPr>
            <p:custDataLst>
              <p:tags r:id="rId150"/>
            </p:custDataLst>
          </p:nvPr>
        </p:nvSpPr>
        <p:spPr bwMode="gray">
          <a:xfrm>
            <a:off x="8642350" y="2324100"/>
            <a:ext cx="203200"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B79B48F2-CDA9-455B-B558-A4890A2D12C0}" type="datetime'''''1''3''''''''''%'''''''''''''''''''''''''''''''''">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13%</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53" name="Rectangle 352">
            <a:extLst>
              <a:ext uri="{FF2B5EF4-FFF2-40B4-BE49-F238E27FC236}">
                <a16:creationId xmlns:a16="http://schemas.microsoft.com/office/drawing/2014/main" id="{287EE62B-B9DD-9577-823A-68553493DB56}"/>
              </a:ext>
            </a:extLst>
          </p:cNvPr>
          <p:cNvSpPr/>
          <p:nvPr>
            <p:custDataLst>
              <p:tags r:id="rId151"/>
            </p:custDataLst>
          </p:nvPr>
        </p:nvSpPr>
        <p:spPr bwMode="gray">
          <a:xfrm>
            <a:off x="11612563" y="2773363"/>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3281C5CB-4A2A-40CE-B2D9-E515B7E50FCE}" type="datetime'''''''3''''''''''''''''''''''''''9''''%'''''''''''''''''''''">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39%</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258" name="Rectangle 257">
            <a:extLst>
              <a:ext uri="{FF2B5EF4-FFF2-40B4-BE49-F238E27FC236}">
                <a16:creationId xmlns:a16="http://schemas.microsoft.com/office/drawing/2014/main" id="{C48EE806-8548-03D7-2CE6-2A18CF7D9DE0}"/>
              </a:ext>
            </a:extLst>
          </p:cNvPr>
          <p:cNvSpPr/>
          <p:nvPr>
            <p:custDataLst>
              <p:tags r:id="rId152"/>
            </p:custDataLst>
          </p:nvPr>
        </p:nvSpPr>
        <p:spPr bwMode="auto">
          <a:xfrm>
            <a:off x="11630025" y="4760913"/>
            <a:ext cx="168275" cy="10493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B2DB0AB3-97D6-4F40-9B18-421FCEAE07FE}" type="datetime'''''''''''''''E''u''r''''''''''o''pe'' a''verag''''''''e'''">
              <a:rPr lang="en-GB" altLang="en-US" sz="1100" b="1" smtClean="0">
                <a:solidFill>
                  <a:srgbClr val="005587"/>
                </a:solidFill>
              </a:rPr>
              <a:pPr lvl="0" algn="r">
                <a:spcBef>
                  <a:spcPct val="0"/>
                </a:spcBef>
                <a:spcAft>
                  <a:spcPct val="0"/>
                </a:spcAft>
                <a:defRPr/>
              </a:pPr>
              <a:t>Europe average</a:t>
            </a:fld>
            <a:endParaRPr kumimoji="0" lang="en-GB" sz="1100" b="1" i="0" strike="noStrike" kern="1200" cap="none" spc="0" normalizeH="0" baseline="0" noProof="0" err="1">
              <a:ln>
                <a:noFill/>
              </a:ln>
              <a:solidFill>
                <a:srgbClr val="005587"/>
              </a:solidFill>
              <a:effectLst/>
              <a:uLnTx/>
              <a:uFillTx/>
            </a:endParaRPr>
          </a:p>
        </p:txBody>
      </p:sp>
      <p:sp>
        <p:nvSpPr>
          <p:cNvPr id="399" name="Rectangle 398">
            <a:extLst>
              <a:ext uri="{FF2B5EF4-FFF2-40B4-BE49-F238E27FC236}">
                <a16:creationId xmlns:a16="http://schemas.microsoft.com/office/drawing/2014/main" id="{414D527F-11E4-2AC4-746B-73D0199724AB}"/>
              </a:ext>
            </a:extLst>
          </p:cNvPr>
          <p:cNvSpPr/>
          <p:nvPr>
            <p:custDataLst>
              <p:tags r:id="rId153"/>
            </p:custDataLst>
          </p:nvPr>
        </p:nvSpPr>
        <p:spPr bwMode="gray">
          <a:xfrm>
            <a:off x="9780588" y="4213225"/>
            <a:ext cx="153988"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428DDC7F-1366-4411-85B8-2D47003A2129}" type="datetime'''9''''''''''''''''''''''''''''''''''''''''%'''''''''''''">
              <a:rPr lang="en-GB" altLang="en-US" sz="700" smtClean="0">
                <a:solidFill>
                  <a:schemeClr val="bg1"/>
                </a:solidFill>
                <a:effectLst/>
              </a:rPr>
              <a:pPr algn="ctr">
                <a:lnSpc>
                  <a:spcPct val="90000"/>
                </a:lnSpc>
                <a:spcBef>
                  <a:spcPct val="0"/>
                </a:spcBef>
                <a:spcAft>
                  <a:spcPct val="0"/>
                </a:spcAft>
              </a:pPr>
              <a:t>9%</a:t>
            </a:fld>
            <a:endParaRPr lang="en-GB" sz="700">
              <a:solidFill>
                <a:schemeClr val="bg1"/>
              </a:solidFill>
            </a:endParaRPr>
          </a:p>
        </p:txBody>
      </p:sp>
      <p:sp>
        <p:nvSpPr>
          <p:cNvPr id="309" name="Rectangle 308">
            <a:extLst>
              <a:ext uri="{FF2B5EF4-FFF2-40B4-BE49-F238E27FC236}">
                <a16:creationId xmlns:a16="http://schemas.microsoft.com/office/drawing/2014/main" id="{EEACE195-0157-FA0F-9379-ABEB9FACFE31}"/>
              </a:ext>
            </a:extLst>
          </p:cNvPr>
          <p:cNvSpPr/>
          <p:nvPr>
            <p:custDataLst>
              <p:tags r:id="rId154"/>
            </p:custDataLst>
          </p:nvPr>
        </p:nvSpPr>
        <p:spPr bwMode="auto">
          <a:xfrm>
            <a:off x="6059488" y="4760913"/>
            <a:ext cx="168275" cy="5730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4F1867DA-776B-46FF-9545-38CE706BBE97}" type="datetime'''''G''e''r''''''''m''''''''''a''''''''''''n''y'''''''">
              <a:rPr lang="en-GB" altLang="en-US" sz="1100" smtClean="0">
                <a:solidFill>
                  <a:srgbClr val="2B3A42"/>
                </a:solidFill>
              </a:rPr>
              <a:pPr lvl="0" algn="r">
                <a:spcBef>
                  <a:spcPct val="0"/>
                </a:spcBef>
                <a:spcAft>
                  <a:spcPct val="0"/>
                </a:spcAft>
                <a:defRPr/>
              </a:pPr>
              <a:t>Germany</a:t>
            </a:fld>
            <a:endParaRPr kumimoji="0" lang="en-GB" sz="1100" b="0" i="0" strike="noStrike" kern="1200" cap="none" spc="0" normalizeH="0" baseline="0" noProof="0" err="1">
              <a:ln>
                <a:noFill/>
              </a:ln>
              <a:solidFill>
                <a:srgbClr val="2B3A42"/>
              </a:solidFill>
              <a:effectLst/>
              <a:uLnTx/>
              <a:uFillTx/>
            </a:endParaRPr>
          </a:p>
        </p:txBody>
      </p:sp>
      <p:sp>
        <p:nvSpPr>
          <p:cNvPr id="391" name="Rectangle 390">
            <a:extLst>
              <a:ext uri="{FF2B5EF4-FFF2-40B4-BE49-F238E27FC236}">
                <a16:creationId xmlns:a16="http://schemas.microsoft.com/office/drawing/2014/main" id="{65548624-773C-BD68-03F9-534A29A5C2FB}"/>
              </a:ext>
            </a:extLst>
          </p:cNvPr>
          <p:cNvSpPr/>
          <p:nvPr>
            <p:custDataLst>
              <p:tags r:id="rId155"/>
            </p:custDataLst>
          </p:nvPr>
        </p:nvSpPr>
        <p:spPr bwMode="gray">
          <a:xfrm>
            <a:off x="6810375" y="2287588"/>
            <a:ext cx="153988"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65518BC4-D528-494B-B089-C6D9B40353DE}" type="datetime'''9''''''''''''''''''''''''''''''''''''''''''''''%'''">
              <a:rPr lang="en-GB" altLang="en-US" sz="700" smtClean="0">
                <a:solidFill>
                  <a:schemeClr val="tx1"/>
                </a:solidFill>
                <a:effectLst/>
              </a:rPr>
              <a:pPr algn="ctr">
                <a:lnSpc>
                  <a:spcPct val="90000"/>
                </a:lnSpc>
                <a:spcBef>
                  <a:spcPct val="0"/>
                </a:spcBef>
                <a:spcAft>
                  <a:spcPct val="0"/>
                </a:spcAft>
              </a:pPr>
              <a:t>9%</a:t>
            </a:fld>
            <a:endParaRPr lang="en-GB" sz="700">
              <a:solidFill>
                <a:schemeClr val="tx1"/>
              </a:solidFill>
            </a:endParaRPr>
          </a:p>
        </p:txBody>
      </p:sp>
      <p:sp>
        <p:nvSpPr>
          <p:cNvPr id="388" name="Rectangle 387">
            <a:extLst>
              <a:ext uri="{FF2B5EF4-FFF2-40B4-BE49-F238E27FC236}">
                <a16:creationId xmlns:a16="http://schemas.microsoft.com/office/drawing/2014/main" id="{DBBBA474-5BB6-BC88-21D0-93214F9921BE}"/>
              </a:ext>
            </a:extLst>
          </p:cNvPr>
          <p:cNvSpPr/>
          <p:nvPr>
            <p:custDataLst>
              <p:tags r:id="rId156"/>
            </p:custDataLst>
          </p:nvPr>
        </p:nvSpPr>
        <p:spPr bwMode="gray">
          <a:xfrm>
            <a:off x="6067425" y="2620963"/>
            <a:ext cx="153988"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BC129688-0F97-41B0-B6D2-6F2677F8D967}" type="datetime'''6''''''''''''''%'''''''''''''''''''''''''''''''''''''''">
              <a:rPr lang="en-GB" altLang="en-US" sz="700" smtClean="0">
                <a:solidFill>
                  <a:schemeClr val="bg1"/>
                </a:solidFill>
                <a:effectLst/>
              </a:rPr>
              <a:pPr algn="ctr">
                <a:lnSpc>
                  <a:spcPct val="90000"/>
                </a:lnSpc>
                <a:spcBef>
                  <a:spcPct val="0"/>
                </a:spcBef>
                <a:spcAft>
                  <a:spcPct val="0"/>
                </a:spcAft>
              </a:pPr>
              <a:t>6%</a:t>
            </a:fld>
            <a:endParaRPr lang="en-GB" sz="700">
              <a:solidFill>
                <a:schemeClr val="bg1"/>
              </a:solidFill>
            </a:endParaRPr>
          </a:p>
        </p:txBody>
      </p:sp>
      <p:sp>
        <p:nvSpPr>
          <p:cNvPr id="397" name="Rectangle 396">
            <a:extLst>
              <a:ext uri="{FF2B5EF4-FFF2-40B4-BE49-F238E27FC236}">
                <a16:creationId xmlns:a16="http://schemas.microsoft.com/office/drawing/2014/main" id="{1D526D2D-727F-B087-02C9-BEA6A3E2E4E6}"/>
              </a:ext>
            </a:extLst>
          </p:cNvPr>
          <p:cNvSpPr/>
          <p:nvPr>
            <p:custDataLst>
              <p:tags r:id="rId157"/>
            </p:custDataLst>
          </p:nvPr>
        </p:nvSpPr>
        <p:spPr bwMode="gray">
          <a:xfrm>
            <a:off x="9594850" y="4435475"/>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1EAF52C1-C5D7-4C4C-99D0-E18C95DB19D1}" type="datetime'''9%'''''''''''''''''''''''''''''''''''''''''''''''''''''''''">
              <a:rPr lang="en-GB" altLang="en-US" sz="700" smtClean="0">
                <a:solidFill>
                  <a:schemeClr val="bg1"/>
                </a:solidFill>
                <a:effectLst/>
              </a:rPr>
              <a:pPr algn="ctr">
                <a:lnSpc>
                  <a:spcPct val="90000"/>
                </a:lnSpc>
                <a:spcBef>
                  <a:spcPct val="0"/>
                </a:spcBef>
                <a:spcAft>
                  <a:spcPct val="0"/>
                </a:spcAft>
              </a:pPr>
              <a:t>9%</a:t>
            </a:fld>
            <a:endParaRPr lang="en-GB" sz="700">
              <a:solidFill>
                <a:schemeClr val="bg1"/>
              </a:solidFill>
            </a:endParaRPr>
          </a:p>
        </p:txBody>
      </p:sp>
      <p:sp>
        <p:nvSpPr>
          <p:cNvPr id="400" name="Rectangle 399">
            <a:extLst>
              <a:ext uri="{FF2B5EF4-FFF2-40B4-BE49-F238E27FC236}">
                <a16:creationId xmlns:a16="http://schemas.microsoft.com/office/drawing/2014/main" id="{CE05064E-CBAE-6172-F4F5-05E448EFB9AF}"/>
              </a:ext>
            </a:extLst>
          </p:cNvPr>
          <p:cNvSpPr/>
          <p:nvPr>
            <p:custDataLst>
              <p:tags r:id="rId158"/>
            </p:custDataLst>
          </p:nvPr>
        </p:nvSpPr>
        <p:spPr bwMode="gray">
          <a:xfrm>
            <a:off x="9966325" y="4471988"/>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9A83667B-41FB-49EB-9897-326C2B68C483}" type="datetime'''''''''''''''''''''''6''''''''''''''''''''''''''''%'''''">
              <a:rPr lang="en-GB" altLang="en-US" sz="700" smtClean="0">
                <a:solidFill>
                  <a:schemeClr val="bg1"/>
                </a:solidFill>
                <a:effectLst/>
              </a:rPr>
              <a:pPr algn="ctr">
                <a:lnSpc>
                  <a:spcPct val="90000"/>
                </a:lnSpc>
                <a:spcBef>
                  <a:spcPct val="0"/>
                </a:spcBef>
                <a:spcAft>
                  <a:spcPct val="0"/>
                </a:spcAft>
              </a:pPr>
              <a:t>6%</a:t>
            </a:fld>
            <a:endParaRPr lang="en-GB" sz="700">
              <a:solidFill>
                <a:schemeClr val="bg1"/>
              </a:solidFill>
            </a:endParaRPr>
          </a:p>
        </p:txBody>
      </p:sp>
      <p:sp>
        <p:nvSpPr>
          <p:cNvPr id="401" name="Rectangle 400">
            <a:extLst>
              <a:ext uri="{FF2B5EF4-FFF2-40B4-BE49-F238E27FC236}">
                <a16:creationId xmlns:a16="http://schemas.microsoft.com/office/drawing/2014/main" id="{8C17CE83-2A02-AA4F-39F8-EA3A6230E9FB}"/>
              </a:ext>
            </a:extLst>
          </p:cNvPr>
          <p:cNvSpPr/>
          <p:nvPr>
            <p:custDataLst>
              <p:tags r:id="rId159"/>
            </p:custDataLst>
          </p:nvPr>
        </p:nvSpPr>
        <p:spPr bwMode="gray">
          <a:xfrm>
            <a:off x="10152063" y="4471988"/>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3D2E9575-7668-4494-9A8F-DCC48B9048C6}" type="datetime'''''''''6''''''''''''''''%'''">
              <a:rPr lang="en-GB" altLang="en-US" sz="700" smtClean="0">
                <a:solidFill>
                  <a:schemeClr val="bg1"/>
                </a:solidFill>
                <a:effectLst/>
              </a:rPr>
              <a:pPr algn="ctr">
                <a:lnSpc>
                  <a:spcPct val="90000"/>
                </a:lnSpc>
                <a:spcBef>
                  <a:spcPct val="0"/>
                </a:spcBef>
                <a:spcAft>
                  <a:spcPct val="0"/>
                </a:spcAft>
              </a:pPr>
              <a:t>6%</a:t>
            </a:fld>
            <a:endParaRPr lang="en-GB" sz="700">
              <a:solidFill>
                <a:schemeClr val="bg1"/>
              </a:solidFill>
            </a:endParaRPr>
          </a:p>
        </p:txBody>
      </p:sp>
      <p:sp>
        <p:nvSpPr>
          <p:cNvPr id="402" name="Rectangle 401">
            <a:extLst>
              <a:ext uri="{FF2B5EF4-FFF2-40B4-BE49-F238E27FC236}">
                <a16:creationId xmlns:a16="http://schemas.microsoft.com/office/drawing/2014/main" id="{E3B8F8C8-5C77-31E5-72FC-D76E78399C05}"/>
              </a:ext>
            </a:extLst>
          </p:cNvPr>
          <p:cNvSpPr/>
          <p:nvPr>
            <p:custDataLst>
              <p:tags r:id="rId160"/>
            </p:custDataLst>
          </p:nvPr>
        </p:nvSpPr>
        <p:spPr bwMode="gray">
          <a:xfrm>
            <a:off x="10337800" y="4471988"/>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F0D12EB6-6E7C-4DD1-8310-D630D5973C43}" type="datetime'''''''''''''''''''6''%'''''''''''''''''''''''">
              <a:rPr lang="en-GB" altLang="en-US" sz="700" smtClean="0">
                <a:solidFill>
                  <a:schemeClr val="bg1"/>
                </a:solidFill>
                <a:effectLst/>
              </a:rPr>
              <a:pPr algn="ctr">
                <a:lnSpc>
                  <a:spcPct val="90000"/>
                </a:lnSpc>
                <a:spcBef>
                  <a:spcPct val="0"/>
                </a:spcBef>
                <a:spcAft>
                  <a:spcPct val="0"/>
                </a:spcAft>
              </a:pPr>
              <a:t>6%</a:t>
            </a:fld>
            <a:endParaRPr lang="en-GB" sz="700">
              <a:solidFill>
                <a:schemeClr val="bg1"/>
              </a:solidFill>
            </a:endParaRPr>
          </a:p>
        </p:txBody>
      </p:sp>
      <p:sp>
        <p:nvSpPr>
          <p:cNvPr id="404" name="Rectangle 403">
            <a:extLst>
              <a:ext uri="{FF2B5EF4-FFF2-40B4-BE49-F238E27FC236}">
                <a16:creationId xmlns:a16="http://schemas.microsoft.com/office/drawing/2014/main" id="{A0F1DD81-9BAE-07AA-B110-870B8B8E595D}"/>
              </a:ext>
            </a:extLst>
          </p:cNvPr>
          <p:cNvSpPr/>
          <p:nvPr>
            <p:custDataLst>
              <p:tags r:id="rId161"/>
            </p:custDataLst>
          </p:nvPr>
        </p:nvSpPr>
        <p:spPr bwMode="gray">
          <a:xfrm>
            <a:off x="10523538" y="4508500"/>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99B49BD4-C63C-4367-B91A-ED8B1B78FE6F}" type="datetime'3''''''''''''''''''''''''''%'''''''''''''">
              <a:rPr lang="en-GB" altLang="en-US" sz="700" smtClean="0">
                <a:solidFill>
                  <a:schemeClr val="bg1"/>
                </a:solidFill>
                <a:effectLst/>
              </a:rPr>
              <a:pPr algn="ctr">
                <a:lnSpc>
                  <a:spcPct val="90000"/>
                </a:lnSpc>
                <a:spcBef>
                  <a:spcPct val="0"/>
                </a:spcBef>
                <a:spcAft>
                  <a:spcPct val="0"/>
                </a:spcAft>
              </a:pPr>
              <a:t>3%</a:t>
            </a:fld>
            <a:endParaRPr lang="en-GB" sz="700">
              <a:solidFill>
                <a:schemeClr val="bg1"/>
              </a:solidFill>
            </a:endParaRPr>
          </a:p>
        </p:txBody>
      </p:sp>
      <p:sp>
        <p:nvSpPr>
          <p:cNvPr id="405" name="Rectangle 404">
            <a:extLst>
              <a:ext uri="{FF2B5EF4-FFF2-40B4-BE49-F238E27FC236}">
                <a16:creationId xmlns:a16="http://schemas.microsoft.com/office/drawing/2014/main" id="{33E0AEB9-AB2D-F778-AF1E-3000289872F5}"/>
              </a:ext>
            </a:extLst>
          </p:cNvPr>
          <p:cNvSpPr/>
          <p:nvPr>
            <p:custDataLst>
              <p:tags r:id="rId162"/>
            </p:custDataLst>
          </p:nvPr>
        </p:nvSpPr>
        <p:spPr bwMode="gray">
          <a:xfrm>
            <a:off x="10709275" y="4508500"/>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E8101146-A510-4E48-B317-0785F5A24678}" type="datetime'''''''''3''''''''''''''%'''''''''">
              <a:rPr lang="en-GB" altLang="en-US" sz="700" smtClean="0">
                <a:solidFill>
                  <a:schemeClr val="bg1"/>
                </a:solidFill>
                <a:effectLst/>
              </a:rPr>
              <a:pPr algn="ctr">
                <a:lnSpc>
                  <a:spcPct val="90000"/>
                </a:lnSpc>
                <a:spcBef>
                  <a:spcPct val="0"/>
                </a:spcBef>
                <a:spcAft>
                  <a:spcPct val="0"/>
                </a:spcAft>
              </a:pPr>
              <a:t>3%</a:t>
            </a:fld>
            <a:endParaRPr lang="en-GB" sz="700">
              <a:solidFill>
                <a:schemeClr val="bg1"/>
              </a:solidFill>
            </a:endParaRPr>
          </a:p>
        </p:txBody>
      </p:sp>
      <p:sp>
        <p:nvSpPr>
          <p:cNvPr id="407" name="Rectangle 406">
            <a:extLst>
              <a:ext uri="{FF2B5EF4-FFF2-40B4-BE49-F238E27FC236}">
                <a16:creationId xmlns:a16="http://schemas.microsoft.com/office/drawing/2014/main" id="{66223480-8121-BFA9-EE64-F67A8232EA95}"/>
              </a:ext>
            </a:extLst>
          </p:cNvPr>
          <p:cNvSpPr/>
          <p:nvPr>
            <p:custDataLst>
              <p:tags r:id="rId163"/>
            </p:custDataLst>
          </p:nvPr>
        </p:nvSpPr>
        <p:spPr bwMode="gray">
          <a:xfrm>
            <a:off x="10895013" y="4508500"/>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8D62BB32-9763-40C8-A1DA-3EBF17C308FC}" type="datetime'''''''''''''''''''''''''''''''''''''''''3''''''%'''''''''">
              <a:rPr lang="en-GB" altLang="en-US" sz="700" smtClean="0">
                <a:solidFill>
                  <a:schemeClr val="bg1"/>
                </a:solidFill>
                <a:effectLst/>
              </a:rPr>
              <a:pPr algn="ctr">
                <a:lnSpc>
                  <a:spcPct val="90000"/>
                </a:lnSpc>
                <a:spcBef>
                  <a:spcPct val="0"/>
                </a:spcBef>
                <a:spcAft>
                  <a:spcPct val="0"/>
                </a:spcAft>
              </a:pPr>
              <a:t>3%</a:t>
            </a:fld>
            <a:endParaRPr lang="en-GB" sz="700">
              <a:solidFill>
                <a:schemeClr val="bg1"/>
              </a:solidFill>
            </a:endParaRPr>
          </a:p>
        </p:txBody>
      </p:sp>
      <p:sp>
        <p:nvSpPr>
          <p:cNvPr id="411" name="Rectangle 410">
            <a:extLst>
              <a:ext uri="{FF2B5EF4-FFF2-40B4-BE49-F238E27FC236}">
                <a16:creationId xmlns:a16="http://schemas.microsoft.com/office/drawing/2014/main" id="{D754EF26-CD2B-64CE-E8BA-CF177D12C88F}"/>
              </a:ext>
            </a:extLst>
          </p:cNvPr>
          <p:cNvSpPr/>
          <p:nvPr>
            <p:custDataLst>
              <p:tags r:id="rId164"/>
            </p:custDataLst>
          </p:nvPr>
        </p:nvSpPr>
        <p:spPr bwMode="gray">
          <a:xfrm>
            <a:off x="11266488" y="4360863"/>
            <a:ext cx="153988"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122D7133-19FA-4D1E-A7C6-C063C2EEC262}" type="datetime'''''''''''''''''''''''9''''%'''''''''''''''''''''''''''''''''">
              <a:rPr lang="en-GB" altLang="en-US" sz="700" smtClean="0">
                <a:solidFill>
                  <a:schemeClr val="bg1"/>
                </a:solidFill>
                <a:effectLst/>
              </a:rPr>
              <a:pPr algn="ctr">
                <a:lnSpc>
                  <a:spcPct val="90000"/>
                </a:lnSpc>
                <a:spcBef>
                  <a:spcPct val="0"/>
                </a:spcBef>
                <a:spcAft>
                  <a:spcPct val="0"/>
                </a:spcAft>
              </a:pPr>
              <a:t>9%</a:t>
            </a:fld>
            <a:endParaRPr lang="en-GB" sz="700">
              <a:solidFill>
                <a:schemeClr val="bg1"/>
              </a:solidFill>
            </a:endParaRPr>
          </a:p>
        </p:txBody>
      </p:sp>
      <p:sp>
        <p:nvSpPr>
          <p:cNvPr id="412" name="Rectangle 411">
            <a:extLst>
              <a:ext uri="{FF2B5EF4-FFF2-40B4-BE49-F238E27FC236}">
                <a16:creationId xmlns:a16="http://schemas.microsoft.com/office/drawing/2014/main" id="{8AE47C8E-D12A-1673-49FE-651FF23CF621}"/>
              </a:ext>
            </a:extLst>
          </p:cNvPr>
          <p:cNvSpPr/>
          <p:nvPr>
            <p:custDataLst>
              <p:tags r:id="rId165"/>
            </p:custDataLst>
          </p:nvPr>
        </p:nvSpPr>
        <p:spPr bwMode="gray">
          <a:xfrm>
            <a:off x="11637963" y="2247900"/>
            <a:ext cx="153988" cy="952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4447039A-40F2-4C5A-BCED-1F6DB48CE28F}" type="datetime'''''''''''''''''''''''''''''''''''''''''''''''6%'''''''">
              <a:rPr lang="en-GB" altLang="en-US" sz="700" smtClean="0">
                <a:solidFill>
                  <a:schemeClr val="tx1"/>
                </a:solidFill>
                <a:effectLst/>
              </a:rPr>
              <a:pPr algn="ctr">
                <a:lnSpc>
                  <a:spcPct val="90000"/>
                </a:lnSpc>
                <a:spcBef>
                  <a:spcPct val="0"/>
                </a:spcBef>
                <a:spcAft>
                  <a:spcPct val="0"/>
                </a:spcAft>
              </a:pPr>
              <a:t>6%</a:t>
            </a:fld>
            <a:endParaRPr lang="en-GB" sz="700">
              <a:solidFill>
                <a:schemeClr val="tx1"/>
              </a:solidFill>
            </a:endParaRPr>
          </a:p>
        </p:txBody>
      </p:sp>
      <p:sp>
        <p:nvSpPr>
          <p:cNvPr id="269" name="Rectangle 268">
            <a:extLst>
              <a:ext uri="{FF2B5EF4-FFF2-40B4-BE49-F238E27FC236}">
                <a16:creationId xmlns:a16="http://schemas.microsoft.com/office/drawing/2014/main" id="{FD9BDAEF-66E2-4E4E-3F90-9BBE035A71B6}"/>
              </a:ext>
            </a:extLst>
          </p:cNvPr>
          <p:cNvSpPr/>
          <p:nvPr>
            <p:custDataLst>
              <p:tags r:id="rId166"/>
            </p:custDataLst>
          </p:nvPr>
        </p:nvSpPr>
        <p:spPr bwMode="gray">
          <a:xfrm>
            <a:off x="7527925" y="3435350"/>
            <a:ext cx="203200" cy="952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3C3399C9-1349-42CE-B4F8-C59EFE9BC380}" type="datetime'''3''''''''''1''%'''''''''''''''''''''">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31%</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24" name="Rectangle 223">
            <a:extLst>
              <a:ext uri="{FF2B5EF4-FFF2-40B4-BE49-F238E27FC236}">
                <a16:creationId xmlns:a16="http://schemas.microsoft.com/office/drawing/2014/main" id="{CA6D6EB4-39D1-CD92-0508-B1DB9C638A84}"/>
              </a:ext>
            </a:extLst>
          </p:cNvPr>
          <p:cNvSpPr/>
          <p:nvPr>
            <p:custDataLst>
              <p:tags r:id="rId167"/>
            </p:custDataLst>
          </p:nvPr>
        </p:nvSpPr>
        <p:spPr bwMode="gray">
          <a:xfrm>
            <a:off x="6227763" y="3916363"/>
            <a:ext cx="203200"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AF641CA7-D5D7-4B04-803B-C763631CAD0F}" type="datetime'''''''53%'''''''''''''''''''''''''''''''''''''''''''''''''">
              <a:rPr lang="en-GB" altLang="en-US" sz="700" smtClean="0">
                <a:solidFill>
                  <a:srgbClr val="FFFFFF"/>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53%</a:t>
            </a:fld>
            <a:endParaRPr kumimoji="0" lang="en-GB" sz="700" b="0" i="0" strike="noStrike" kern="1200" cap="none" spc="0" normalizeH="0" baseline="0" noProof="0" err="1">
              <a:ln>
                <a:noFill/>
              </a:ln>
              <a:solidFill>
                <a:srgbClr val="FFFFFF"/>
              </a:solidFill>
              <a:effectLst/>
              <a:uLnTx/>
              <a:uFillTx/>
              <a:ea typeface="+mn-ea"/>
              <a:cs typeface="+mn-cs"/>
            </a:endParaRPr>
          </a:p>
        </p:txBody>
      </p:sp>
      <p:sp>
        <p:nvSpPr>
          <p:cNvPr id="261" name="Rectangle 260">
            <a:extLst>
              <a:ext uri="{FF2B5EF4-FFF2-40B4-BE49-F238E27FC236}">
                <a16:creationId xmlns:a16="http://schemas.microsoft.com/office/drawing/2014/main" id="{D2AFD42E-3791-9373-5140-88133C007D14}"/>
              </a:ext>
            </a:extLst>
          </p:cNvPr>
          <p:cNvSpPr/>
          <p:nvPr>
            <p:custDataLst>
              <p:tags r:id="rId168"/>
            </p:custDataLst>
          </p:nvPr>
        </p:nvSpPr>
        <p:spPr bwMode="auto">
          <a:xfrm>
            <a:off x="7545388" y="4760913"/>
            <a:ext cx="168275" cy="4349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8C010477-999F-4A08-AE91-FDE2EFCAA32C}" type="datetime'''''''''F''ra''''''''''''''n''c''e'''''''''''">
              <a:rPr lang="en-GB" altLang="en-US" sz="1100" smtClean="0">
                <a:solidFill>
                  <a:srgbClr val="2B3A42"/>
                </a:solidFill>
              </a:rPr>
              <a:pPr lvl="0" algn="r">
                <a:spcBef>
                  <a:spcPct val="0"/>
                </a:spcBef>
                <a:spcAft>
                  <a:spcPct val="0"/>
                </a:spcAft>
                <a:defRPr/>
              </a:pPr>
              <a:t>France</a:t>
            </a:fld>
            <a:endParaRPr kumimoji="0" lang="en-GB" sz="1100" b="0" i="0" strike="noStrike" kern="1200" cap="none" spc="0" normalizeH="0" baseline="0" noProof="0" err="1">
              <a:ln>
                <a:noFill/>
              </a:ln>
              <a:solidFill>
                <a:srgbClr val="2B3A42"/>
              </a:solidFill>
              <a:effectLst/>
              <a:uLnTx/>
              <a:uFillTx/>
            </a:endParaRPr>
          </a:p>
        </p:txBody>
      </p:sp>
      <p:sp>
        <p:nvSpPr>
          <p:cNvPr id="314" name="Rectangle 313">
            <a:extLst>
              <a:ext uri="{FF2B5EF4-FFF2-40B4-BE49-F238E27FC236}">
                <a16:creationId xmlns:a16="http://schemas.microsoft.com/office/drawing/2014/main" id="{D8D7EB44-E52C-9128-C719-2894C9188378}"/>
              </a:ext>
            </a:extLst>
          </p:cNvPr>
          <p:cNvSpPr/>
          <p:nvPr>
            <p:custDataLst>
              <p:tags r:id="rId169"/>
            </p:custDataLst>
          </p:nvPr>
        </p:nvSpPr>
        <p:spPr bwMode="gray">
          <a:xfrm>
            <a:off x="9569450" y="2990850"/>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D7541EE7-E6F4-41C3-9A3E-374C926030C7}" type="datetime'''''6''''''''''''''''''''''9''''''''''''''''''''''''''''''''%'">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69%</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301" name="Rectangle 300">
            <a:extLst>
              <a:ext uri="{FF2B5EF4-FFF2-40B4-BE49-F238E27FC236}">
                <a16:creationId xmlns:a16="http://schemas.microsoft.com/office/drawing/2014/main" id="{2BDDCF9D-A5ED-2ABF-6D13-40D31D05ACCD}"/>
              </a:ext>
            </a:extLst>
          </p:cNvPr>
          <p:cNvSpPr/>
          <p:nvPr>
            <p:custDataLst>
              <p:tags r:id="rId170"/>
            </p:custDataLst>
          </p:nvPr>
        </p:nvSpPr>
        <p:spPr bwMode="gray">
          <a:xfrm>
            <a:off x="6227763" y="2546350"/>
            <a:ext cx="203200" cy="952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marL="0" marR="0" lvl="0" indent="0" algn="ctr" defTabSz="914400" rtl="0" eaLnBrk="1" fontAlgn="auto" latinLnBrk="0" hangingPunct="1">
              <a:lnSpc>
                <a:spcPct val="90000"/>
              </a:lnSpc>
              <a:spcBef>
                <a:spcPct val="0"/>
              </a:spcBef>
              <a:spcAft>
                <a:spcPct val="0"/>
              </a:spcAft>
              <a:buClrTx/>
              <a:buSzTx/>
              <a:buFontTx/>
              <a:buNone/>
              <a:tabLst/>
              <a:defRPr/>
            </a:pPr>
            <a:fld id="{EF0A6382-3C90-40A3-B795-B343A42C55E5}" type="datetime'''2''''''''''''''''''''''''''5''''''''''%'''''''''">
              <a:rPr lang="en-GB" altLang="en-US" sz="700" smtClean="0">
                <a:solidFill>
                  <a:srgbClr val="2B3A42"/>
                </a:solidFill>
                <a:effectLst/>
              </a:rPr>
              <a:pPr marL="0" marR="0" lvl="0" indent="0" algn="ctr" defTabSz="914400" rtl="0" eaLnBrk="1" fontAlgn="auto" latinLnBrk="0" hangingPunct="1">
                <a:lnSpc>
                  <a:spcPct val="90000"/>
                </a:lnSpc>
                <a:spcBef>
                  <a:spcPct val="0"/>
                </a:spcBef>
                <a:spcAft>
                  <a:spcPct val="0"/>
                </a:spcAft>
                <a:buClrTx/>
                <a:buSzTx/>
                <a:buFontTx/>
                <a:buNone/>
                <a:tabLst/>
                <a:defRPr/>
              </a:pPr>
              <a:t>25%</a:t>
            </a:fld>
            <a:endParaRPr kumimoji="0" lang="en-GB" sz="700" b="0" i="0" strike="noStrike" kern="1200" cap="none" spc="0" normalizeH="0" baseline="0" noProof="0" err="1">
              <a:ln>
                <a:noFill/>
              </a:ln>
              <a:solidFill>
                <a:srgbClr val="2B3A42"/>
              </a:solidFill>
              <a:effectLst/>
              <a:uLnTx/>
              <a:uFillTx/>
              <a:ea typeface="+mn-ea"/>
              <a:cs typeface="+mn-cs"/>
            </a:endParaRPr>
          </a:p>
        </p:txBody>
      </p:sp>
      <p:sp>
        <p:nvSpPr>
          <p:cNvPr id="410" name="Rectangle 409">
            <a:extLst>
              <a:ext uri="{FF2B5EF4-FFF2-40B4-BE49-F238E27FC236}">
                <a16:creationId xmlns:a16="http://schemas.microsoft.com/office/drawing/2014/main" id="{1A2D834A-CE89-1332-24DD-1E261371F531}"/>
              </a:ext>
            </a:extLst>
          </p:cNvPr>
          <p:cNvSpPr/>
          <p:nvPr>
            <p:custDataLst>
              <p:tags r:id="rId171"/>
            </p:custDataLst>
          </p:nvPr>
        </p:nvSpPr>
        <p:spPr bwMode="gray">
          <a:xfrm>
            <a:off x="11266488" y="4508500"/>
            <a:ext cx="153988" cy="952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12700" tIns="0" rIns="12700" bIns="0" numCol="1" spcCol="0" rtlCol="0" anchor="ctr" anchorCtr="0">
            <a:noAutofit/>
          </a:bodyPr>
          <a:lstStyle/>
          <a:p>
            <a:pPr algn="ctr">
              <a:lnSpc>
                <a:spcPct val="90000"/>
              </a:lnSpc>
              <a:spcBef>
                <a:spcPct val="0"/>
              </a:spcBef>
              <a:spcAft>
                <a:spcPct val="0"/>
              </a:spcAft>
            </a:pPr>
            <a:fld id="{217B2E7E-3555-4333-BC67-D2E8FF652786}" type="datetime'3''''''%'''''''''''''''">
              <a:rPr lang="en-GB" altLang="en-US" sz="700" smtClean="0">
                <a:solidFill>
                  <a:schemeClr val="bg1"/>
                </a:solidFill>
                <a:effectLst/>
              </a:rPr>
              <a:pPr algn="ctr">
                <a:lnSpc>
                  <a:spcPct val="90000"/>
                </a:lnSpc>
                <a:spcBef>
                  <a:spcPct val="0"/>
                </a:spcBef>
                <a:spcAft>
                  <a:spcPct val="0"/>
                </a:spcAft>
              </a:pPr>
              <a:t>3%</a:t>
            </a:fld>
            <a:endParaRPr lang="en-GB" sz="700">
              <a:solidFill>
                <a:schemeClr val="bg1"/>
              </a:solidFill>
            </a:endParaRPr>
          </a:p>
        </p:txBody>
      </p:sp>
      <p:sp>
        <p:nvSpPr>
          <p:cNvPr id="377" name="Rectangle 376">
            <a:extLst>
              <a:ext uri="{FF2B5EF4-FFF2-40B4-BE49-F238E27FC236}">
                <a16:creationId xmlns:a16="http://schemas.microsoft.com/office/drawing/2014/main" id="{8342560A-D2ED-3B79-8A54-209724403D0A}"/>
              </a:ext>
            </a:extLst>
          </p:cNvPr>
          <p:cNvSpPr/>
          <p:nvPr>
            <p:custDataLst>
              <p:tags r:id="rId172"/>
            </p:custDataLst>
          </p:nvPr>
        </p:nvSpPr>
        <p:spPr bwMode="auto">
          <a:xfrm>
            <a:off x="6716713" y="5797550"/>
            <a:ext cx="179388" cy="13335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err="1">
              <a:ln>
                <a:noFill/>
              </a:ln>
              <a:solidFill>
                <a:srgbClr val="FFFFFF"/>
              </a:solidFill>
              <a:effectLst/>
              <a:uLnTx/>
              <a:uFillTx/>
              <a:latin typeface="Arial" panose="020B0604020202020204"/>
              <a:ea typeface="+mn-ea"/>
              <a:cs typeface="+mn-cs"/>
            </a:endParaRPr>
          </a:p>
        </p:txBody>
      </p:sp>
      <p:sp>
        <p:nvSpPr>
          <p:cNvPr id="378" name="Rectangle 377">
            <a:extLst>
              <a:ext uri="{FF2B5EF4-FFF2-40B4-BE49-F238E27FC236}">
                <a16:creationId xmlns:a16="http://schemas.microsoft.com/office/drawing/2014/main" id="{EF882DCF-E2DE-133D-9C8D-EF1C13298DD2}"/>
              </a:ext>
            </a:extLst>
          </p:cNvPr>
          <p:cNvSpPr/>
          <p:nvPr>
            <p:custDataLst>
              <p:tags r:id="rId173"/>
            </p:custDataLst>
          </p:nvPr>
        </p:nvSpPr>
        <p:spPr bwMode="auto">
          <a:xfrm>
            <a:off x="7731125" y="5797550"/>
            <a:ext cx="179388" cy="13335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err="1">
              <a:ln>
                <a:noFill/>
              </a:ln>
              <a:solidFill>
                <a:srgbClr val="FFFFFF"/>
              </a:solidFill>
              <a:effectLst/>
              <a:uLnTx/>
              <a:uFillTx/>
              <a:latin typeface="Arial" panose="020B0604020202020204"/>
              <a:ea typeface="+mn-ea"/>
              <a:cs typeface="+mn-cs"/>
            </a:endParaRPr>
          </a:p>
        </p:txBody>
      </p:sp>
      <p:sp>
        <p:nvSpPr>
          <p:cNvPr id="379" name="Rectangle 378">
            <a:extLst>
              <a:ext uri="{FF2B5EF4-FFF2-40B4-BE49-F238E27FC236}">
                <a16:creationId xmlns:a16="http://schemas.microsoft.com/office/drawing/2014/main" id="{349433EB-8F8C-BB88-F950-36F9C48D862F}"/>
              </a:ext>
            </a:extLst>
          </p:cNvPr>
          <p:cNvSpPr/>
          <p:nvPr>
            <p:custDataLst>
              <p:tags r:id="rId174"/>
            </p:custDataLst>
          </p:nvPr>
        </p:nvSpPr>
        <p:spPr bwMode="auto">
          <a:xfrm>
            <a:off x="8815388" y="5797550"/>
            <a:ext cx="179388" cy="133350"/>
          </a:xfrm>
          <a:prstGeom prst="rect">
            <a:avLst/>
          </a:prstGeom>
          <a:solidFill>
            <a:srgbClr val="C3CF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err="1">
              <a:ln>
                <a:noFill/>
              </a:ln>
              <a:solidFill>
                <a:srgbClr val="FFFFFF"/>
              </a:solidFill>
              <a:effectLst/>
              <a:uLnTx/>
              <a:uFillTx/>
              <a:latin typeface="Arial" panose="020B0604020202020204"/>
              <a:ea typeface="+mn-ea"/>
              <a:cs typeface="+mn-cs"/>
            </a:endParaRPr>
          </a:p>
        </p:txBody>
      </p:sp>
      <p:sp>
        <p:nvSpPr>
          <p:cNvPr id="380" name="Rectangle 379">
            <a:extLst>
              <a:ext uri="{FF2B5EF4-FFF2-40B4-BE49-F238E27FC236}">
                <a16:creationId xmlns:a16="http://schemas.microsoft.com/office/drawing/2014/main" id="{9B134D8E-57E2-B682-D84E-36E3E63A2C18}"/>
              </a:ext>
            </a:extLst>
          </p:cNvPr>
          <p:cNvSpPr/>
          <p:nvPr>
            <p:custDataLst>
              <p:tags r:id="rId175"/>
            </p:custDataLst>
          </p:nvPr>
        </p:nvSpPr>
        <p:spPr bwMode="auto">
          <a:xfrm>
            <a:off x="10088563" y="5797550"/>
            <a:ext cx="179388" cy="133350"/>
          </a:xfrm>
          <a:prstGeom prst="rect">
            <a:avLst/>
          </a:prstGeom>
          <a:solidFill>
            <a:srgbClr val="D6D7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err="1">
              <a:ln>
                <a:noFill/>
              </a:ln>
              <a:solidFill>
                <a:srgbClr val="FFFFFF"/>
              </a:solidFill>
              <a:effectLst/>
              <a:uLnTx/>
              <a:uFillTx/>
              <a:latin typeface="Arial" panose="020B0604020202020204"/>
              <a:ea typeface="+mn-ea"/>
              <a:cs typeface="+mn-cs"/>
            </a:endParaRPr>
          </a:p>
        </p:txBody>
      </p:sp>
      <p:sp>
        <p:nvSpPr>
          <p:cNvPr id="383" name="Rectangle 382">
            <a:extLst>
              <a:ext uri="{FF2B5EF4-FFF2-40B4-BE49-F238E27FC236}">
                <a16:creationId xmlns:a16="http://schemas.microsoft.com/office/drawing/2014/main" id="{1AE31F38-36CF-7096-63A4-EE78D4292B6F}"/>
              </a:ext>
            </a:extLst>
          </p:cNvPr>
          <p:cNvSpPr/>
          <p:nvPr>
            <p:custDataLst>
              <p:tags r:id="rId176"/>
            </p:custDataLst>
          </p:nvPr>
        </p:nvSpPr>
        <p:spPr bwMode="auto">
          <a:xfrm>
            <a:off x="7961314" y="5792788"/>
            <a:ext cx="752475" cy="1524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lvl="0">
              <a:spcBef>
                <a:spcPct val="0"/>
              </a:spcBef>
              <a:spcAft>
                <a:spcPct val="0"/>
              </a:spcAft>
              <a:defRPr/>
            </a:pPr>
            <a:fld id="{688A7309-64A9-439D-ADFE-5829EBC73CA4}" type="datetime'F''''''''i''''''''''l''e''''d'' f''''o''''r ''''P''''''&amp;''''R'">
              <a:rPr lang="en-GB" altLang="en-US" sz="1000" smtClean="0">
                <a:solidFill>
                  <a:srgbClr val="2B3A42"/>
                </a:solidFill>
              </a:rPr>
              <a:pPr lvl="0">
                <a:spcBef>
                  <a:spcPct val="0"/>
                </a:spcBef>
                <a:spcAft>
                  <a:spcPct val="0"/>
                </a:spcAft>
                <a:defRPr/>
              </a:pPr>
              <a:t>Filed for P&amp;R</a:t>
            </a:fld>
            <a:endParaRPr kumimoji="0" lang="en-GB" sz="1000" b="0" i="0" strike="noStrike" kern="1200" cap="none" spc="0" normalizeH="0" baseline="0" noProof="0" err="1">
              <a:ln>
                <a:noFill/>
              </a:ln>
              <a:solidFill>
                <a:srgbClr val="2B3A42"/>
              </a:solidFill>
              <a:effectLst/>
              <a:uLnTx/>
              <a:uFillTx/>
            </a:endParaRPr>
          </a:p>
        </p:txBody>
      </p:sp>
      <p:sp>
        <p:nvSpPr>
          <p:cNvPr id="381" name="Rectangle 380">
            <a:extLst>
              <a:ext uri="{FF2B5EF4-FFF2-40B4-BE49-F238E27FC236}">
                <a16:creationId xmlns:a16="http://schemas.microsoft.com/office/drawing/2014/main" id="{65FCD699-F458-3069-F84A-E291DA5829D5}"/>
              </a:ext>
            </a:extLst>
          </p:cNvPr>
          <p:cNvSpPr/>
          <p:nvPr>
            <p:custDataLst>
              <p:tags r:id="rId177"/>
            </p:custDataLst>
          </p:nvPr>
        </p:nvSpPr>
        <p:spPr bwMode="auto">
          <a:xfrm>
            <a:off x="6946900" y="5792788"/>
            <a:ext cx="682625" cy="1524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lvl="0">
              <a:spcBef>
                <a:spcPct val="0"/>
              </a:spcBef>
              <a:spcAft>
                <a:spcPct val="0"/>
              </a:spcAft>
              <a:defRPr/>
            </a:pPr>
            <a:fld id="{821F1C64-3C5C-4FFC-A413-148A028BF14A}" type="datetime'''''''''Rei''''''''''''m''''b''''u''''''r''''''''s''e''d'">
              <a:rPr lang="en-GB" altLang="en-US" sz="1000" smtClean="0">
                <a:solidFill>
                  <a:srgbClr val="2B3A42"/>
                </a:solidFill>
              </a:rPr>
              <a:pPr lvl="0">
                <a:spcBef>
                  <a:spcPct val="0"/>
                </a:spcBef>
                <a:spcAft>
                  <a:spcPct val="0"/>
                </a:spcAft>
                <a:defRPr/>
              </a:pPr>
              <a:t>Reimbursed</a:t>
            </a:fld>
            <a:endParaRPr kumimoji="0" lang="en-GB" sz="1000" b="0" i="0" strike="noStrike" kern="1200" cap="none" spc="0" normalizeH="0" baseline="0" noProof="0" err="1">
              <a:ln>
                <a:noFill/>
              </a:ln>
              <a:solidFill>
                <a:srgbClr val="2B3A42"/>
              </a:solidFill>
              <a:effectLst/>
              <a:uLnTx/>
              <a:uFillTx/>
            </a:endParaRPr>
          </a:p>
        </p:txBody>
      </p:sp>
      <p:sp>
        <p:nvSpPr>
          <p:cNvPr id="382" name="Rectangle 381">
            <a:extLst>
              <a:ext uri="{FF2B5EF4-FFF2-40B4-BE49-F238E27FC236}">
                <a16:creationId xmlns:a16="http://schemas.microsoft.com/office/drawing/2014/main" id="{054A3CA2-C9AD-6C39-3162-85EF245E21EA}"/>
              </a:ext>
            </a:extLst>
          </p:cNvPr>
          <p:cNvSpPr/>
          <p:nvPr>
            <p:custDataLst>
              <p:tags r:id="rId178"/>
            </p:custDataLst>
          </p:nvPr>
        </p:nvSpPr>
        <p:spPr bwMode="auto">
          <a:xfrm>
            <a:off x="10318751" y="5792788"/>
            <a:ext cx="822325" cy="1524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lvl="0">
              <a:spcBef>
                <a:spcPct val="0"/>
              </a:spcBef>
              <a:spcAft>
                <a:spcPct val="0"/>
              </a:spcAft>
              <a:defRPr/>
            </a:pPr>
            <a:fld id="{30A08B5A-A779-4124-9844-7660BF4C73E4}" type="datetime'''N''o i''nf''''''o''''''''''''rm''''''''ation'''''">
              <a:rPr lang="en-GB" altLang="en-US" sz="1000" smtClean="0">
                <a:solidFill>
                  <a:srgbClr val="2B3A42"/>
                </a:solidFill>
              </a:rPr>
              <a:pPr lvl="0">
                <a:spcBef>
                  <a:spcPct val="0"/>
                </a:spcBef>
                <a:spcAft>
                  <a:spcPct val="0"/>
                </a:spcAft>
                <a:defRPr/>
              </a:pPr>
              <a:t>No information</a:t>
            </a:fld>
            <a:endParaRPr kumimoji="0" lang="en-GB" sz="1000" b="0" i="0" strike="noStrike" kern="1200" cap="none" spc="0" normalizeH="0" baseline="0" noProof="0" err="1">
              <a:ln>
                <a:noFill/>
              </a:ln>
              <a:solidFill>
                <a:srgbClr val="2B3A42"/>
              </a:solidFill>
              <a:effectLst/>
              <a:uLnTx/>
              <a:uFillTx/>
            </a:endParaRPr>
          </a:p>
        </p:txBody>
      </p:sp>
      <p:sp>
        <p:nvSpPr>
          <p:cNvPr id="384" name="Rectangle 383">
            <a:extLst>
              <a:ext uri="{FF2B5EF4-FFF2-40B4-BE49-F238E27FC236}">
                <a16:creationId xmlns:a16="http://schemas.microsoft.com/office/drawing/2014/main" id="{FB63DCC1-6E55-AD50-1E2F-D6A57364C0C5}"/>
              </a:ext>
            </a:extLst>
          </p:cNvPr>
          <p:cNvSpPr/>
          <p:nvPr>
            <p:custDataLst>
              <p:tags r:id="rId179"/>
            </p:custDataLst>
          </p:nvPr>
        </p:nvSpPr>
        <p:spPr bwMode="auto">
          <a:xfrm>
            <a:off x="9045575" y="5792788"/>
            <a:ext cx="941388" cy="1524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lvl="0">
              <a:spcBef>
                <a:spcPct val="0"/>
              </a:spcBef>
              <a:spcAft>
                <a:spcPct val="0"/>
              </a:spcAft>
              <a:defRPr/>
            </a:pPr>
            <a:fld id="{173C9044-8AEA-4F23-8FCC-AC0B6D05E5D8}" type="datetime'N''''''''ot'' f''''i''le''''''d f''or'''''''' ''''''''P''&amp;''R'">
              <a:rPr lang="en-US" altLang="en-US" sz="1000" smtClean="0">
                <a:solidFill>
                  <a:srgbClr val="2B3A42"/>
                </a:solidFill>
              </a:rPr>
              <a:pPr lvl="0">
                <a:spcBef>
                  <a:spcPct val="0"/>
                </a:spcBef>
                <a:spcAft>
                  <a:spcPct val="0"/>
                </a:spcAft>
                <a:defRPr/>
              </a:pPr>
              <a:t>Not filed for P&amp;R</a:t>
            </a:fld>
            <a:endParaRPr kumimoji="0" lang="en-GB" sz="1000" b="0" i="0" strike="noStrike" kern="1200" cap="none" spc="0" normalizeH="0" baseline="0" noProof="0" err="1">
              <a:ln>
                <a:noFill/>
              </a:ln>
              <a:solidFill>
                <a:srgbClr val="2B3A42"/>
              </a:solidFill>
              <a:effectLst/>
              <a:uLnTx/>
              <a:uFillTx/>
            </a:endParaRPr>
          </a:p>
        </p:txBody>
      </p:sp>
      <p:sp>
        <p:nvSpPr>
          <p:cNvPr id="465" name="TextBox 464">
            <a:extLst>
              <a:ext uri="{FF2B5EF4-FFF2-40B4-BE49-F238E27FC236}">
                <a16:creationId xmlns:a16="http://schemas.microsoft.com/office/drawing/2014/main" id="{62A5FA89-2B3B-C2E1-530B-9EFB37618888}"/>
              </a:ext>
            </a:extLst>
          </p:cNvPr>
          <p:cNvSpPr txBox="1"/>
          <p:nvPr/>
        </p:nvSpPr>
        <p:spPr>
          <a:xfrm>
            <a:off x="6042025" y="1707579"/>
            <a:ext cx="5749926" cy="276999"/>
          </a:xfrm>
          <a:prstGeom prst="rect">
            <a:avLst/>
          </a:prstGeom>
          <a:noFill/>
        </p:spPr>
        <p:txBody>
          <a:bodyPr wrap="square">
            <a:spAutoFit/>
          </a:bodyPr>
          <a:lstStyle/>
          <a:p>
            <a:pPr algn="ctr"/>
            <a:r>
              <a:rPr lang="en-US" sz="1200" b="1" i="1"/>
              <a:t>Status of product reimbursement and filing across countries</a:t>
            </a:r>
            <a:endParaRPr lang="en-GB" sz="1200" b="1" i="1"/>
          </a:p>
        </p:txBody>
      </p:sp>
      <p:sp>
        <p:nvSpPr>
          <p:cNvPr id="4" name="TextBox 3">
            <a:extLst>
              <a:ext uri="{FF2B5EF4-FFF2-40B4-BE49-F238E27FC236}">
                <a16:creationId xmlns:a16="http://schemas.microsoft.com/office/drawing/2014/main" id="{4AB9A476-6EA4-FF88-6427-E6CAF6A8C77C}"/>
              </a:ext>
            </a:extLst>
          </p:cNvPr>
          <p:cNvSpPr txBox="1"/>
          <p:nvPr/>
        </p:nvSpPr>
        <p:spPr>
          <a:xfrm>
            <a:off x="685800" y="6476214"/>
            <a:ext cx="2416046" cy="215444"/>
          </a:xfrm>
          <a:prstGeom prst="rect">
            <a:avLst/>
          </a:prstGeom>
          <a:noFill/>
        </p:spPr>
        <p:txBody>
          <a:bodyPr wrap="none" rtlCol="0">
            <a:spAutoFit/>
          </a:bodyPr>
          <a:lstStyle/>
          <a:p>
            <a:pPr algn="l"/>
            <a:r>
              <a:rPr lang="en-GB" sz="800" i="1"/>
              <a:t>Abbreviations: P&amp;R = pricing and reimbursement</a:t>
            </a:r>
          </a:p>
        </p:txBody>
      </p:sp>
    </p:spTree>
    <p:extLst>
      <p:ext uri="{BB962C8B-B14F-4D97-AF65-F5344CB8AC3E}">
        <p14:creationId xmlns:p14="http://schemas.microsoft.com/office/powerpoint/2010/main" val="282223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8699BA0-1E74-D693-B9C5-617E7C105B68}"/>
              </a:ext>
            </a:extLst>
          </p:cNvPr>
          <p:cNvGraphicFramePr>
            <a:graphicFrameLocks noChangeAspect="1"/>
          </p:cNvGraphicFramePr>
          <p:nvPr>
            <p:custDataLst>
              <p:tags r:id="rId1"/>
            </p:custDataLst>
            <p:extLst>
              <p:ext uri="{D42A27DB-BD31-4B8C-83A1-F6EECF244321}">
                <p14:modId xmlns:p14="http://schemas.microsoft.com/office/powerpoint/2010/main" val="36892955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3" imgW="360" imgH="360" progId="TCLayout.ActiveDocument.1">
                  <p:embed/>
                </p:oleObj>
              </mc:Choice>
              <mc:Fallback>
                <p:oleObj name="think-cell Slide" r:id="rId33" imgW="360" imgH="360" progId="TCLayout.ActiveDocument.1">
                  <p:embed/>
                  <p:pic>
                    <p:nvPicPr>
                      <p:cNvPr id="5" name="Object 4" hidden="1">
                        <a:extLst>
                          <a:ext uri="{FF2B5EF4-FFF2-40B4-BE49-F238E27FC236}">
                            <a16:creationId xmlns:a16="http://schemas.microsoft.com/office/drawing/2014/main" id="{A8699BA0-1E74-D693-B9C5-617E7C105B68}"/>
                          </a:ext>
                        </a:extLst>
                      </p:cNvPr>
                      <p:cNvPicPr/>
                      <p:nvPr/>
                    </p:nvPicPr>
                    <p:blipFill>
                      <a:blip r:embed="rId3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FBB8010-0C4B-543F-4299-D60CDDA51561}"/>
              </a:ext>
            </a:extLst>
          </p:cNvPr>
          <p:cNvSpPr>
            <a:spLocks noGrp="1"/>
          </p:cNvSpPr>
          <p:nvPr>
            <p:ph type="title"/>
          </p:nvPr>
        </p:nvSpPr>
        <p:spPr/>
        <p:txBody>
          <a:bodyPr vert="horz"/>
          <a:lstStyle/>
          <a:p>
            <a:r>
              <a:rPr lang="en-US" dirty="0"/>
              <a:t>While there are delays in P&amp;R filing for some products, this is not a key driver of low availability of medicines in all countries</a:t>
            </a:r>
            <a:endParaRPr lang="en-GB" dirty="0"/>
          </a:p>
        </p:txBody>
      </p:sp>
      <p:sp>
        <p:nvSpPr>
          <p:cNvPr id="14" name="Arrow: Chevron 13">
            <a:extLst>
              <a:ext uri="{FF2B5EF4-FFF2-40B4-BE49-F238E27FC236}">
                <a16:creationId xmlns:a16="http://schemas.microsoft.com/office/drawing/2014/main" id="{593DE50B-439F-A8DE-42E1-05892D466F1F}"/>
              </a:ext>
            </a:extLst>
          </p:cNvPr>
          <p:cNvSpPr/>
          <p:nvPr/>
        </p:nvSpPr>
        <p:spPr>
          <a:xfrm>
            <a:off x="8952000" y="0"/>
            <a:ext cx="3240000" cy="263951"/>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Root causes of delays</a:t>
            </a:r>
          </a:p>
        </p:txBody>
      </p:sp>
      <p:sp>
        <p:nvSpPr>
          <p:cNvPr id="15" name="Rectangle 14">
            <a:extLst>
              <a:ext uri="{FF2B5EF4-FFF2-40B4-BE49-F238E27FC236}">
                <a16:creationId xmlns:a16="http://schemas.microsoft.com/office/drawing/2014/main" id="{2A80CDD8-E87B-08E2-73A0-961052EAA0B8}"/>
              </a:ext>
            </a:extLst>
          </p:cNvPr>
          <p:cNvSpPr/>
          <p:nvPr/>
        </p:nvSpPr>
        <p:spPr>
          <a:xfrm>
            <a:off x="8286161" y="0"/>
            <a:ext cx="3905839" cy="33936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Pentagon 15">
            <a:extLst>
              <a:ext uri="{FF2B5EF4-FFF2-40B4-BE49-F238E27FC236}">
                <a16:creationId xmlns:a16="http://schemas.microsoft.com/office/drawing/2014/main" id="{06E59DED-D381-D7D9-26B0-86F190789146}"/>
              </a:ext>
            </a:extLst>
          </p:cNvPr>
          <p:cNvSpPr/>
          <p:nvPr/>
        </p:nvSpPr>
        <p:spPr>
          <a:xfrm>
            <a:off x="0" y="0"/>
            <a:ext cx="3240000" cy="263951"/>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t>Speed of marketing authorisation</a:t>
            </a:r>
          </a:p>
        </p:txBody>
      </p:sp>
      <p:sp>
        <p:nvSpPr>
          <p:cNvPr id="18" name="Arrow: Chevron 17">
            <a:extLst>
              <a:ext uri="{FF2B5EF4-FFF2-40B4-BE49-F238E27FC236}">
                <a16:creationId xmlns:a16="http://schemas.microsoft.com/office/drawing/2014/main" id="{C1E8C1C5-2C30-38DF-A68C-F5C1A810C8B7}"/>
              </a:ext>
            </a:extLst>
          </p:cNvPr>
          <p:cNvSpPr/>
          <p:nvPr/>
        </p:nvSpPr>
        <p:spPr>
          <a:xfrm>
            <a:off x="2984000" y="0"/>
            <a:ext cx="3240000" cy="26395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Status of filing and reimbursement</a:t>
            </a:r>
          </a:p>
        </p:txBody>
      </p:sp>
      <p:sp>
        <p:nvSpPr>
          <p:cNvPr id="17" name="Rectangle 16">
            <a:extLst>
              <a:ext uri="{FF2B5EF4-FFF2-40B4-BE49-F238E27FC236}">
                <a16:creationId xmlns:a16="http://schemas.microsoft.com/office/drawing/2014/main" id="{383EA528-A1F7-A5AC-E473-F64FD628393A}"/>
              </a:ext>
            </a:extLst>
          </p:cNvPr>
          <p:cNvSpPr/>
          <p:nvPr/>
        </p:nvSpPr>
        <p:spPr>
          <a:xfrm>
            <a:off x="0" y="0"/>
            <a:ext cx="6095999" cy="33936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Chevron 12">
            <a:extLst>
              <a:ext uri="{FF2B5EF4-FFF2-40B4-BE49-F238E27FC236}">
                <a16:creationId xmlns:a16="http://schemas.microsoft.com/office/drawing/2014/main" id="{F27955D1-9679-0748-7D4A-FD216C1534F5}"/>
              </a:ext>
            </a:extLst>
          </p:cNvPr>
          <p:cNvSpPr/>
          <p:nvPr/>
        </p:nvSpPr>
        <p:spPr>
          <a:xfrm>
            <a:off x="5968000" y="0"/>
            <a:ext cx="3240000" cy="263951"/>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Speed of filing and reimbursement</a:t>
            </a:r>
          </a:p>
        </p:txBody>
      </p:sp>
      <p:sp>
        <p:nvSpPr>
          <p:cNvPr id="20" name="Rectangle 19">
            <a:extLst>
              <a:ext uri="{FF2B5EF4-FFF2-40B4-BE49-F238E27FC236}">
                <a16:creationId xmlns:a16="http://schemas.microsoft.com/office/drawing/2014/main" id="{41E8C968-67EE-9BB7-FB69-3D4F7542C2C1}"/>
              </a:ext>
            </a:extLst>
          </p:cNvPr>
          <p:cNvSpPr/>
          <p:nvPr/>
        </p:nvSpPr>
        <p:spPr>
          <a:xfrm>
            <a:off x="685800" y="1768879"/>
            <a:ext cx="4536649" cy="4085166"/>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600"/>
              </a:spcAft>
              <a:buFont typeface="Arial" panose="020B0604020202020204" pitchFamily="34" charset="0"/>
              <a:buChar char="•"/>
            </a:pPr>
            <a:r>
              <a:rPr lang="en-US" sz="1400">
                <a:solidFill>
                  <a:schemeClr val="tx1"/>
                </a:solidFill>
              </a:rPr>
              <a:t>Although the Portal contains products that have been on the market for different lengths of time, across products that have been successfully reimbursed:</a:t>
            </a:r>
          </a:p>
          <a:p>
            <a:pPr marL="742950" lvl="1" indent="-285750">
              <a:spcBef>
                <a:spcPts val="600"/>
              </a:spcBef>
              <a:spcAft>
                <a:spcPts val="600"/>
              </a:spcAft>
              <a:buFont typeface="Courier New" panose="02070309020205020404" pitchFamily="49" charset="0"/>
              <a:buChar char="o"/>
            </a:pPr>
            <a:r>
              <a:rPr lang="en-US" b="1">
                <a:solidFill>
                  <a:schemeClr val="accent2">
                    <a:lumMod val="75000"/>
                  </a:schemeClr>
                </a:solidFill>
              </a:rPr>
              <a:t>25%</a:t>
            </a:r>
            <a:r>
              <a:rPr lang="en-US" sz="1400">
                <a:solidFill>
                  <a:schemeClr val="tx1"/>
                </a:solidFill>
              </a:rPr>
              <a:t> of the total time between EMA approval and availability can be attributed to the time between receiving EMA marketing authorization and P&amp;R filing</a:t>
            </a:r>
          </a:p>
          <a:p>
            <a:pPr marL="742950" lvl="1" indent="-285750">
              <a:spcBef>
                <a:spcPts val="600"/>
              </a:spcBef>
              <a:spcAft>
                <a:spcPts val="600"/>
              </a:spcAft>
              <a:buFont typeface="Courier New" panose="02070309020205020404" pitchFamily="49" charset="0"/>
              <a:buChar char="o"/>
            </a:pPr>
            <a:r>
              <a:rPr lang="en-US" b="1">
                <a:solidFill>
                  <a:schemeClr val="accent2">
                    <a:lumMod val="75000"/>
                  </a:schemeClr>
                </a:solidFill>
              </a:rPr>
              <a:t>75%</a:t>
            </a:r>
            <a:r>
              <a:rPr lang="en-US" sz="1400">
                <a:solidFill>
                  <a:schemeClr val="tx1"/>
                </a:solidFill>
              </a:rPr>
              <a:t> of this time is attributable to the time between P&amp;R filing and P&amp;R decisions at the country-level</a:t>
            </a:r>
          </a:p>
          <a:p>
            <a:pPr marL="285750" indent="-285750">
              <a:spcBef>
                <a:spcPts val="600"/>
              </a:spcBef>
              <a:spcAft>
                <a:spcPts val="600"/>
              </a:spcAft>
              <a:buFont typeface="Arial" panose="020B0604020202020204" pitchFamily="34" charset="0"/>
              <a:buChar char="•"/>
            </a:pPr>
            <a:r>
              <a:rPr lang="en-US" sz="1400">
                <a:solidFill>
                  <a:schemeClr val="tx1"/>
                </a:solidFill>
              </a:rPr>
              <a:t>This pattern varies across countries: the proportion of the total time taken up by the time it takes a company to file for P&amp;R is </a:t>
            </a:r>
            <a:r>
              <a:rPr lang="en-US" sz="1400" b="1">
                <a:solidFill>
                  <a:schemeClr val="accent2">
                    <a:lumMod val="75000"/>
                  </a:schemeClr>
                </a:solidFill>
              </a:rPr>
              <a:t>lowest in EU4+UK markets (19%)</a:t>
            </a:r>
            <a:r>
              <a:rPr lang="en-US" sz="1400">
                <a:solidFill>
                  <a:schemeClr val="tx1"/>
                </a:solidFill>
              </a:rPr>
              <a:t> and </a:t>
            </a:r>
            <a:r>
              <a:rPr lang="en-US" sz="1400" b="1">
                <a:solidFill>
                  <a:schemeClr val="accent2">
                    <a:lumMod val="75000"/>
                  </a:schemeClr>
                </a:solidFill>
              </a:rPr>
              <a:t>highest in CEE (27%)</a:t>
            </a:r>
          </a:p>
        </p:txBody>
      </p:sp>
      <p:sp>
        <p:nvSpPr>
          <p:cNvPr id="21" name="Rectangle 20">
            <a:extLst>
              <a:ext uri="{FF2B5EF4-FFF2-40B4-BE49-F238E27FC236}">
                <a16:creationId xmlns:a16="http://schemas.microsoft.com/office/drawing/2014/main" id="{5DEC8A37-C07C-C07A-D237-13168A15BF78}"/>
              </a:ext>
            </a:extLst>
          </p:cNvPr>
          <p:cNvSpPr/>
          <p:nvPr/>
        </p:nvSpPr>
        <p:spPr>
          <a:xfrm>
            <a:off x="685800" y="1386417"/>
            <a:ext cx="4536649" cy="3824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GB" sz="1400" b="1">
                <a:solidFill>
                  <a:schemeClr val="accent2">
                    <a:lumMod val="75000"/>
                  </a:schemeClr>
                </a:solidFill>
              </a:rPr>
              <a:t>Key findings: Speed of filing and reimbursement</a:t>
            </a:r>
          </a:p>
        </p:txBody>
      </p:sp>
      <p:graphicFrame>
        <p:nvGraphicFramePr>
          <p:cNvPr id="8" name="Chart 7">
            <a:extLst>
              <a:ext uri="{FF2B5EF4-FFF2-40B4-BE49-F238E27FC236}">
                <a16:creationId xmlns:a16="http://schemas.microsoft.com/office/drawing/2014/main" id="{2AFC5D1A-B94A-0497-80F1-6FC15229A3D8}"/>
              </a:ext>
            </a:extLst>
          </p:cNvPr>
          <p:cNvGraphicFramePr/>
          <p:nvPr>
            <p:custDataLst>
              <p:tags r:id="rId2"/>
            </p:custDataLst>
            <p:extLst>
              <p:ext uri="{D42A27DB-BD31-4B8C-83A1-F6EECF244321}">
                <p14:modId xmlns:p14="http://schemas.microsoft.com/office/powerpoint/2010/main" val="2395533982"/>
              </p:ext>
            </p:extLst>
          </p:nvPr>
        </p:nvGraphicFramePr>
        <p:xfrm>
          <a:off x="5932488" y="2093913"/>
          <a:ext cx="5957887" cy="2714625"/>
        </p:xfrm>
        <a:graphic>
          <a:graphicData uri="http://schemas.openxmlformats.org/drawingml/2006/chart">
            <c:chart xmlns:c="http://schemas.openxmlformats.org/drawingml/2006/chart" xmlns:r="http://schemas.openxmlformats.org/officeDocument/2006/relationships" r:id="rId35"/>
          </a:graphicData>
        </a:graphic>
      </p:graphicFrame>
      <p:sp>
        <p:nvSpPr>
          <p:cNvPr id="33" name="Rectangle 32">
            <a:extLst>
              <a:ext uri="{FF2B5EF4-FFF2-40B4-BE49-F238E27FC236}">
                <a16:creationId xmlns:a16="http://schemas.microsoft.com/office/drawing/2014/main" id="{E6A239B0-5D3B-E027-F0C1-1A609E37D4E1}"/>
              </a:ext>
            </a:extLst>
          </p:cNvPr>
          <p:cNvSpPr/>
          <p:nvPr>
            <p:custDataLst>
              <p:tags r:id="rId3"/>
            </p:custDataLst>
          </p:nvPr>
        </p:nvSpPr>
        <p:spPr bwMode="auto">
          <a:xfrm>
            <a:off x="7234238" y="4770438"/>
            <a:ext cx="160338" cy="2444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8697624F-B709-431A-A65B-BF3C45DBE42F}" type="datetime'''I''''''t''''''al''''''''''''''''y'''''''''''''''''''''''''''">
              <a:rPr lang="en-GB" altLang="en-US" sz="1050" smtClean="0">
                <a:solidFill>
                  <a:srgbClr val="2B3A42"/>
                </a:solidFill>
              </a:rPr>
              <a:pPr lvl="0" algn="r">
                <a:spcBef>
                  <a:spcPct val="0"/>
                </a:spcBef>
                <a:spcAft>
                  <a:spcPct val="0"/>
                </a:spcAft>
                <a:defRPr/>
              </a:pPr>
              <a:t>Italy</a:t>
            </a:fld>
            <a:endParaRPr kumimoji="0" lang="en-GB" sz="1050" b="0" i="0" strike="noStrike" kern="1200" cap="none" spc="0" normalizeH="0" baseline="0" noProof="0" err="1">
              <a:ln>
                <a:noFill/>
              </a:ln>
              <a:solidFill>
                <a:srgbClr val="2B3A42"/>
              </a:solidFill>
              <a:effectLst/>
              <a:uLnTx/>
              <a:uFillTx/>
            </a:endParaRPr>
          </a:p>
        </p:txBody>
      </p:sp>
      <p:sp>
        <p:nvSpPr>
          <p:cNvPr id="23" name="Rectangle 22">
            <a:extLst>
              <a:ext uri="{FF2B5EF4-FFF2-40B4-BE49-F238E27FC236}">
                <a16:creationId xmlns:a16="http://schemas.microsoft.com/office/drawing/2014/main" id="{12D4C84B-6EF3-5222-F743-F49AFDCA6B88}"/>
              </a:ext>
            </a:extLst>
          </p:cNvPr>
          <p:cNvSpPr/>
          <p:nvPr>
            <p:custDataLst>
              <p:tags r:id="rId4"/>
            </p:custDataLst>
          </p:nvPr>
        </p:nvSpPr>
        <p:spPr bwMode="auto">
          <a:xfrm>
            <a:off x="6434138" y="4770438"/>
            <a:ext cx="160338" cy="4159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9D92141B-2907-4D6F-B352-3EFD9DCF42D5}" type="datetime'''''''''''''''''''''A''''''u''''''''''''s''t''''r''ia'''''">
              <a:rPr lang="en-GB" altLang="en-US" sz="1050" smtClean="0">
                <a:solidFill>
                  <a:srgbClr val="2B3A42"/>
                </a:solidFill>
              </a:rPr>
              <a:pPr lvl="0" algn="r">
                <a:spcBef>
                  <a:spcPct val="0"/>
                </a:spcBef>
                <a:spcAft>
                  <a:spcPct val="0"/>
                </a:spcAft>
              </a:pPr>
              <a:t>Austria</a:t>
            </a:fld>
            <a:endParaRPr kumimoji="0" lang="en-GB" sz="1050" b="0" i="0" strike="noStrike" kern="1200" cap="none" spc="0" normalizeH="0" baseline="0" noProof="0" err="1">
              <a:ln>
                <a:noFill/>
              </a:ln>
              <a:solidFill>
                <a:srgbClr val="2B3A42"/>
              </a:solidFill>
              <a:effectLst/>
              <a:uLnTx/>
              <a:uFillTx/>
            </a:endParaRPr>
          </a:p>
        </p:txBody>
      </p:sp>
      <p:sp>
        <p:nvSpPr>
          <p:cNvPr id="26" name="Rectangle 25">
            <a:extLst>
              <a:ext uri="{FF2B5EF4-FFF2-40B4-BE49-F238E27FC236}">
                <a16:creationId xmlns:a16="http://schemas.microsoft.com/office/drawing/2014/main" id="{6DC5AD62-EE0A-970B-8ABB-CE087E1271A6}"/>
              </a:ext>
            </a:extLst>
          </p:cNvPr>
          <p:cNvSpPr/>
          <p:nvPr>
            <p:custDataLst>
              <p:tags r:id="rId5"/>
            </p:custDataLst>
          </p:nvPr>
        </p:nvSpPr>
        <p:spPr bwMode="auto">
          <a:xfrm>
            <a:off x="6035675" y="4770438"/>
            <a:ext cx="160338" cy="4159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CE40D904-F79C-4BC1-A93D-93CE4DDA06A5}" type="datetime'F''''''''''r''''''a''''''''''''''n''''''c''e'''''''''''">
              <a:rPr lang="en-GB" altLang="en-US" sz="1050" smtClean="0">
                <a:solidFill>
                  <a:srgbClr val="2B3A42"/>
                </a:solidFill>
              </a:rPr>
              <a:pPr lvl="0" algn="r">
                <a:spcBef>
                  <a:spcPct val="0"/>
                </a:spcBef>
                <a:spcAft>
                  <a:spcPct val="0"/>
                </a:spcAft>
              </a:pPr>
              <a:t>France</a:t>
            </a:fld>
            <a:endParaRPr kumimoji="0" lang="en-GB" sz="1050" b="0" i="0" strike="noStrike" kern="1200" cap="none" spc="0" normalizeH="0" baseline="0" noProof="0" err="1">
              <a:ln>
                <a:noFill/>
              </a:ln>
              <a:solidFill>
                <a:srgbClr val="2B3A42"/>
              </a:solidFill>
              <a:effectLst/>
              <a:uLnTx/>
              <a:uFillTx/>
            </a:endParaRPr>
          </a:p>
        </p:txBody>
      </p:sp>
      <p:sp>
        <p:nvSpPr>
          <p:cNvPr id="39" name="Rectangle 38">
            <a:extLst>
              <a:ext uri="{FF2B5EF4-FFF2-40B4-BE49-F238E27FC236}">
                <a16:creationId xmlns:a16="http://schemas.microsoft.com/office/drawing/2014/main" id="{975F5735-6DFC-36B7-66F7-E9C8FF852D21}"/>
              </a:ext>
            </a:extLst>
          </p:cNvPr>
          <p:cNvSpPr/>
          <p:nvPr>
            <p:custDataLst>
              <p:tags r:id="rId6"/>
            </p:custDataLst>
          </p:nvPr>
        </p:nvSpPr>
        <p:spPr bwMode="auto">
          <a:xfrm>
            <a:off x="8831263" y="4770438"/>
            <a:ext cx="160338" cy="7445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A7379DD6-BBCD-4F24-9D8D-2CA1210057CB}" type="datetime'''''''''''L''''''u''x''em''''b''''''''''o''''''u''r''''g'''''">
              <a:rPr lang="en-GB" altLang="en-US" sz="1050" smtClean="0">
                <a:solidFill>
                  <a:srgbClr val="2B3A42"/>
                </a:solidFill>
              </a:rPr>
              <a:pPr lvl="0" algn="r">
                <a:spcBef>
                  <a:spcPct val="0"/>
                </a:spcBef>
                <a:spcAft>
                  <a:spcPct val="0"/>
                </a:spcAft>
              </a:pPr>
              <a:t>Luxembourg</a:t>
            </a:fld>
            <a:endParaRPr kumimoji="0" lang="en-GB" sz="1050" b="0" i="0" strike="noStrike" kern="1200" cap="none" spc="0" normalizeH="0" baseline="0" noProof="0" err="1">
              <a:ln>
                <a:noFill/>
              </a:ln>
              <a:solidFill>
                <a:srgbClr val="2B3A42"/>
              </a:solidFill>
              <a:effectLst/>
              <a:uLnTx/>
              <a:uFillTx/>
            </a:endParaRPr>
          </a:p>
        </p:txBody>
      </p:sp>
      <p:sp>
        <p:nvSpPr>
          <p:cNvPr id="29" name="Rectangle 28">
            <a:extLst>
              <a:ext uri="{FF2B5EF4-FFF2-40B4-BE49-F238E27FC236}">
                <a16:creationId xmlns:a16="http://schemas.microsoft.com/office/drawing/2014/main" id="{45C054C0-1427-6A67-97F3-FFDC63722890}"/>
              </a:ext>
            </a:extLst>
          </p:cNvPr>
          <p:cNvSpPr/>
          <p:nvPr>
            <p:custDataLst>
              <p:tags r:id="rId7"/>
            </p:custDataLst>
          </p:nvPr>
        </p:nvSpPr>
        <p:spPr bwMode="auto">
          <a:xfrm>
            <a:off x="6235700" y="4770438"/>
            <a:ext cx="160338" cy="3571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9E9B3334-08B5-4F86-9460-7B4F62633AFC}" type="datetime'''''''''''''''''''''''''''''''''Latv''''''''''''''ia'''''''">
              <a:rPr lang="en-GB" altLang="en-US" sz="1050" smtClean="0">
                <a:solidFill>
                  <a:srgbClr val="2B3A42"/>
                </a:solidFill>
              </a:rPr>
              <a:pPr lvl="0" algn="r">
                <a:spcBef>
                  <a:spcPct val="0"/>
                </a:spcBef>
                <a:spcAft>
                  <a:spcPct val="0"/>
                </a:spcAft>
              </a:pPr>
              <a:t>Latvia</a:t>
            </a:fld>
            <a:endParaRPr kumimoji="0" lang="en-GB" sz="1050" b="0" i="0" strike="noStrike" kern="1200" cap="none" spc="0" normalizeH="0" baseline="0" noProof="0" err="1">
              <a:ln>
                <a:noFill/>
              </a:ln>
              <a:solidFill>
                <a:srgbClr val="2B3A42"/>
              </a:solidFill>
              <a:effectLst/>
              <a:uLnTx/>
              <a:uFillTx/>
            </a:endParaRPr>
          </a:p>
        </p:txBody>
      </p:sp>
      <p:sp>
        <p:nvSpPr>
          <p:cNvPr id="31" name="Rectangle 30">
            <a:extLst>
              <a:ext uri="{FF2B5EF4-FFF2-40B4-BE49-F238E27FC236}">
                <a16:creationId xmlns:a16="http://schemas.microsoft.com/office/drawing/2014/main" id="{BC064A8F-A35D-B5EB-623F-9A76719DD9CD}"/>
              </a:ext>
            </a:extLst>
          </p:cNvPr>
          <p:cNvSpPr/>
          <p:nvPr>
            <p:custDataLst>
              <p:tags r:id="rId8"/>
            </p:custDataLst>
          </p:nvPr>
        </p:nvSpPr>
        <p:spPr bwMode="auto">
          <a:xfrm>
            <a:off x="7034213" y="4770438"/>
            <a:ext cx="160338" cy="4175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372004DF-3F61-4512-A241-A5FBDF625FFE}" type="datetime'''''''''''''''''P''''''''o''l''''''a''''''nd'''">
              <a:rPr lang="en-GB" altLang="en-US" sz="1050" smtClean="0">
                <a:solidFill>
                  <a:srgbClr val="2B3A42"/>
                </a:solidFill>
              </a:rPr>
              <a:pPr lvl="0" algn="r">
                <a:spcBef>
                  <a:spcPct val="0"/>
                </a:spcBef>
                <a:spcAft>
                  <a:spcPct val="0"/>
                </a:spcAft>
              </a:pPr>
              <a:t>Poland</a:t>
            </a:fld>
            <a:endParaRPr kumimoji="0" lang="en-GB" sz="1050" b="0" i="0" strike="noStrike" kern="1200" cap="none" spc="0" normalizeH="0" baseline="0" noProof="0" err="1">
              <a:ln>
                <a:noFill/>
              </a:ln>
              <a:solidFill>
                <a:srgbClr val="2B3A42"/>
              </a:solidFill>
              <a:effectLst/>
              <a:uLnTx/>
              <a:uFillTx/>
            </a:endParaRPr>
          </a:p>
        </p:txBody>
      </p:sp>
      <p:sp>
        <p:nvSpPr>
          <p:cNvPr id="50" name="Rectangle 49">
            <a:extLst>
              <a:ext uri="{FF2B5EF4-FFF2-40B4-BE49-F238E27FC236}">
                <a16:creationId xmlns:a16="http://schemas.microsoft.com/office/drawing/2014/main" id="{9F0306F9-666B-DB67-369A-D910815B1FA4}"/>
              </a:ext>
            </a:extLst>
          </p:cNvPr>
          <p:cNvSpPr/>
          <p:nvPr>
            <p:custDataLst>
              <p:tags r:id="rId9"/>
            </p:custDataLst>
          </p:nvPr>
        </p:nvSpPr>
        <p:spPr bwMode="auto">
          <a:xfrm>
            <a:off x="11428413" y="4770438"/>
            <a:ext cx="160338" cy="4318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defRPr/>
            </a:pPr>
            <a:fld id="{985C3243-C45A-4D0B-ACE6-C9C95D44429F}" type="datetime'C''''''''''''r''o''a''''''''''''t''i''''''''''a'''''''">
              <a:rPr lang="en-GB" altLang="en-US" sz="1050" smtClean="0">
                <a:solidFill>
                  <a:srgbClr val="2B3A42"/>
                </a:solidFill>
              </a:rPr>
              <a:pPr lvl="0" algn="r">
                <a:spcBef>
                  <a:spcPct val="0"/>
                </a:spcBef>
                <a:spcAft>
                  <a:spcPct val="0"/>
                </a:spcAft>
                <a:defRPr/>
              </a:pPr>
              <a:t>Croatia</a:t>
            </a:fld>
            <a:endParaRPr kumimoji="0" lang="en-GB" sz="1050" b="0" i="0" strike="noStrike" kern="1200" cap="none" spc="0" normalizeH="0" baseline="0" noProof="0" err="1">
              <a:ln>
                <a:noFill/>
              </a:ln>
              <a:solidFill>
                <a:srgbClr val="2B3A42"/>
              </a:solidFill>
              <a:effectLst/>
              <a:uLnTx/>
              <a:uFillTx/>
            </a:endParaRPr>
          </a:p>
        </p:txBody>
      </p:sp>
      <p:sp>
        <p:nvSpPr>
          <p:cNvPr id="30" name="Rectangle 29">
            <a:extLst>
              <a:ext uri="{FF2B5EF4-FFF2-40B4-BE49-F238E27FC236}">
                <a16:creationId xmlns:a16="http://schemas.microsoft.com/office/drawing/2014/main" id="{52637A38-08EC-CB48-2F6F-2D64256B7C67}"/>
              </a:ext>
            </a:extLst>
          </p:cNvPr>
          <p:cNvSpPr/>
          <p:nvPr>
            <p:custDataLst>
              <p:tags r:id="rId10"/>
            </p:custDataLst>
          </p:nvPr>
        </p:nvSpPr>
        <p:spPr bwMode="auto">
          <a:xfrm>
            <a:off x="6834188" y="4770438"/>
            <a:ext cx="160338" cy="4841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3DE015BF-A89D-45D3-8AC1-C5D8A9177B2C}" type="datetime'''''S''w''''''''e''''''''''''d''''''''''''''''e''''''n'''">
              <a:rPr lang="en-GB" altLang="en-US" sz="1050" smtClean="0">
                <a:solidFill>
                  <a:srgbClr val="2B3A42"/>
                </a:solidFill>
              </a:rPr>
              <a:pPr lvl="0" algn="r">
                <a:spcBef>
                  <a:spcPct val="0"/>
                </a:spcBef>
                <a:spcAft>
                  <a:spcPct val="0"/>
                </a:spcAft>
              </a:pPr>
              <a:t>Sweden</a:t>
            </a:fld>
            <a:endParaRPr kumimoji="0" lang="en-GB" sz="1050" b="0" i="0" strike="noStrike" kern="1200" cap="none" spc="0" normalizeH="0" baseline="0" noProof="0" err="1">
              <a:ln>
                <a:noFill/>
              </a:ln>
              <a:solidFill>
                <a:srgbClr val="2B3A42"/>
              </a:solidFill>
              <a:effectLst/>
              <a:uLnTx/>
              <a:uFillTx/>
            </a:endParaRPr>
          </a:p>
        </p:txBody>
      </p:sp>
      <p:sp>
        <p:nvSpPr>
          <p:cNvPr id="27" name="Rectangle 26">
            <a:extLst>
              <a:ext uri="{FF2B5EF4-FFF2-40B4-BE49-F238E27FC236}">
                <a16:creationId xmlns:a16="http://schemas.microsoft.com/office/drawing/2014/main" id="{B100C954-24F3-B793-7043-8AA4AECB0311}"/>
              </a:ext>
            </a:extLst>
          </p:cNvPr>
          <p:cNvSpPr/>
          <p:nvPr>
            <p:custDataLst>
              <p:tags r:id="rId11"/>
            </p:custDataLst>
          </p:nvPr>
        </p:nvSpPr>
        <p:spPr bwMode="auto">
          <a:xfrm>
            <a:off x="7434263" y="4770438"/>
            <a:ext cx="160338" cy="4984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6C91A55B-9DA9-4792-B85A-84360771777B}" type="datetime'P''o''''''''''''''''''''''r''''''''''t''''''''ug''''a''''l'''">
              <a:rPr lang="en-GB" altLang="en-US" sz="1050" smtClean="0">
                <a:solidFill>
                  <a:srgbClr val="2B3A42"/>
                </a:solidFill>
              </a:rPr>
              <a:pPr lvl="0" algn="r">
                <a:spcBef>
                  <a:spcPct val="0"/>
                </a:spcBef>
                <a:spcAft>
                  <a:spcPct val="0"/>
                </a:spcAft>
              </a:pPr>
              <a:t>Portugal</a:t>
            </a:fld>
            <a:endParaRPr kumimoji="0" lang="en-GB" sz="1050" b="0" i="0" strike="noStrike" kern="1200" cap="none" spc="0" normalizeH="0" baseline="0" noProof="0" err="1">
              <a:ln>
                <a:noFill/>
              </a:ln>
              <a:solidFill>
                <a:srgbClr val="2B3A42"/>
              </a:solidFill>
              <a:effectLst/>
              <a:uLnTx/>
              <a:uFillTx/>
            </a:endParaRPr>
          </a:p>
        </p:txBody>
      </p:sp>
      <p:sp>
        <p:nvSpPr>
          <p:cNvPr id="46" name="Rectangle 45">
            <a:extLst>
              <a:ext uri="{FF2B5EF4-FFF2-40B4-BE49-F238E27FC236}">
                <a16:creationId xmlns:a16="http://schemas.microsoft.com/office/drawing/2014/main" id="{D64878EB-EF29-6AB3-FA08-DF73E0636FB2}"/>
              </a:ext>
            </a:extLst>
          </p:cNvPr>
          <p:cNvSpPr/>
          <p:nvPr>
            <p:custDataLst>
              <p:tags r:id="rId12"/>
            </p:custDataLst>
          </p:nvPr>
        </p:nvSpPr>
        <p:spPr bwMode="auto">
          <a:xfrm>
            <a:off x="10429875" y="4770438"/>
            <a:ext cx="160338" cy="4460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92AD95FE-AA4B-4AE5-9F5E-B3D17A14A2DF}" type="datetime'''''''E''''s''''t''''on''''''''''''''''''ia'''''''''''''">
              <a:rPr lang="en-GB" altLang="en-US" sz="1050" smtClean="0">
                <a:solidFill>
                  <a:srgbClr val="2B3A42"/>
                </a:solidFill>
              </a:rPr>
              <a:pPr lvl="0" algn="r">
                <a:spcBef>
                  <a:spcPct val="0"/>
                </a:spcBef>
                <a:spcAft>
                  <a:spcPct val="0"/>
                </a:spcAft>
              </a:pPr>
              <a:t>Estonia</a:t>
            </a:fld>
            <a:endParaRPr kumimoji="0" lang="en-GB" sz="1050" b="0" i="0" strike="noStrike" kern="1200" cap="none" spc="0" normalizeH="0" baseline="0" noProof="0" err="1">
              <a:ln>
                <a:noFill/>
              </a:ln>
              <a:solidFill>
                <a:srgbClr val="2B3A42"/>
              </a:solidFill>
              <a:effectLst/>
              <a:uLnTx/>
              <a:uFillTx/>
            </a:endParaRPr>
          </a:p>
        </p:txBody>
      </p:sp>
      <p:sp>
        <p:nvSpPr>
          <p:cNvPr id="24" name="Rectangle 23">
            <a:extLst>
              <a:ext uri="{FF2B5EF4-FFF2-40B4-BE49-F238E27FC236}">
                <a16:creationId xmlns:a16="http://schemas.microsoft.com/office/drawing/2014/main" id="{E6346EAA-586B-F129-8D66-D15D5AAF422A}"/>
              </a:ext>
            </a:extLst>
          </p:cNvPr>
          <p:cNvSpPr/>
          <p:nvPr>
            <p:custDataLst>
              <p:tags r:id="rId13"/>
            </p:custDataLst>
          </p:nvPr>
        </p:nvSpPr>
        <p:spPr bwMode="auto">
          <a:xfrm>
            <a:off x="6634163" y="4770438"/>
            <a:ext cx="160338" cy="3429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1E4655FD-D360-4495-8EAD-C66D56093DF4}" type="datetime'''''S''''p''''a''''''''''in'''''''''''''''''''''''''''''">
              <a:rPr lang="en-GB" altLang="en-US" sz="1050" smtClean="0">
                <a:solidFill>
                  <a:srgbClr val="2B3A42"/>
                </a:solidFill>
              </a:rPr>
              <a:pPr lvl="0" algn="r">
                <a:spcBef>
                  <a:spcPct val="0"/>
                </a:spcBef>
                <a:spcAft>
                  <a:spcPct val="0"/>
                </a:spcAft>
              </a:pPr>
              <a:t>Spain</a:t>
            </a:fld>
            <a:endParaRPr kumimoji="0" lang="en-GB" sz="1050" b="0" i="0" strike="noStrike" kern="1200" cap="none" spc="0" normalizeH="0" baseline="0" noProof="0" err="1">
              <a:ln>
                <a:noFill/>
              </a:ln>
              <a:solidFill>
                <a:srgbClr val="2B3A42"/>
              </a:solidFill>
              <a:effectLst/>
              <a:uLnTx/>
              <a:uFillTx/>
            </a:endParaRPr>
          </a:p>
        </p:txBody>
      </p:sp>
      <p:sp>
        <p:nvSpPr>
          <p:cNvPr id="47" name="Rectangle 46">
            <a:extLst>
              <a:ext uri="{FF2B5EF4-FFF2-40B4-BE49-F238E27FC236}">
                <a16:creationId xmlns:a16="http://schemas.microsoft.com/office/drawing/2014/main" id="{F62900DE-5D39-DDC5-ECC5-4ED7656D422F}"/>
              </a:ext>
            </a:extLst>
          </p:cNvPr>
          <p:cNvSpPr/>
          <p:nvPr>
            <p:custDataLst>
              <p:tags r:id="rId14"/>
            </p:custDataLst>
          </p:nvPr>
        </p:nvSpPr>
        <p:spPr bwMode="auto">
          <a:xfrm>
            <a:off x="10629900" y="4770438"/>
            <a:ext cx="160338" cy="5207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1B97FCA0-EFB2-455E-A053-5748C19C1BF2}" type="datetime'Sc''o''''''''''''''''''''t''l''''''a''''''nd'''''''''">
              <a:rPr lang="en-GB" altLang="en-US" sz="1050" smtClean="0">
                <a:solidFill>
                  <a:srgbClr val="2B3A42"/>
                </a:solidFill>
              </a:rPr>
              <a:pPr lvl="0" algn="r">
                <a:spcBef>
                  <a:spcPct val="0"/>
                </a:spcBef>
                <a:spcAft>
                  <a:spcPct val="0"/>
                </a:spcAft>
              </a:pPr>
              <a:t>Scotland</a:t>
            </a:fld>
            <a:endParaRPr kumimoji="0" lang="en-GB" sz="1050" b="0" i="0" strike="noStrike" kern="1200" cap="none" spc="0" normalizeH="0" baseline="0" noProof="0" err="1">
              <a:ln>
                <a:noFill/>
              </a:ln>
              <a:solidFill>
                <a:srgbClr val="2B3A42"/>
              </a:solidFill>
              <a:effectLst/>
              <a:uLnTx/>
              <a:uFillTx/>
            </a:endParaRPr>
          </a:p>
        </p:txBody>
      </p:sp>
      <p:sp>
        <p:nvSpPr>
          <p:cNvPr id="34" name="Rectangle 33">
            <a:extLst>
              <a:ext uri="{FF2B5EF4-FFF2-40B4-BE49-F238E27FC236}">
                <a16:creationId xmlns:a16="http://schemas.microsoft.com/office/drawing/2014/main" id="{628580A0-3786-BC08-9DD4-C72E2B98BF9C}"/>
              </a:ext>
            </a:extLst>
          </p:cNvPr>
          <p:cNvSpPr/>
          <p:nvPr>
            <p:custDataLst>
              <p:tags r:id="rId15"/>
            </p:custDataLst>
          </p:nvPr>
        </p:nvSpPr>
        <p:spPr bwMode="auto">
          <a:xfrm>
            <a:off x="7632700" y="4770438"/>
            <a:ext cx="160338" cy="4540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6DF09DF2-DD6C-470E-86DC-BD3684BE36D1}" type="datetime'N''''''''''''''''''''''''orwa''''y'''''''''''''''''">
              <a:rPr lang="en-GB" altLang="en-US" sz="1050" smtClean="0">
                <a:solidFill>
                  <a:srgbClr val="2B3A42"/>
                </a:solidFill>
              </a:rPr>
              <a:pPr lvl="0" algn="r">
                <a:spcBef>
                  <a:spcPct val="0"/>
                </a:spcBef>
                <a:spcAft>
                  <a:spcPct val="0"/>
                </a:spcAft>
              </a:pPr>
              <a:t>Norway</a:t>
            </a:fld>
            <a:endParaRPr kumimoji="0" lang="en-GB" sz="1050" b="0" i="0" strike="noStrike" kern="1200" cap="none" spc="0" normalizeH="0" baseline="0" noProof="0" err="1">
              <a:ln>
                <a:noFill/>
              </a:ln>
              <a:solidFill>
                <a:srgbClr val="2B3A42"/>
              </a:solidFill>
              <a:effectLst/>
              <a:uLnTx/>
              <a:uFillTx/>
            </a:endParaRPr>
          </a:p>
        </p:txBody>
      </p:sp>
      <p:sp>
        <p:nvSpPr>
          <p:cNvPr id="35" name="Rectangle 34">
            <a:extLst>
              <a:ext uri="{FF2B5EF4-FFF2-40B4-BE49-F238E27FC236}">
                <a16:creationId xmlns:a16="http://schemas.microsoft.com/office/drawing/2014/main" id="{9A4162B3-F4B3-6354-71A2-C85AAF1FC820}"/>
              </a:ext>
            </a:extLst>
          </p:cNvPr>
          <p:cNvSpPr/>
          <p:nvPr>
            <p:custDataLst>
              <p:tags r:id="rId16"/>
            </p:custDataLst>
          </p:nvPr>
        </p:nvSpPr>
        <p:spPr bwMode="auto">
          <a:xfrm>
            <a:off x="7832725" y="4770438"/>
            <a:ext cx="160338" cy="5445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7C988A2A-0AB0-4C42-9EFA-22957CC28E03}" type="datetime'Li''t''''''''h''''''''''u''ani''''''''''a'''''''''''''''''''''">
              <a:rPr lang="en-GB" altLang="en-US" sz="1050" smtClean="0">
                <a:solidFill>
                  <a:srgbClr val="2B3A42"/>
                </a:solidFill>
              </a:rPr>
              <a:pPr lvl="0" algn="r">
                <a:spcBef>
                  <a:spcPct val="0"/>
                </a:spcBef>
                <a:spcAft>
                  <a:spcPct val="0"/>
                </a:spcAft>
              </a:pPr>
              <a:t>Lithuania</a:t>
            </a:fld>
            <a:endParaRPr kumimoji="0" lang="en-GB" sz="1050" b="0" i="0" strike="noStrike" kern="1200" cap="none" spc="0" normalizeH="0" baseline="0" noProof="0" err="1">
              <a:ln>
                <a:noFill/>
              </a:ln>
              <a:solidFill>
                <a:srgbClr val="2B3A42"/>
              </a:solidFill>
              <a:effectLst/>
              <a:uLnTx/>
              <a:uFillTx/>
            </a:endParaRPr>
          </a:p>
        </p:txBody>
      </p:sp>
      <p:sp>
        <p:nvSpPr>
          <p:cNvPr id="32" name="Rectangle 31">
            <a:extLst>
              <a:ext uri="{FF2B5EF4-FFF2-40B4-BE49-F238E27FC236}">
                <a16:creationId xmlns:a16="http://schemas.microsoft.com/office/drawing/2014/main" id="{22B897A7-BC35-B376-34B3-6C7A4F5DC8EE}"/>
              </a:ext>
            </a:extLst>
          </p:cNvPr>
          <p:cNvSpPr/>
          <p:nvPr>
            <p:custDataLst>
              <p:tags r:id="rId17"/>
            </p:custDataLst>
          </p:nvPr>
        </p:nvSpPr>
        <p:spPr bwMode="auto">
          <a:xfrm>
            <a:off x="8032750" y="4770438"/>
            <a:ext cx="160338" cy="4095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A340985A-5A9B-4957-867C-456E99EAE980}" type="datetime'''''''''I''''''r''e''''''''''''l''''a''n''''''''''d'''''''''">
              <a:rPr lang="en-GB" altLang="en-US" sz="1050" smtClean="0">
                <a:solidFill>
                  <a:srgbClr val="2B3A42"/>
                </a:solidFill>
              </a:rPr>
              <a:pPr lvl="0" algn="r">
                <a:spcBef>
                  <a:spcPct val="0"/>
                </a:spcBef>
                <a:spcAft>
                  <a:spcPct val="0"/>
                </a:spcAft>
              </a:pPr>
              <a:t>Ireland</a:t>
            </a:fld>
            <a:endParaRPr kumimoji="0" lang="en-GB" sz="1050" b="0" i="0" strike="noStrike" kern="1200" cap="none" spc="0" normalizeH="0" baseline="0" noProof="0" err="1">
              <a:ln>
                <a:noFill/>
              </a:ln>
              <a:solidFill>
                <a:srgbClr val="2B3A42"/>
              </a:solidFill>
              <a:effectLst/>
              <a:uLnTx/>
              <a:uFillTx/>
            </a:endParaRPr>
          </a:p>
        </p:txBody>
      </p:sp>
      <p:sp>
        <p:nvSpPr>
          <p:cNvPr id="36" name="Rectangle 35">
            <a:extLst>
              <a:ext uri="{FF2B5EF4-FFF2-40B4-BE49-F238E27FC236}">
                <a16:creationId xmlns:a16="http://schemas.microsoft.com/office/drawing/2014/main" id="{29783ADA-0D20-14FC-F572-5109635B6B58}"/>
              </a:ext>
            </a:extLst>
          </p:cNvPr>
          <p:cNvSpPr/>
          <p:nvPr>
            <p:custDataLst>
              <p:tags r:id="rId18"/>
            </p:custDataLst>
          </p:nvPr>
        </p:nvSpPr>
        <p:spPr bwMode="auto">
          <a:xfrm>
            <a:off x="8232775" y="4770438"/>
            <a:ext cx="160338" cy="3270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16AA3D16-6F07-4834-99E6-1BB370189F04}" type="datetime'''''M''''a''''''''''''''''''l''''t''''''''''a'''''''''''''''''">
              <a:rPr lang="en-GB" altLang="en-US" sz="1050" smtClean="0">
                <a:solidFill>
                  <a:srgbClr val="2B3A42"/>
                </a:solidFill>
              </a:rPr>
              <a:pPr lvl="0" algn="r">
                <a:spcBef>
                  <a:spcPct val="0"/>
                </a:spcBef>
                <a:spcAft>
                  <a:spcPct val="0"/>
                </a:spcAft>
              </a:pPr>
              <a:t>Malta</a:t>
            </a:fld>
            <a:endParaRPr kumimoji="0" lang="en-GB" sz="1050" b="0" i="0" strike="noStrike" kern="1200" cap="none" spc="0" normalizeH="0" baseline="0" noProof="0" err="1">
              <a:ln>
                <a:noFill/>
              </a:ln>
              <a:solidFill>
                <a:srgbClr val="2B3A42"/>
              </a:solidFill>
              <a:effectLst/>
              <a:uLnTx/>
              <a:uFillTx/>
            </a:endParaRPr>
          </a:p>
        </p:txBody>
      </p:sp>
      <p:sp>
        <p:nvSpPr>
          <p:cNvPr id="37" name="Rectangle 36">
            <a:extLst>
              <a:ext uri="{FF2B5EF4-FFF2-40B4-BE49-F238E27FC236}">
                <a16:creationId xmlns:a16="http://schemas.microsoft.com/office/drawing/2014/main" id="{52B94A40-36A8-6589-6EEE-EB3AF5D67CE5}"/>
              </a:ext>
            </a:extLst>
          </p:cNvPr>
          <p:cNvSpPr/>
          <p:nvPr>
            <p:custDataLst>
              <p:tags r:id="rId19"/>
            </p:custDataLst>
          </p:nvPr>
        </p:nvSpPr>
        <p:spPr bwMode="auto">
          <a:xfrm>
            <a:off x="8432800" y="4770438"/>
            <a:ext cx="160338" cy="48418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DFF8CB16-C2A2-4A2C-B781-1EB5D5569A9F}" type="datetime'''''''B''''''e''l''g''''''i''''''''''''''''''''''u''''''m'">
              <a:rPr lang="en-GB" altLang="en-US" sz="1050" smtClean="0">
                <a:solidFill>
                  <a:srgbClr val="2B3A42"/>
                </a:solidFill>
              </a:rPr>
              <a:pPr lvl="0" algn="r">
                <a:spcBef>
                  <a:spcPct val="0"/>
                </a:spcBef>
                <a:spcAft>
                  <a:spcPct val="0"/>
                </a:spcAft>
              </a:pPr>
              <a:t>Belgium</a:t>
            </a:fld>
            <a:endParaRPr kumimoji="0" lang="en-GB" sz="1050" b="0" i="0" strike="noStrike" kern="1200" cap="none" spc="0" normalizeH="0" baseline="0" noProof="0" err="1">
              <a:ln>
                <a:noFill/>
              </a:ln>
              <a:solidFill>
                <a:srgbClr val="2B3A42"/>
              </a:solidFill>
              <a:effectLst/>
              <a:uLnTx/>
              <a:uFillTx/>
            </a:endParaRPr>
          </a:p>
        </p:txBody>
      </p:sp>
      <p:sp>
        <p:nvSpPr>
          <p:cNvPr id="38" name="Rectangle 37">
            <a:extLst>
              <a:ext uri="{FF2B5EF4-FFF2-40B4-BE49-F238E27FC236}">
                <a16:creationId xmlns:a16="http://schemas.microsoft.com/office/drawing/2014/main" id="{5C3A2AAD-22D9-BC8F-BD44-607F58BC006E}"/>
              </a:ext>
            </a:extLst>
          </p:cNvPr>
          <p:cNvSpPr/>
          <p:nvPr>
            <p:custDataLst>
              <p:tags r:id="rId20"/>
            </p:custDataLst>
          </p:nvPr>
        </p:nvSpPr>
        <p:spPr bwMode="auto">
          <a:xfrm>
            <a:off x="8632825" y="4770438"/>
            <a:ext cx="160338" cy="3794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19B9D330-CFD0-4500-A696-F68C0853FCF0}" type="datetime'''''''''''''C''''''''z''e''''''''''''''''''c''''''''h'''''''">
              <a:rPr lang="en-GB" altLang="en-US" sz="1050" smtClean="0">
                <a:solidFill>
                  <a:srgbClr val="2B3A42"/>
                </a:solidFill>
              </a:rPr>
              <a:pPr lvl="0" algn="r">
                <a:spcBef>
                  <a:spcPct val="0"/>
                </a:spcBef>
                <a:spcAft>
                  <a:spcPct val="0"/>
                </a:spcAft>
              </a:pPr>
              <a:t>Czech</a:t>
            </a:fld>
            <a:endParaRPr kumimoji="0" lang="en-GB" sz="1050" b="0" i="0" strike="noStrike" kern="1200" cap="none" spc="0" normalizeH="0" baseline="0" noProof="0" err="1">
              <a:ln>
                <a:noFill/>
              </a:ln>
              <a:solidFill>
                <a:srgbClr val="2B3A42"/>
              </a:solidFill>
              <a:effectLst/>
              <a:uLnTx/>
              <a:uFillTx/>
            </a:endParaRPr>
          </a:p>
        </p:txBody>
      </p:sp>
      <p:sp>
        <p:nvSpPr>
          <p:cNvPr id="44" name="Rectangle 43">
            <a:extLst>
              <a:ext uri="{FF2B5EF4-FFF2-40B4-BE49-F238E27FC236}">
                <a16:creationId xmlns:a16="http://schemas.microsoft.com/office/drawing/2014/main" id="{F75736CB-0EF0-0785-0578-60B8CE2164C6}"/>
              </a:ext>
            </a:extLst>
          </p:cNvPr>
          <p:cNvSpPr/>
          <p:nvPr>
            <p:custDataLst>
              <p:tags r:id="rId21"/>
            </p:custDataLst>
          </p:nvPr>
        </p:nvSpPr>
        <p:spPr bwMode="auto">
          <a:xfrm>
            <a:off x="10029825" y="4770438"/>
            <a:ext cx="160338" cy="4397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F15EF209-7503-4F4E-8D05-CF9B91B224B6}" type="datetime'''''''''''F''''''in''''''l''''''a''n''d'''''''''''''''''''''''">
              <a:rPr lang="en-GB" altLang="en-US" sz="1050" smtClean="0">
                <a:solidFill>
                  <a:srgbClr val="2B3A42"/>
                </a:solidFill>
              </a:rPr>
              <a:pPr lvl="0" algn="r">
                <a:spcBef>
                  <a:spcPct val="0"/>
                </a:spcBef>
                <a:spcAft>
                  <a:spcPct val="0"/>
                </a:spcAft>
              </a:pPr>
              <a:t>Finland</a:t>
            </a:fld>
            <a:endParaRPr kumimoji="0" lang="en-GB" sz="1050" b="0" i="0" strike="noStrike" kern="1200" cap="none" spc="0" normalizeH="0" baseline="0" noProof="0" err="1">
              <a:ln>
                <a:noFill/>
              </a:ln>
              <a:solidFill>
                <a:srgbClr val="2B3A42"/>
              </a:solidFill>
              <a:effectLst/>
              <a:uLnTx/>
              <a:uFillTx/>
            </a:endParaRPr>
          </a:p>
        </p:txBody>
      </p:sp>
      <p:sp>
        <p:nvSpPr>
          <p:cNvPr id="28" name="Rectangle 27">
            <a:extLst>
              <a:ext uri="{FF2B5EF4-FFF2-40B4-BE49-F238E27FC236}">
                <a16:creationId xmlns:a16="http://schemas.microsoft.com/office/drawing/2014/main" id="{CC2A6E52-01EB-5D55-271F-E0BF904D60B9}"/>
              </a:ext>
            </a:extLst>
          </p:cNvPr>
          <p:cNvSpPr/>
          <p:nvPr>
            <p:custDataLst>
              <p:tags r:id="rId22"/>
            </p:custDataLst>
          </p:nvPr>
        </p:nvSpPr>
        <p:spPr bwMode="auto">
          <a:xfrm>
            <a:off x="9031288" y="4770438"/>
            <a:ext cx="160338" cy="5064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86E5DBBA-5734-46F3-AB6A-0AFAF6A3AA59}" type="datetime'''H''''u''n''''''g''a''''''''''''''''''''''r''''y'''''">
              <a:rPr lang="en-GB" altLang="en-US" sz="1050" smtClean="0">
                <a:solidFill>
                  <a:srgbClr val="2B3A42"/>
                </a:solidFill>
              </a:rPr>
              <a:pPr lvl="0" algn="r">
                <a:spcBef>
                  <a:spcPct val="0"/>
                </a:spcBef>
                <a:spcAft>
                  <a:spcPct val="0"/>
                </a:spcAft>
              </a:pPr>
              <a:t>Hungary</a:t>
            </a:fld>
            <a:endParaRPr kumimoji="0" lang="en-GB" sz="1050" b="0" i="0" strike="noStrike" kern="1200" cap="none" spc="0" normalizeH="0" baseline="0" noProof="0" err="1">
              <a:ln>
                <a:noFill/>
              </a:ln>
              <a:solidFill>
                <a:srgbClr val="2B3A42"/>
              </a:solidFill>
              <a:effectLst/>
              <a:uLnTx/>
              <a:uFillTx/>
            </a:endParaRPr>
          </a:p>
        </p:txBody>
      </p:sp>
      <p:sp>
        <p:nvSpPr>
          <p:cNvPr id="41" name="Rectangle 40">
            <a:extLst>
              <a:ext uri="{FF2B5EF4-FFF2-40B4-BE49-F238E27FC236}">
                <a16:creationId xmlns:a16="http://schemas.microsoft.com/office/drawing/2014/main" id="{A7B41D5C-01CD-A00D-EF27-77751F9DC926}"/>
              </a:ext>
            </a:extLst>
          </p:cNvPr>
          <p:cNvSpPr/>
          <p:nvPr>
            <p:custDataLst>
              <p:tags r:id="rId23"/>
            </p:custDataLst>
          </p:nvPr>
        </p:nvSpPr>
        <p:spPr bwMode="auto">
          <a:xfrm>
            <a:off x="9231313" y="4770438"/>
            <a:ext cx="160338" cy="5143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40FA030A-377F-41FF-90AB-D729DD6B876F}" type="datetime'''''''''''''''''S''l''''o''''v''e''''''''''n''i''a'''''''">
              <a:rPr lang="en-GB" altLang="en-US" sz="1050" smtClean="0">
                <a:solidFill>
                  <a:srgbClr val="2B3A42"/>
                </a:solidFill>
              </a:rPr>
              <a:pPr lvl="0" algn="r">
                <a:spcBef>
                  <a:spcPct val="0"/>
                </a:spcBef>
                <a:spcAft>
                  <a:spcPct val="0"/>
                </a:spcAft>
              </a:pPr>
              <a:t>Slovenia</a:t>
            </a:fld>
            <a:endParaRPr kumimoji="0" lang="en-GB" sz="1050" b="0" i="0" strike="noStrike" kern="1200" cap="none" spc="0" normalizeH="0" baseline="0" noProof="0" err="1">
              <a:ln>
                <a:noFill/>
              </a:ln>
              <a:solidFill>
                <a:srgbClr val="2B3A42"/>
              </a:solidFill>
              <a:effectLst/>
              <a:uLnTx/>
              <a:uFillTx/>
            </a:endParaRPr>
          </a:p>
        </p:txBody>
      </p:sp>
      <p:sp>
        <p:nvSpPr>
          <p:cNvPr id="42" name="Rectangle 41">
            <a:extLst>
              <a:ext uri="{FF2B5EF4-FFF2-40B4-BE49-F238E27FC236}">
                <a16:creationId xmlns:a16="http://schemas.microsoft.com/office/drawing/2014/main" id="{6AEB6E88-9710-0304-7DD8-0823F8F04F18}"/>
              </a:ext>
            </a:extLst>
          </p:cNvPr>
          <p:cNvSpPr/>
          <p:nvPr>
            <p:custDataLst>
              <p:tags r:id="rId24"/>
            </p:custDataLst>
          </p:nvPr>
        </p:nvSpPr>
        <p:spPr bwMode="auto">
          <a:xfrm>
            <a:off x="9431338" y="4770438"/>
            <a:ext cx="160338" cy="53657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B6107F61-588C-46DC-A317-E99260627105}" type="datetime'Ro''''''''''''''''''man''''''''''''i''''a'''''''''''''''''">
              <a:rPr lang="en-GB" altLang="en-US" sz="1050" smtClean="0">
                <a:solidFill>
                  <a:srgbClr val="2B3A42"/>
                </a:solidFill>
              </a:rPr>
              <a:pPr lvl="0" algn="r">
                <a:spcBef>
                  <a:spcPct val="0"/>
                </a:spcBef>
                <a:spcAft>
                  <a:spcPct val="0"/>
                </a:spcAft>
              </a:pPr>
              <a:t>Romania</a:t>
            </a:fld>
            <a:endParaRPr kumimoji="0" lang="en-GB" sz="1050" b="0" i="0" strike="noStrike" kern="1200" cap="none" spc="0" normalizeH="0" baseline="0" noProof="0">
              <a:ln>
                <a:noFill/>
              </a:ln>
              <a:solidFill>
                <a:srgbClr val="2B3A42"/>
              </a:solidFill>
              <a:effectLst/>
              <a:uLnTx/>
              <a:uFillTx/>
            </a:endParaRPr>
          </a:p>
        </p:txBody>
      </p:sp>
      <p:sp>
        <p:nvSpPr>
          <p:cNvPr id="43" name="Rectangle 42">
            <a:extLst>
              <a:ext uri="{FF2B5EF4-FFF2-40B4-BE49-F238E27FC236}">
                <a16:creationId xmlns:a16="http://schemas.microsoft.com/office/drawing/2014/main" id="{4A892D4B-9CD5-B66B-F3E5-378C02CD8A38}"/>
              </a:ext>
            </a:extLst>
          </p:cNvPr>
          <p:cNvSpPr/>
          <p:nvPr>
            <p:custDataLst>
              <p:tags r:id="rId25"/>
            </p:custDataLst>
          </p:nvPr>
        </p:nvSpPr>
        <p:spPr bwMode="auto">
          <a:xfrm>
            <a:off x="9631363" y="4770438"/>
            <a:ext cx="160338" cy="5064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9325C7B0-47BC-4FA7-A1A5-D0395CFCD1D1}" type="datetime'''''''''''S''''l''ov''a''''k''i''''''''''''a'">
              <a:rPr lang="en-GB" altLang="en-US" sz="1050" smtClean="0">
                <a:solidFill>
                  <a:srgbClr val="2B3A42"/>
                </a:solidFill>
              </a:rPr>
              <a:pPr lvl="0" algn="r">
                <a:spcBef>
                  <a:spcPct val="0"/>
                </a:spcBef>
                <a:spcAft>
                  <a:spcPct val="0"/>
                </a:spcAft>
              </a:pPr>
              <a:t>Slovakia</a:t>
            </a:fld>
            <a:endParaRPr kumimoji="0" lang="en-GB" sz="1050" b="0" i="0" strike="noStrike" kern="1200" cap="none" spc="0" normalizeH="0" baseline="0" noProof="0" err="1">
              <a:ln>
                <a:noFill/>
              </a:ln>
              <a:solidFill>
                <a:srgbClr val="2B3A42"/>
              </a:solidFill>
              <a:effectLst/>
              <a:uLnTx/>
              <a:uFillTx/>
            </a:endParaRPr>
          </a:p>
        </p:txBody>
      </p:sp>
      <p:sp>
        <p:nvSpPr>
          <p:cNvPr id="25" name="Rectangle 24">
            <a:extLst>
              <a:ext uri="{FF2B5EF4-FFF2-40B4-BE49-F238E27FC236}">
                <a16:creationId xmlns:a16="http://schemas.microsoft.com/office/drawing/2014/main" id="{DD574031-59DB-7443-84F2-91D75DC6AC47}"/>
              </a:ext>
            </a:extLst>
          </p:cNvPr>
          <p:cNvSpPr/>
          <p:nvPr>
            <p:custDataLst>
              <p:tags r:id="rId26"/>
            </p:custDataLst>
          </p:nvPr>
        </p:nvSpPr>
        <p:spPr bwMode="auto">
          <a:xfrm>
            <a:off x="9831388" y="4770438"/>
            <a:ext cx="160338" cy="43815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444DD987-445E-47A6-8DA6-B2E6528ECCA4}" type="datetime'''''''G''''''''''r''e''''e''''''''''''''c''''''e'''''">
              <a:rPr lang="en-GB" altLang="en-US" sz="1050" smtClean="0">
                <a:solidFill>
                  <a:srgbClr val="2B3A42"/>
                </a:solidFill>
              </a:rPr>
              <a:pPr lvl="0" algn="r">
                <a:spcBef>
                  <a:spcPct val="0"/>
                </a:spcBef>
                <a:spcAft>
                  <a:spcPct val="0"/>
                </a:spcAft>
              </a:pPr>
              <a:t>Greece</a:t>
            </a:fld>
            <a:endParaRPr kumimoji="0" lang="en-GB" sz="1050" b="0" i="0" strike="noStrike" kern="1200" cap="none" spc="0" normalizeH="0" baseline="0" noProof="0" err="1">
              <a:ln>
                <a:noFill/>
              </a:ln>
              <a:solidFill>
                <a:srgbClr val="2B3A42"/>
              </a:solidFill>
              <a:effectLst/>
              <a:uLnTx/>
              <a:uFillTx/>
            </a:endParaRPr>
          </a:p>
        </p:txBody>
      </p:sp>
      <p:sp>
        <p:nvSpPr>
          <p:cNvPr id="45" name="Rectangle 44">
            <a:extLst>
              <a:ext uri="{FF2B5EF4-FFF2-40B4-BE49-F238E27FC236}">
                <a16:creationId xmlns:a16="http://schemas.microsoft.com/office/drawing/2014/main" id="{4C70DE00-3F35-C3CC-7F8F-5B280317BC31}"/>
              </a:ext>
            </a:extLst>
          </p:cNvPr>
          <p:cNvSpPr/>
          <p:nvPr>
            <p:custDataLst>
              <p:tags r:id="rId27"/>
            </p:custDataLst>
          </p:nvPr>
        </p:nvSpPr>
        <p:spPr bwMode="auto">
          <a:xfrm>
            <a:off x="10229850" y="4770438"/>
            <a:ext cx="160338" cy="4238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D7EB11CC-523C-4717-A9A1-6479B280DBEF}" type="datetime'''C''''''ypr''''u''s'''''''''''''''''''''''''''''''''''">
              <a:rPr lang="en-GB" altLang="en-US" sz="1050" smtClean="0">
                <a:solidFill>
                  <a:srgbClr val="2B3A42"/>
                </a:solidFill>
              </a:rPr>
              <a:pPr lvl="0" algn="r">
                <a:spcBef>
                  <a:spcPct val="0"/>
                </a:spcBef>
                <a:spcAft>
                  <a:spcPct val="0"/>
                </a:spcAft>
              </a:pPr>
              <a:t>Cyprus</a:t>
            </a:fld>
            <a:endParaRPr kumimoji="0" lang="en-GB" sz="1050" b="0" i="0" strike="noStrike" kern="1200" cap="none" spc="0" normalizeH="0" baseline="0" noProof="0" err="1">
              <a:ln>
                <a:noFill/>
              </a:ln>
              <a:solidFill>
                <a:srgbClr val="2B3A42"/>
              </a:solidFill>
              <a:effectLst/>
              <a:uLnTx/>
              <a:uFillTx/>
            </a:endParaRPr>
          </a:p>
        </p:txBody>
      </p:sp>
      <p:sp>
        <p:nvSpPr>
          <p:cNvPr id="48" name="Rectangle 47">
            <a:extLst>
              <a:ext uri="{FF2B5EF4-FFF2-40B4-BE49-F238E27FC236}">
                <a16:creationId xmlns:a16="http://schemas.microsoft.com/office/drawing/2014/main" id="{2FAF1888-1023-517F-CC1F-618B8AE04FDC}"/>
              </a:ext>
            </a:extLst>
          </p:cNvPr>
          <p:cNvSpPr/>
          <p:nvPr>
            <p:custDataLst>
              <p:tags r:id="rId28"/>
            </p:custDataLst>
          </p:nvPr>
        </p:nvSpPr>
        <p:spPr bwMode="auto">
          <a:xfrm>
            <a:off x="10829925" y="4770438"/>
            <a:ext cx="160338" cy="7223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D87F9CBB-3F14-4B58-96D7-EFB7653A46B2}" type="datetime'''N''e''th''e''''''r''''''''''l''''a''''n''''''ds'''''''''''">
              <a:rPr lang="en-GB" altLang="en-US" sz="1050" smtClean="0">
                <a:solidFill>
                  <a:srgbClr val="2B3A42"/>
                </a:solidFill>
              </a:rPr>
              <a:pPr lvl="0" algn="r">
                <a:spcBef>
                  <a:spcPct val="0"/>
                </a:spcBef>
                <a:spcAft>
                  <a:spcPct val="0"/>
                </a:spcAft>
              </a:pPr>
              <a:t>Netherlands</a:t>
            </a:fld>
            <a:endParaRPr kumimoji="0" lang="en-GB" sz="1050" b="0" i="0" strike="noStrike" kern="1200" cap="none" spc="0" normalizeH="0" baseline="0" noProof="0" err="1">
              <a:ln>
                <a:noFill/>
              </a:ln>
              <a:solidFill>
                <a:srgbClr val="2B3A42"/>
              </a:solidFill>
              <a:effectLst/>
              <a:uLnTx/>
              <a:uFillTx/>
            </a:endParaRPr>
          </a:p>
        </p:txBody>
      </p:sp>
      <p:sp>
        <p:nvSpPr>
          <p:cNvPr id="49" name="Rectangle 48">
            <a:extLst>
              <a:ext uri="{FF2B5EF4-FFF2-40B4-BE49-F238E27FC236}">
                <a16:creationId xmlns:a16="http://schemas.microsoft.com/office/drawing/2014/main" id="{60F51208-7587-7F11-FDFE-3B9311C26629}"/>
              </a:ext>
            </a:extLst>
          </p:cNvPr>
          <p:cNvSpPr/>
          <p:nvPr>
            <p:custDataLst>
              <p:tags r:id="rId29"/>
            </p:custDataLst>
          </p:nvPr>
        </p:nvSpPr>
        <p:spPr bwMode="auto">
          <a:xfrm>
            <a:off x="11029950" y="4770438"/>
            <a:ext cx="160338" cy="5429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4D461EF7-8255-46E7-805B-8E09A362A397}" type="datetime'''''''''''''''''''''''''''D''e''''''''n''m''''''''''ar''''k'">
              <a:rPr lang="en-GB" altLang="en-US" sz="1050" smtClean="0">
                <a:solidFill>
                  <a:srgbClr val="2B3A42"/>
                </a:solidFill>
              </a:rPr>
              <a:pPr lvl="0" algn="r">
                <a:spcBef>
                  <a:spcPct val="0"/>
                </a:spcBef>
                <a:spcAft>
                  <a:spcPct val="0"/>
                </a:spcAft>
              </a:pPr>
              <a:t>Denmark</a:t>
            </a:fld>
            <a:endParaRPr kumimoji="0" lang="en-GB" sz="1050" b="0" i="0" strike="noStrike" kern="1200" cap="none" spc="0" normalizeH="0" baseline="0" noProof="0" err="1">
              <a:ln>
                <a:noFill/>
              </a:ln>
              <a:solidFill>
                <a:srgbClr val="2B3A42"/>
              </a:solidFill>
              <a:effectLst/>
              <a:uLnTx/>
              <a:uFillTx/>
            </a:endParaRPr>
          </a:p>
        </p:txBody>
      </p:sp>
      <p:sp>
        <p:nvSpPr>
          <p:cNvPr id="40" name="Rectangle 39">
            <a:extLst>
              <a:ext uri="{FF2B5EF4-FFF2-40B4-BE49-F238E27FC236}">
                <a16:creationId xmlns:a16="http://schemas.microsoft.com/office/drawing/2014/main" id="{CE42D861-CA15-A5DD-32C9-D4FF6ED51E35}"/>
              </a:ext>
            </a:extLst>
          </p:cNvPr>
          <p:cNvSpPr/>
          <p:nvPr>
            <p:custDataLst>
              <p:tags r:id="rId30"/>
            </p:custDataLst>
          </p:nvPr>
        </p:nvSpPr>
        <p:spPr bwMode="auto">
          <a:xfrm>
            <a:off x="11228388" y="4770438"/>
            <a:ext cx="160338" cy="492125"/>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0DC59C11-388D-436D-A9A4-352F8E6D5C1C}" type="datetime'''Bu''''''''''''l''''''''''''''g''ar''''i''''''''''''''''a'">
              <a:rPr lang="en-GB" altLang="en-US" sz="1050" smtClean="0">
                <a:solidFill>
                  <a:srgbClr val="2B3A42"/>
                </a:solidFill>
              </a:rPr>
              <a:pPr lvl="0" algn="r">
                <a:spcBef>
                  <a:spcPct val="0"/>
                </a:spcBef>
                <a:spcAft>
                  <a:spcPct val="0"/>
                </a:spcAft>
              </a:pPr>
              <a:t>Bulgaria</a:t>
            </a:fld>
            <a:endParaRPr kumimoji="0" lang="en-GB" sz="1050" b="0" i="0" strike="noStrike" kern="1200" cap="none" spc="0" normalizeH="0" baseline="0" noProof="0">
              <a:ln>
                <a:noFill/>
              </a:ln>
              <a:solidFill>
                <a:srgbClr val="2B3A42"/>
              </a:solidFill>
              <a:effectLst/>
              <a:uLnTx/>
              <a:uFillTx/>
            </a:endParaRPr>
          </a:p>
        </p:txBody>
      </p:sp>
      <p:sp>
        <p:nvSpPr>
          <p:cNvPr id="51" name="Rectangle 50">
            <a:extLst>
              <a:ext uri="{FF2B5EF4-FFF2-40B4-BE49-F238E27FC236}">
                <a16:creationId xmlns:a16="http://schemas.microsoft.com/office/drawing/2014/main" id="{0B1836D7-BFEB-D178-9947-7420394CF9C0}"/>
              </a:ext>
            </a:extLst>
          </p:cNvPr>
          <p:cNvSpPr/>
          <p:nvPr>
            <p:custDataLst>
              <p:tags r:id="rId31"/>
            </p:custDataLst>
          </p:nvPr>
        </p:nvSpPr>
        <p:spPr bwMode="auto">
          <a:xfrm>
            <a:off x="11628438" y="4770438"/>
            <a:ext cx="160338" cy="100171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0" bIns="0" numCol="1" spcCol="0" rtlCol="0" anchor="ctr" anchorCtr="0">
            <a:noAutofit/>
          </a:bodyPr>
          <a:lstStyle/>
          <a:p>
            <a:pPr lvl="0" algn="r">
              <a:spcBef>
                <a:spcPct val="0"/>
              </a:spcBef>
              <a:spcAft>
                <a:spcPct val="0"/>
              </a:spcAft>
            </a:pPr>
            <a:fld id="{81B5F0BE-CCC5-4AD3-B4D8-1A9D97539F88}" type="datetime'''E''''''''uro''p''e'' a''v''er''a''g''''''''''''''''''e'''''">
              <a:rPr lang="en-GB" altLang="en-US" sz="1050" b="1" smtClean="0">
                <a:solidFill>
                  <a:schemeClr val="accent4"/>
                </a:solidFill>
              </a:rPr>
              <a:pPr lvl="0" algn="r">
                <a:spcBef>
                  <a:spcPct val="0"/>
                </a:spcBef>
                <a:spcAft>
                  <a:spcPct val="0"/>
                </a:spcAft>
              </a:pPr>
              <a:t>Europe average</a:t>
            </a:fld>
            <a:endParaRPr kumimoji="0" lang="en-GB" sz="1050" b="1" i="0" strike="noStrike" kern="1200" cap="none" spc="0" normalizeH="0" baseline="0" noProof="0" err="1">
              <a:ln>
                <a:noFill/>
              </a:ln>
              <a:solidFill>
                <a:schemeClr val="accent4"/>
              </a:solidFill>
              <a:effectLst/>
              <a:uLnTx/>
              <a:uFillTx/>
            </a:endParaRPr>
          </a:p>
        </p:txBody>
      </p:sp>
      <p:graphicFrame>
        <p:nvGraphicFramePr>
          <p:cNvPr id="54" name="Table 53">
            <a:extLst>
              <a:ext uri="{FF2B5EF4-FFF2-40B4-BE49-F238E27FC236}">
                <a16:creationId xmlns:a16="http://schemas.microsoft.com/office/drawing/2014/main" id="{BDDF4DA1-EB2E-B665-0993-239707E3C2B0}"/>
              </a:ext>
            </a:extLst>
          </p:cNvPr>
          <p:cNvGraphicFramePr>
            <a:graphicFrameLocks noGrp="1"/>
          </p:cNvGraphicFramePr>
          <p:nvPr>
            <p:extLst>
              <p:ext uri="{D42A27DB-BD31-4B8C-83A1-F6EECF244321}">
                <p14:modId xmlns:p14="http://schemas.microsoft.com/office/powerpoint/2010/main" val="2103739910"/>
              </p:ext>
            </p:extLst>
          </p:nvPr>
        </p:nvGraphicFramePr>
        <p:xfrm>
          <a:off x="5968000" y="1692275"/>
          <a:ext cx="5844602" cy="342900"/>
        </p:xfrm>
        <a:graphic>
          <a:graphicData uri="http://schemas.openxmlformats.org/drawingml/2006/table">
            <a:tbl>
              <a:tblPr/>
              <a:tblGrid>
                <a:gridCol w="201538">
                  <a:extLst>
                    <a:ext uri="{9D8B030D-6E8A-4147-A177-3AD203B41FA5}">
                      <a16:colId xmlns:a16="http://schemas.microsoft.com/office/drawing/2014/main" val="3657939410"/>
                    </a:ext>
                  </a:extLst>
                </a:gridCol>
                <a:gridCol w="201538">
                  <a:extLst>
                    <a:ext uri="{9D8B030D-6E8A-4147-A177-3AD203B41FA5}">
                      <a16:colId xmlns:a16="http://schemas.microsoft.com/office/drawing/2014/main" val="2170152074"/>
                    </a:ext>
                  </a:extLst>
                </a:gridCol>
                <a:gridCol w="201538">
                  <a:extLst>
                    <a:ext uri="{9D8B030D-6E8A-4147-A177-3AD203B41FA5}">
                      <a16:colId xmlns:a16="http://schemas.microsoft.com/office/drawing/2014/main" val="2384058758"/>
                    </a:ext>
                  </a:extLst>
                </a:gridCol>
                <a:gridCol w="201538">
                  <a:extLst>
                    <a:ext uri="{9D8B030D-6E8A-4147-A177-3AD203B41FA5}">
                      <a16:colId xmlns:a16="http://schemas.microsoft.com/office/drawing/2014/main" val="3957062216"/>
                    </a:ext>
                  </a:extLst>
                </a:gridCol>
                <a:gridCol w="201538">
                  <a:extLst>
                    <a:ext uri="{9D8B030D-6E8A-4147-A177-3AD203B41FA5}">
                      <a16:colId xmlns:a16="http://schemas.microsoft.com/office/drawing/2014/main" val="440054889"/>
                    </a:ext>
                  </a:extLst>
                </a:gridCol>
                <a:gridCol w="201538">
                  <a:extLst>
                    <a:ext uri="{9D8B030D-6E8A-4147-A177-3AD203B41FA5}">
                      <a16:colId xmlns:a16="http://schemas.microsoft.com/office/drawing/2014/main" val="1211699114"/>
                    </a:ext>
                  </a:extLst>
                </a:gridCol>
                <a:gridCol w="201538">
                  <a:extLst>
                    <a:ext uri="{9D8B030D-6E8A-4147-A177-3AD203B41FA5}">
                      <a16:colId xmlns:a16="http://schemas.microsoft.com/office/drawing/2014/main" val="263007165"/>
                    </a:ext>
                  </a:extLst>
                </a:gridCol>
                <a:gridCol w="201538">
                  <a:extLst>
                    <a:ext uri="{9D8B030D-6E8A-4147-A177-3AD203B41FA5}">
                      <a16:colId xmlns:a16="http://schemas.microsoft.com/office/drawing/2014/main" val="2459322824"/>
                    </a:ext>
                  </a:extLst>
                </a:gridCol>
                <a:gridCol w="201538">
                  <a:extLst>
                    <a:ext uri="{9D8B030D-6E8A-4147-A177-3AD203B41FA5}">
                      <a16:colId xmlns:a16="http://schemas.microsoft.com/office/drawing/2014/main" val="3299378948"/>
                    </a:ext>
                  </a:extLst>
                </a:gridCol>
                <a:gridCol w="201538">
                  <a:extLst>
                    <a:ext uri="{9D8B030D-6E8A-4147-A177-3AD203B41FA5}">
                      <a16:colId xmlns:a16="http://schemas.microsoft.com/office/drawing/2014/main" val="882350573"/>
                    </a:ext>
                  </a:extLst>
                </a:gridCol>
                <a:gridCol w="201538">
                  <a:extLst>
                    <a:ext uri="{9D8B030D-6E8A-4147-A177-3AD203B41FA5}">
                      <a16:colId xmlns:a16="http://schemas.microsoft.com/office/drawing/2014/main" val="2392378265"/>
                    </a:ext>
                  </a:extLst>
                </a:gridCol>
                <a:gridCol w="201538">
                  <a:extLst>
                    <a:ext uri="{9D8B030D-6E8A-4147-A177-3AD203B41FA5}">
                      <a16:colId xmlns:a16="http://schemas.microsoft.com/office/drawing/2014/main" val="92670365"/>
                    </a:ext>
                  </a:extLst>
                </a:gridCol>
                <a:gridCol w="201538">
                  <a:extLst>
                    <a:ext uri="{9D8B030D-6E8A-4147-A177-3AD203B41FA5}">
                      <a16:colId xmlns:a16="http://schemas.microsoft.com/office/drawing/2014/main" val="1602769793"/>
                    </a:ext>
                  </a:extLst>
                </a:gridCol>
                <a:gridCol w="201538">
                  <a:extLst>
                    <a:ext uri="{9D8B030D-6E8A-4147-A177-3AD203B41FA5}">
                      <a16:colId xmlns:a16="http://schemas.microsoft.com/office/drawing/2014/main" val="3247451760"/>
                    </a:ext>
                  </a:extLst>
                </a:gridCol>
                <a:gridCol w="201538">
                  <a:extLst>
                    <a:ext uri="{9D8B030D-6E8A-4147-A177-3AD203B41FA5}">
                      <a16:colId xmlns:a16="http://schemas.microsoft.com/office/drawing/2014/main" val="1560259406"/>
                    </a:ext>
                  </a:extLst>
                </a:gridCol>
                <a:gridCol w="201538">
                  <a:extLst>
                    <a:ext uri="{9D8B030D-6E8A-4147-A177-3AD203B41FA5}">
                      <a16:colId xmlns:a16="http://schemas.microsoft.com/office/drawing/2014/main" val="3196550424"/>
                    </a:ext>
                  </a:extLst>
                </a:gridCol>
                <a:gridCol w="201538">
                  <a:extLst>
                    <a:ext uri="{9D8B030D-6E8A-4147-A177-3AD203B41FA5}">
                      <a16:colId xmlns:a16="http://schemas.microsoft.com/office/drawing/2014/main" val="3601681603"/>
                    </a:ext>
                  </a:extLst>
                </a:gridCol>
                <a:gridCol w="201538">
                  <a:extLst>
                    <a:ext uri="{9D8B030D-6E8A-4147-A177-3AD203B41FA5}">
                      <a16:colId xmlns:a16="http://schemas.microsoft.com/office/drawing/2014/main" val="3236038930"/>
                    </a:ext>
                  </a:extLst>
                </a:gridCol>
                <a:gridCol w="201538">
                  <a:extLst>
                    <a:ext uri="{9D8B030D-6E8A-4147-A177-3AD203B41FA5}">
                      <a16:colId xmlns:a16="http://schemas.microsoft.com/office/drawing/2014/main" val="843361162"/>
                    </a:ext>
                  </a:extLst>
                </a:gridCol>
                <a:gridCol w="201538">
                  <a:extLst>
                    <a:ext uri="{9D8B030D-6E8A-4147-A177-3AD203B41FA5}">
                      <a16:colId xmlns:a16="http://schemas.microsoft.com/office/drawing/2014/main" val="1701760097"/>
                    </a:ext>
                  </a:extLst>
                </a:gridCol>
                <a:gridCol w="201538">
                  <a:extLst>
                    <a:ext uri="{9D8B030D-6E8A-4147-A177-3AD203B41FA5}">
                      <a16:colId xmlns:a16="http://schemas.microsoft.com/office/drawing/2014/main" val="1641803061"/>
                    </a:ext>
                  </a:extLst>
                </a:gridCol>
                <a:gridCol w="201538">
                  <a:extLst>
                    <a:ext uri="{9D8B030D-6E8A-4147-A177-3AD203B41FA5}">
                      <a16:colId xmlns:a16="http://schemas.microsoft.com/office/drawing/2014/main" val="3330689482"/>
                    </a:ext>
                  </a:extLst>
                </a:gridCol>
                <a:gridCol w="201538">
                  <a:extLst>
                    <a:ext uri="{9D8B030D-6E8A-4147-A177-3AD203B41FA5}">
                      <a16:colId xmlns:a16="http://schemas.microsoft.com/office/drawing/2014/main" val="3597528412"/>
                    </a:ext>
                  </a:extLst>
                </a:gridCol>
                <a:gridCol w="201538">
                  <a:extLst>
                    <a:ext uri="{9D8B030D-6E8A-4147-A177-3AD203B41FA5}">
                      <a16:colId xmlns:a16="http://schemas.microsoft.com/office/drawing/2014/main" val="1261474161"/>
                    </a:ext>
                  </a:extLst>
                </a:gridCol>
                <a:gridCol w="201538">
                  <a:extLst>
                    <a:ext uri="{9D8B030D-6E8A-4147-A177-3AD203B41FA5}">
                      <a16:colId xmlns:a16="http://schemas.microsoft.com/office/drawing/2014/main" val="3535291190"/>
                    </a:ext>
                  </a:extLst>
                </a:gridCol>
                <a:gridCol w="201538">
                  <a:extLst>
                    <a:ext uri="{9D8B030D-6E8A-4147-A177-3AD203B41FA5}">
                      <a16:colId xmlns:a16="http://schemas.microsoft.com/office/drawing/2014/main" val="4009119560"/>
                    </a:ext>
                  </a:extLst>
                </a:gridCol>
                <a:gridCol w="201538">
                  <a:extLst>
                    <a:ext uri="{9D8B030D-6E8A-4147-A177-3AD203B41FA5}">
                      <a16:colId xmlns:a16="http://schemas.microsoft.com/office/drawing/2014/main" val="4036023938"/>
                    </a:ext>
                  </a:extLst>
                </a:gridCol>
                <a:gridCol w="201538">
                  <a:extLst>
                    <a:ext uri="{9D8B030D-6E8A-4147-A177-3AD203B41FA5}">
                      <a16:colId xmlns:a16="http://schemas.microsoft.com/office/drawing/2014/main" val="4172862779"/>
                    </a:ext>
                  </a:extLst>
                </a:gridCol>
                <a:gridCol w="201538">
                  <a:extLst>
                    <a:ext uri="{9D8B030D-6E8A-4147-A177-3AD203B41FA5}">
                      <a16:colId xmlns:a16="http://schemas.microsoft.com/office/drawing/2014/main" val="1196943579"/>
                    </a:ext>
                  </a:extLst>
                </a:gridCol>
              </a:tblGrid>
              <a:tr h="186588">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tc>
                  <a:txBody>
                    <a:bodyPr/>
                    <a:lstStyle/>
                    <a:p>
                      <a:pPr algn="l"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tcPr>
                </a:tc>
                <a:extLst>
                  <a:ext uri="{0D108BD9-81ED-4DB2-BD59-A6C34878D82A}">
                    <a16:rowId xmlns:a16="http://schemas.microsoft.com/office/drawing/2014/main" val="3784475035"/>
                  </a:ext>
                </a:extLst>
              </a:tr>
              <a:tr h="156312">
                <a:tc>
                  <a:txBody>
                    <a:bodyPr/>
                    <a:lstStyle/>
                    <a:p>
                      <a:pPr algn="ctr" fontAlgn="b"/>
                      <a:r>
                        <a:rPr lang="en-US" sz="800" b="0" i="0" u="none" strike="noStrike">
                          <a:solidFill>
                            <a:srgbClr val="000000"/>
                          </a:solidFill>
                          <a:effectLst/>
                          <a:latin typeface="+mj-lt"/>
                        </a:rPr>
                        <a:t>5</a:t>
                      </a:r>
                    </a:p>
                  </a:txBody>
                  <a:tcPr marL="3651" marR="3651" marT="3651" marB="0" anchor="ctr">
                    <a:lnL>
                      <a:noFill/>
                    </a:lnL>
                    <a:lnR>
                      <a:noFill/>
                    </a:lnR>
                    <a:lnT>
                      <a:noFill/>
                    </a:lnT>
                    <a:lnB>
                      <a:noFill/>
                    </a:lnB>
                    <a:solidFill>
                      <a:srgbClr val="FBAA77"/>
                    </a:solidFill>
                  </a:tcPr>
                </a:tc>
                <a:tc>
                  <a:txBody>
                    <a:bodyPr/>
                    <a:lstStyle/>
                    <a:p>
                      <a:pPr algn="ctr" fontAlgn="b"/>
                      <a:r>
                        <a:rPr lang="en-US" sz="800" b="0" i="0" u="none" strike="noStrike">
                          <a:solidFill>
                            <a:srgbClr val="000000"/>
                          </a:solidFill>
                          <a:effectLst/>
                          <a:latin typeface="+mj-lt"/>
                        </a:rPr>
                        <a:t>3</a:t>
                      </a:r>
                    </a:p>
                  </a:txBody>
                  <a:tcPr marL="3651" marR="3651" marT="3651" marB="0" anchor="ctr">
                    <a:lnL>
                      <a:noFill/>
                    </a:lnL>
                    <a:lnR>
                      <a:noFill/>
                    </a:lnR>
                    <a:lnT>
                      <a:noFill/>
                    </a:lnT>
                    <a:lnB>
                      <a:noFill/>
                    </a:lnB>
                    <a:solidFill>
                      <a:srgbClr val="FA9072"/>
                    </a:solidFill>
                  </a:tcPr>
                </a:tc>
                <a:tc>
                  <a:txBody>
                    <a:bodyPr/>
                    <a:lstStyle/>
                    <a:p>
                      <a:pPr algn="ctr" fontAlgn="b"/>
                      <a:r>
                        <a:rPr lang="en-US" sz="800" b="0" i="0" u="none" strike="noStrike">
                          <a:solidFill>
                            <a:srgbClr val="000000"/>
                          </a:solidFill>
                          <a:effectLst/>
                          <a:latin typeface="+mj-lt"/>
                        </a:rPr>
                        <a:t>4</a:t>
                      </a:r>
                    </a:p>
                  </a:txBody>
                  <a:tcPr marL="3651" marR="3651" marT="3651" marB="0" anchor="ctr">
                    <a:lnL>
                      <a:noFill/>
                    </a:lnL>
                    <a:lnR>
                      <a:noFill/>
                    </a:lnR>
                    <a:lnT>
                      <a:noFill/>
                    </a:lnT>
                    <a:lnB>
                      <a:noFill/>
                    </a:lnB>
                    <a:solidFill>
                      <a:srgbClr val="FA9D75"/>
                    </a:solidFill>
                  </a:tcPr>
                </a:tc>
                <a:tc>
                  <a:txBody>
                    <a:bodyPr/>
                    <a:lstStyle/>
                    <a:p>
                      <a:pPr algn="ctr" fontAlgn="b"/>
                      <a:r>
                        <a:rPr lang="en-US" sz="800" b="0" i="0" u="none" strike="noStrike">
                          <a:solidFill>
                            <a:srgbClr val="000000"/>
                          </a:solidFill>
                          <a:effectLst/>
                          <a:latin typeface="+mj-lt"/>
                        </a:rPr>
                        <a:t>12</a:t>
                      </a:r>
                    </a:p>
                  </a:txBody>
                  <a:tcPr marL="3651" marR="3651" marT="3651" marB="0" anchor="ctr">
                    <a:lnL>
                      <a:noFill/>
                    </a:lnL>
                    <a:lnR>
                      <a:noFill/>
                    </a:lnR>
                    <a:lnT>
                      <a:noFill/>
                    </a:lnT>
                    <a:lnB>
                      <a:noFill/>
                    </a:lnB>
                    <a:solidFill>
                      <a:srgbClr val="F1E784"/>
                    </a:solidFill>
                  </a:tcPr>
                </a:tc>
                <a:tc>
                  <a:txBody>
                    <a:bodyPr/>
                    <a:lstStyle/>
                    <a:p>
                      <a:pPr algn="ctr" fontAlgn="b"/>
                      <a:r>
                        <a:rPr lang="en-US" sz="800" b="0" i="0" u="none" strike="noStrike">
                          <a:solidFill>
                            <a:srgbClr val="000000"/>
                          </a:solidFill>
                          <a:effectLst/>
                          <a:latin typeface="+mj-lt"/>
                        </a:rPr>
                        <a:t>4</a:t>
                      </a:r>
                    </a:p>
                  </a:txBody>
                  <a:tcPr marL="3651" marR="3651" marT="3651" marB="0" anchor="ctr">
                    <a:lnL>
                      <a:noFill/>
                    </a:lnL>
                    <a:lnR>
                      <a:noFill/>
                    </a:lnR>
                    <a:lnT>
                      <a:noFill/>
                    </a:lnT>
                    <a:lnB>
                      <a:noFill/>
                    </a:lnB>
                    <a:solidFill>
                      <a:srgbClr val="FA9D75"/>
                    </a:solidFill>
                  </a:tcPr>
                </a:tc>
                <a:tc>
                  <a:txBody>
                    <a:bodyPr/>
                    <a:lstStyle/>
                    <a:p>
                      <a:pPr algn="ctr" fontAlgn="b"/>
                      <a:r>
                        <a:rPr lang="en-US" sz="800" b="0" i="0" u="none" strike="noStrike">
                          <a:solidFill>
                            <a:srgbClr val="000000"/>
                          </a:solidFill>
                          <a:effectLst/>
                          <a:latin typeface="+mj-lt"/>
                        </a:rPr>
                        <a:t>5</a:t>
                      </a:r>
                    </a:p>
                  </a:txBody>
                  <a:tcPr marL="3651" marR="3651" marT="3651" marB="0" anchor="ctr">
                    <a:lnL>
                      <a:noFill/>
                    </a:lnL>
                    <a:lnR>
                      <a:noFill/>
                    </a:lnR>
                    <a:lnT>
                      <a:noFill/>
                    </a:lnT>
                    <a:lnB>
                      <a:noFill/>
                    </a:lnB>
                    <a:solidFill>
                      <a:srgbClr val="FBAA77"/>
                    </a:solidFill>
                  </a:tcPr>
                </a:tc>
                <a:tc>
                  <a:txBody>
                    <a:bodyPr/>
                    <a:lstStyle/>
                    <a:p>
                      <a:pPr algn="ctr" fontAlgn="b"/>
                      <a:r>
                        <a:rPr lang="en-US" sz="800" b="0" i="0" u="none" strike="noStrike">
                          <a:solidFill>
                            <a:srgbClr val="000000"/>
                          </a:solidFill>
                          <a:effectLst/>
                          <a:latin typeface="+mj-lt"/>
                        </a:rPr>
                        <a:t>9</a:t>
                      </a:r>
                    </a:p>
                  </a:txBody>
                  <a:tcPr marL="3651" marR="3651" marT="3651" marB="0" anchor="ctr">
                    <a:lnL>
                      <a:noFill/>
                    </a:lnL>
                    <a:lnR>
                      <a:noFill/>
                    </a:lnR>
                    <a:lnT>
                      <a:noFill/>
                    </a:lnT>
                    <a:lnB>
                      <a:noFill/>
                    </a:lnB>
                    <a:solidFill>
                      <a:srgbClr val="FEDE81"/>
                    </a:solidFill>
                  </a:tcPr>
                </a:tc>
                <a:tc>
                  <a:txBody>
                    <a:bodyPr/>
                    <a:lstStyle/>
                    <a:p>
                      <a:pPr algn="ctr" fontAlgn="b"/>
                      <a:r>
                        <a:rPr lang="en-US" sz="800" b="0" i="0" u="none" strike="noStrike">
                          <a:solidFill>
                            <a:srgbClr val="000000"/>
                          </a:solidFill>
                          <a:effectLst/>
                          <a:latin typeface="+mj-lt"/>
                        </a:rPr>
                        <a:t>9</a:t>
                      </a:r>
                    </a:p>
                  </a:txBody>
                  <a:tcPr marL="3651" marR="3651" marT="3651" marB="0" anchor="ctr">
                    <a:lnL>
                      <a:noFill/>
                    </a:lnL>
                    <a:lnR>
                      <a:noFill/>
                    </a:lnR>
                    <a:lnT>
                      <a:noFill/>
                    </a:lnT>
                    <a:lnB>
                      <a:noFill/>
                    </a:lnB>
                    <a:solidFill>
                      <a:srgbClr val="FEDE81"/>
                    </a:solidFill>
                  </a:tcPr>
                </a:tc>
                <a:tc>
                  <a:txBody>
                    <a:bodyPr/>
                    <a:lstStyle/>
                    <a:p>
                      <a:pPr algn="ctr" fontAlgn="b"/>
                      <a:r>
                        <a:rPr lang="en-US" sz="800" b="0" i="0" u="none" strike="noStrike">
                          <a:solidFill>
                            <a:srgbClr val="000000"/>
                          </a:solidFill>
                          <a:effectLst/>
                          <a:latin typeface="+mj-lt"/>
                        </a:rPr>
                        <a:t>6</a:t>
                      </a:r>
                    </a:p>
                  </a:txBody>
                  <a:tcPr marL="3651" marR="3651" marT="3651" marB="0" anchor="ctr">
                    <a:lnL>
                      <a:noFill/>
                    </a:lnL>
                    <a:lnR>
                      <a:noFill/>
                    </a:lnR>
                    <a:lnT>
                      <a:noFill/>
                    </a:lnT>
                    <a:lnB>
                      <a:noFill/>
                    </a:lnB>
                    <a:solidFill>
                      <a:srgbClr val="FCB77A"/>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3</a:t>
                      </a:r>
                    </a:p>
                  </a:txBody>
                  <a:tcPr marL="3651" marR="3651" marT="3651" marB="0" anchor="ctr">
                    <a:lnL>
                      <a:noFill/>
                    </a:lnL>
                    <a:lnR>
                      <a:noFill/>
                    </a:lnR>
                    <a:lnT>
                      <a:noFill/>
                    </a:lnT>
                    <a:lnB>
                      <a:noFill/>
                    </a:lnB>
                    <a:solidFill>
                      <a:srgbClr val="FA9072"/>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8</a:t>
                      </a:r>
                    </a:p>
                  </a:txBody>
                  <a:tcPr marL="3651" marR="3651" marT="3651" marB="0" anchor="ctr">
                    <a:lnL>
                      <a:noFill/>
                    </a:lnL>
                    <a:lnR>
                      <a:noFill/>
                    </a:lnR>
                    <a:lnT>
                      <a:noFill/>
                    </a:lnT>
                    <a:lnB>
                      <a:noFill/>
                    </a:lnB>
                    <a:solidFill>
                      <a:srgbClr val="FDD17F"/>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11</a:t>
                      </a:r>
                    </a:p>
                  </a:txBody>
                  <a:tcPr marL="3651" marR="3651" marT="3651" marB="0" anchor="ctr">
                    <a:lnL>
                      <a:noFill/>
                    </a:lnL>
                    <a:lnR>
                      <a:noFill/>
                    </a:lnR>
                    <a:lnT>
                      <a:noFill/>
                    </a:lnT>
                    <a:lnB>
                      <a:noFill/>
                    </a:lnB>
                    <a:solidFill>
                      <a:srgbClr val="F8E984"/>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11</a:t>
                      </a:r>
                    </a:p>
                  </a:txBody>
                  <a:tcPr marL="3651" marR="3651" marT="3651" marB="0" anchor="ctr">
                    <a:lnL>
                      <a:noFill/>
                    </a:lnL>
                    <a:lnR>
                      <a:noFill/>
                    </a:lnR>
                    <a:lnT>
                      <a:noFill/>
                    </a:lnT>
                    <a:lnB>
                      <a:noFill/>
                    </a:lnB>
                    <a:solidFill>
                      <a:srgbClr val="F8E984"/>
                    </a:solidFill>
                  </a:tcPr>
                </a:tc>
                <a:tc>
                  <a:txBody>
                    <a:bodyPr/>
                    <a:lstStyle/>
                    <a:p>
                      <a:pPr algn="ctr" fontAlgn="b"/>
                      <a:r>
                        <a:rPr lang="en-US" sz="800" b="0" i="0" u="none" strike="noStrike">
                          <a:solidFill>
                            <a:srgbClr val="000000"/>
                          </a:solidFill>
                          <a:effectLst/>
                          <a:latin typeface="+mj-lt"/>
                        </a:rPr>
                        <a:t>6</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CB77A"/>
                    </a:solidFill>
                  </a:tcPr>
                </a:tc>
                <a:tc>
                  <a:txBody>
                    <a:bodyPr/>
                    <a:lstStyle/>
                    <a:p>
                      <a:pPr algn="ctr" fontAlgn="b"/>
                      <a:r>
                        <a:rPr lang="en-US" sz="800" b="0" i="0" u="none" strike="noStrike">
                          <a:solidFill>
                            <a:srgbClr val="000000"/>
                          </a:solidFill>
                          <a:effectLst/>
                          <a:latin typeface="+mj-lt"/>
                        </a:rPr>
                        <a:t>5</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3</a:t>
                      </a:r>
                    </a:p>
                  </a:txBody>
                  <a:tcPr marL="3651" marR="3651" marT="3651" marB="0" anchor="ctr">
                    <a:lnL>
                      <a:noFill/>
                    </a:lnL>
                    <a:lnR>
                      <a:noFill/>
                    </a:lnR>
                    <a:lnT>
                      <a:noFill/>
                    </a:lnT>
                    <a:lnB>
                      <a:noFill/>
                    </a:lnB>
                    <a:solidFill>
                      <a:srgbClr val="FA9072"/>
                    </a:solidFill>
                  </a:tcPr>
                </a:tc>
                <a:tc>
                  <a:txBody>
                    <a:bodyPr/>
                    <a:lstStyle/>
                    <a:p>
                      <a:pPr algn="ctr" fontAlgn="b"/>
                      <a:r>
                        <a:rPr lang="en-US" sz="800" b="0" i="0" u="none" strike="noStrike">
                          <a:solidFill>
                            <a:srgbClr val="000000"/>
                          </a:solidFill>
                          <a:effectLst/>
                          <a:latin typeface="+mj-lt"/>
                        </a:rPr>
                        <a:t>8</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7</a:t>
                      </a:r>
                    </a:p>
                  </a:txBody>
                  <a:tcPr marL="3651" marR="3651" marT="3651" marB="0" anchor="ctr">
                    <a:lnL>
                      <a:noFill/>
                    </a:lnL>
                    <a:lnR>
                      <a:noFill/>
                    </a:lnR>
                    <a:lnT>
                      <a:noFill/>
                    </a:lnT>
                    <a:lnB>
                      <a:noFill/>
                    </a:lnB>
                    <a:solidFill>
                      <a:srgbClr val="FDD17F"/>
                    </a:solidFill>
                  </a:tcPr>
                </a:tc>
                <a:tc>
                  <a:txBody>
                    <a:bodyPr/>
                    <a:lstStyle/>
                    <a:p>
                      <a:pPr algn="ctr" fontAlgn="b"/>
                      <a:r>
                        <a:rPr lang="en-US" sz="800" b="0" i="0" u="none" strike="noStrike">
                          <a:solidFill>
                            <a:srgbClr val="000000"/>
                          </a:solidFill>
                          <a:effectLst/>
                          <a:latin typeface="+mj-lt"/>
                        </a:rPr>
                        <a:t>8</a:t>
                      </a:r>
                    </a:p>
                  </a:txBody>
                  <a:tcPr marL="3651" marR="3651" marT="3651" marB="0" anchor="ctr">
                    <a:lnL>
                      <a:noFill/>
                    </a:lnL>
                    <a:lnR>
                      <a:noFill/>
                    </a:lnR>
                    <a:lnT>
                      <a:noFill/>
                    </a:lnT>
                    <a:lnB>
                      <a:noFill/>
                    </a:lnB>
                    <a:solidFill>
                      <a:srgbClr val="FCC47C"/>
                    </a:solidFill>
                  </a:tcPr>
                </a:tc>
                <a:tc>
                  <a:txBody>
                    <a:bodyPr/>
                    <a:lstStyle/>
                    <a:p>
                      <a:pPr algn="ctr" fontAlgn="b"/>
                      <a:r>
                        <a:rPr lang="en-US" sz="800" b="0" i="0" u="none" strike="noStrike">
                          <a:solidFill>
                            <a:srgbClr val="000000"/>
                          </a:solidFill>
                          <a:effectLst/>
                          <a:latin typeface="+mj-lt"/>
                        </a:rPr>
                        <a:t>6</a:t>
                      </a:r>
                    </a:p>
                  </a:txBody>
                  <a:tcPr marL="3651" marR="3651" marT="3651" marB="0" anchor="ctr">
                    <a:lnL>
                      <a:noFill/>
                    </a:lnL>
                    <a:lnR>
                      <a:noFill/>
                    </a:lnR>
                    <a:lnT>
                      <a:noFill/>
                    </a:lnT>
                    <a:lnB>
                      <a:noFill/>
                    </a:lnB>
                    <a:solidFill>
                      <a:srgbClr val="FDD17F"/>
                    </a:solidFill>
                  </a:tcPr>
                </a:tc>
                <a:tc>
                  <a:txBody>
                    <a:bodyPr/>
                    <a:lstStyle/>
                    <a:p>
                      <a:pPr algn="ctr" fontAlgn="b"/>
                      <a:r>
                        <a:rPr lang="en-US" sz="800" b="0" i="0" u="none" strike="noStrike">
                          <a:solidFill>
                            <a:srgbClr val="000000"/>
                          </a:solidFill>
                          <a:effectLst/>
                          <a:latin typeface="+mj-lt"/>
                        </a:rPr>
                        <a:t>8</a:t>
                      </a:r>
                    </a:p>
                  </a:txBody>
                  <a:tcPr marL="3651" marR="3651" marT="3651" marB="0" anchor="ctr">
                    <a:lnL>
                      <a:noFill/>
                    </a:lnL>
                    <a:lnR>
                      <a:noFill/>
                    </a:lnR>
                    <a:lnT>
                      <a:noFill/>
                    </a:lnT>
                    <a:lnB>
                      <a:noFill/>
                    </a:lnB>
                    <a:solidFill>
                      <a:srgbClr val="FCB77A"/>
                    </a:solidFill>
                  </a:tcPr>
                </a:tc>
                <a:tc>
                  <a:txBody>
                    <a:bodyPr/>
                    <a:lstStyle/>
                    <a:p>
                      <a:pPr algn="ctr" fontAlgn="b"/>
                      <a:endParaRPr lang="en-US" sz="800" b="0" i="0" u="none" strike="noStrike">
                        <a:solidFill>
                          <a:srgbClr val="000000"/>
                        </a:solidFill>
                        <a:effectLst/>
                        <a:latin typeface="+mj-lt"/>
                      </a:endParaRPr>
                    </a:p>
                  </a:txBody>
                  <a:tcPr marL="3651" marR="3651" marT="3651"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971425303"/>
                  </a:ext>
                </a:extLst>
              </a:tr>
            </a:tbl>
          </a:graphicData>
        </a:graphic>
      </p:graphicFrame>
      <p:sp>
        <p:nvSpPr>
          <p:cNvPr id="55" name="TextBox 54">
            <a:extLst>
              <a:ext uri="{FF2B5EF4-FFF2-40B4-BE49-F238E27FC236}">
                <a16:creationId xmlns:a16="http://schemas.microsoft.com/office/drawing/2014/main" id="{76B416F7-2311-302B-72A6-43B0F082BE88}"/>
              </a:ext>
            </a:extLst>
          </p:cNvPr>
          <p:cNvSpPr txBox="1"/>
          <p:nvPr/>
        </p:nvSpPr>
        <p:spPr>
          <a:xfrm>
            <a:off x="5141627" y="1819275"/>
            <a:ext cx="858036" cy="33972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2B3A42"/>
                </a:solidFill>
                <a:effectLst/>
                <a:uLnTx/>
                <a:uFillTx/>
                <a:latin typeface="Arial" panose="020B0604020202020204"/>
                <a:ea typeface="+mn-ea"/>
                <a:cs typeface="+mn-cs"/>
              </a:rPr>
              <a:t>Sample size </a:t>
            </a:r>
            <a:r>
              <a:rPr kumimoji="0" lang="en-GB" sz="800" b="0" i="0" u="none" strike="noStrike" kern="1200" cap="none" spc="0" normalizeH="0" baseline="0" noProof="0">
                <a:ln>
                  <a:noFill/>
                </a:ln>
                <a:solidFill>
                  <a:srgbClr val="2B3A42"/>
                </a:solidFill>
                <a:effectLst/>
                <a:uLnTx/>
                <a:uFillTx/>
                <a:latin typeface="Arial" panose="020B0604020202020204"/>
                <a:ea typeface="+mn-ea"/>
                <a:cs typeface="+mn-cs"/>
              </a:rPr>
              <a:t>(total = 32)</a:t>
            </a:r>
          </a:p>
        </p:txBody>
      </p:sp>
      <p:sp>
        <p:nvSpPr>
          <p:cNvPr id="73" name="TextBox 72">
            <a:extLst>
              <a:ext uri="{FF2B5EF4-FFF2-40B4-BE49-F238E27FC236}">
                <a16:creationId xmlns:a16="http://schemas.microsoft.com/office/drawing/2014/main" id="{DCB2A728-9E68-7CC9-F94E-8F37F1FF3B14}"/>
              </a:ext>
            </a:extLst>
          </p:cNvPr>
          <p:cNvSpPr txBox="1"/>
          <p:nvPr/>
        </p:nvSpPr>
        <p:spPr>
          <a:xfrm>
            <a:off x="6042025" y="1517650"/>
            <a:ext cx="5749926" cy="276225"/>
          </a:xfrm>
          <a:prstGeom prst="rect">
            <a:avLst/>
          </a:prstGeom>
          <a:noFill/>
        </p:spPr>
        <p:txBody>
          <a:bodyPr wrap="square">
            <a:spAutoFit/>
          </a:bodyPr>
          <a:lstStyle/>
          <a:p>
            <a:pPr algn="ctr"/>
            <a:r>
              <a:rPr lang="en-US" sz="1200" b="1" i="1"/>
              <a:t>Proportion of time to reimbursement due to time to file for P&amp;R</a:t>
            </a:r>
            <a:endParaRPr lang="en-GB" sz="1200" b="1" i="1" baseline="30000"/>
          </a:p>
        </p:txBody>
      </p:sp>
      <p:sp>
        <p:nvSpPr>
          <p:cNvPr id="75" name="TextBox 74">
            <a:extLst>
              <a:ext uri="{FF2B5EF4-FFF2-40B4-BE49-F238E27FC236}">
                <a16:creationId xmlns:a16="http://schemas.microsoft.com/office/drawing/2014/main" id="{7BBB86E3-C2D6-9D47-9CEB-B31EE6CE06EA}"/>
              </a:ext>
            </a:extLst>
          </p:cNvPr>
          <p:cNvSpPr txBox="1"/>
          <p:nvPr/>
        </p:nvSpPr>
        <p:spPr>
          <a:xfrm>
            <a:off x="685800" y="6476214"/>
            <a:ext cx="4083169" cy="215444"/>
          </a:xfrm>
          <a:prstGeom prst="rect">
            <a:avLst/>
          </a:prstGeom>
          <a:noFill/>
        </p:spPr>
        <p:txBody>
          <a:bodyPr wrap="square" rtlCol="0">
            <a:spAutoFit/>
          </a:bodyPr>
          <a:lstStyle/>
          <a:p>
            <a:pPr algn="l"/>
            <a:r>
              <a:rPr lang="en-GB" sz="800" i="1"/>
              <a:t>Abbreviations: CEE = Central and Eastern Europe; P&amp;R = pricing and reimbursement</a:t>
            </a:r>
          </a:p>
        </p:txBody>
      </p:sp>
      <p:sp>
        <p:nvSpPr>
          <p:cNvPr id="4" name="TextBox 3">
            <a:extLst>
              <a:ext uri="{FF2B5EF4-FFF2-40B4-BE49-F238E27FC236}">
                <a16:creationId xmlns:a16="http://schemas.microsoft.com/office/drawing/2014/main" id="{50BF416C-F564-8EFF-8851-D4DBED04F2A2}"/>
              </a:ext>
            </a:extLst>
          </p:cNvPr>
          <p:cNvSpPr txBox="1"/>
          <p:nvPr/>
        </p:nvSpPr>
        <p:spPr>
          <a:xfrm>
            <a:off x="5932488" y="5608638"/>
            <a:ext cx="5548312" cy="460375"/>
          </a:xfrm>
          <a:prstGeom prst="rect">
            <a:avLst/>
          </a:prstGeom>
          <a:solidFill>
            <a:schemeClr val="bg1"/>
          </a:solidFill>
        </p:spPr>
        <p:txBody>
          <a:bodyPr wrap="square">
            <a:spAutoFit/>
          </a:bodyPr>
          <a:lstStyle/>
          <a:p>
            <a:pPr algn="l"/>
            <a:r>
              <a:rPr lang="en-US" sz="800" i="1"/>
              <a:t>Note: Data are not available for all products in all countries. Where the sample size of products in any given country was less than 3 (Germany and England), these countries have been removed from the figure. This is due to the risk of bias in the results from a very small number of products and due to the risk of de-</a:t>
            </a:r>
            <a:r>
              <a:rPr lang="en-US" sz="800" i="1" err="1"/>
              <a:t>anonymising</a:t>
            </a:r>
            <a:r>
              <a:rPr lang="en-US" sz="800" i="1"/>
              <a:t> individual products.</a:t>
            </a:r>
            <a:endParaRPr lang="en-GB" sz="800" i="1"/>
          </a:p>
        </p:txBody>
      </p:sp>
    </p:spTree>
    <p:extLst>
      <p:ext uri="{BB962C8B-B14F-4D97-AF65-F5344CB8AC3E}">
        <p14:creationId xmlns:p14="http://schemas.microsoft.com/office/powerpoint/2010/main" val="387741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8699BA0-1E74-D693-B9C5-617E7C105B68}"/>
              </a:ext>
            </a:extLst>
          </p:cNvPr>
          <p:cNvGraphicFramePr>
            <a:graphicFrameLocks noChangeAspect="1"/>
          </p:cNvGraphicFramePr>
          <p:nvPr>
            <p:custDataLst>
              <p:tags r:id="rId1"/>
            </p:custDataLst>
            <p:extLst>
              <p:ext uri="{D42A27DB-BD31-4B8C-83A1-F6EECF244321}">
                <p14:modId xmlns:p14="http://schemas.microsoft.com/office/powerpoint/2010/main" val="24206660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7" imgW="360" imgH="360" progId="TCLayout.ActiveDocument.1">
                  <p:embed/>
                </p:oleObj>
              </mc:Choice>
              <mc:Fallback>
                <p:oleObj name="think-cell Slide" r:id="rId17" imgW="360" imgH="360" progId="TCLayout.ActiveDocument.1">
                  <p:embed/>
                  <p:pic>
                    <p:nvPicPr>
                      <p:cNvPr id="5" name="Object 4" hidden="1">
                        <a:extLst>
                          <a:ext uri="{FF2B5EF4-FFF2-40B4-BE49-F238E27FC236}">
                            <a16:creationId xmlns:a16="http://schemas.microsoft.com/office/drawing/2014/main" id="{A8699BA0-1E74-D693-B9C5-617E7C105B68}"/>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FBB8010-0C4B-543F-4299-D60CDDA51561}"/>
              </a:ext>
            </a:extLst>
          </p:cNvPr>
          <p:cNvSpPr>
            <a:spLocks noGrp="1"/>
          </p:cNvSpPr>
          <p:nvPr>
            <p:ph type="title"/>
          </p:nvPr>
        </p:nvSpPr>
        <p:spPr/>
        <p:txBody>
          <a:bodyPr vert="horz"/>
          <a:lstStyle/>
          <a:p>
            <a:r>
              <a:rPr lang="en-US"/>
              <a:t>As set out in the root causes analysis, the reasons for both delays in P&amp;R filing and P&amp;R decision making are multi-factorial</a:t>
            </a:r>
            <a:endParaRPr lang="en-GB"/>
          </a:p>
        </p:txBody>
      </p:sp>
      <p:sp>
        <p:nvSpPr>
          <p:cNvPr id="16" name="Arrow: Pentagon 15">
            <a:extLst>
              <a:ext uri="{FF2B5EF4-FFF2-40B4-BE49-F238E27FC236}">
                <a16:creationId xmlns:a16="http://schemas.microsoft.com/office/drawing/2014/main" id="{06E59DED-D381-D7D9-26B0-86F190789146}"/>
              </a:ext>
            </a:extLst>
          </p:cNvPr>
          <p:cNvSpPr/>
          <p:nvPr/>
        </p:nvSpPr>
        <p:spPr>
          <a:xfrm>
            <a:off x="0" y="0"/>
            <a:ext cx="3240000" cy="263951"/>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t>Speed of marketing authorisation</a:t>
            </a:r>
          </a:p>
        </p:txBody>
      </p:sp>
      <p:sp>
        <p:nvSpPr>
          <p:cNvPr id="18" name="Arrow: Chevron 17">
            <a:extLst>
              <a:ext uri="{FF2B5EF4-FFF2-40B4-BE49-F238E27FC236}">
                <a16:creationId xmlns:a16="http://schemas.microsoft.com/office/drawing/2014/main" id="{C1E8C1C5-2C30-38DF-A68C-F5C1A810C8B7}"/>
              </a:ext>
            </a:extLst>
          </p:cNvPr>
          <p:cNvSpPr/>
          <p:nvPr/>
        </p:nvSpPr>
        <p:spPr>
          <a:xfrm>
            <a:off x="2984000" y="0"/>
            <a:ext cx="3240000" cy="26395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Status of filing and reimbursement</a:t>
            </a:r>
          </a:p>
        </p:txBody>
      </p:sp>
      <p:sp>
        <p:nvSpPr>
          <p:cNvPr id="13" name="Arrow: Chevron 12">
            <a:extLst>
              <a:ext uri="{FF2B5EF4-FFF2-40B4-BE49-F238E27FC236}">
                <a16:creationId xmlns:a16="http://schemas.microsoft.com/office/drawing/2014/main" id="{F27955D1-9679-0748-7D4A-FD216C1534F5}"/>
              </a:ext>
            </a:extLst>
          </p:cNvPr>
          <p:cNvSpPr/>
          <p:nvPr/>
        </p:nvSpPr>
        <p:spPr>
          <a:xfrm>
            <a:off x="5968000" y="0"/>
            <a:ext cx="3240000" cy="263951"/>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Speed of filing and reimbursement</a:t>
            </a:r>
          </a:p>
        </p:txBody>
      </p:sp>
      <p:sp>
        <p:nvSpPr>
          <p:cNvPr id="17" name="Rectangle 16">
            <a:extLst>
              <a:ext uri="{FF2B5EF4-FFF2-40B4-BE49-F238E27FC236}">
                <a16:creationId xmlns:a16="http://schemas.microsoft.com/office/drawing/2014/main" id="{383EA528-A1F7-A5AC-E473-F64FD628393A}"/>
              </a:ext>
            </a:extLst>
          </p:cNvPr>
          <p:cNvSpPr/>
          <p:nvPr/>
        </p:nvSpPr>
        <p:spPr>
          <a:xfrm>
            <a:off x="0" y="0"/>
            <a:ext cx="9208000" cy="33936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Chevron 13">
            <a:extLst>
              <a:ext uri="{FF2B5EF4-FFF2-40B4-BE49-F238E27FC236}">
                <a16:creationId xmlns:a16="http://schemas.microsoft.com/office/drawing/2014/main" id="{593DE50B-439F-A8DE-42E1-05892D466F1F}"/>
              </a:ext>
            </a:extLst>
          </p:cNvPr>
          <p:cNvSpPr/>
          <p:nvPr/>
        </p:nvSpPr>
        <p:spPr>
          <a:xfrm>
            <a:off x="8952000" y="0"/>
            <a:ext cx="3240000" cy="263951"/>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Root causes of delays</a:t>
            </a:r>
          </a:p>
        </p:txBody>
      </p:sp>
      <p:sp>
        <p:nvSpPr>
          <p:cNvPr id="7" name="Rectangle 6">
            <a:extLst>
              <a:ext uri="{FF2B5EF4-FFF2-40B4-BE49-F238E27FC236}">
                <a16:creationId xmlns:a16="http://schemas.microsoft.com/office/drawing/2014/main" id="{0A50F9B0-FF14-0DB0-8A83-341252E81A6A}"/>
              </a:ext>
            </a:extLst>
          </p:cNvPr>
          <p:cNvSpPr/>
          <p:nvPr/>
        </p:nvSpPr>
        <p:spPr>
          <a:xfrm>
            <a:off x="685800" y="1768879"/>
            <a:ext cx="5464177" cy="4085166"/>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600"/>
              </a:spcAft>
              <a:buFont typeface="Arial" panose="020B0604020202020204" pitchFamily="34" charset="0"/>
              <a:buChar char="•"/>
            </a:pPr>
            <a:r>
              <a:rPr lang="en-US" sz="1400">
                <a:solidFill>
                  <a:schemeClr val="tx1"/>
                </a:solidFill>
              </a:rPr>
              <a:t>The most common reasons for not filing for P&amp;R were related to the </a:t>
            </a:r>
            <a:r>
              <a:rPr lang="en-US" sz="1400" b="1">
                <a:solidFill>
                  <a:schemeClr val="accent2">
                    <a:lumMod val="75000"/>
                  </a:schemeClr>
                </a:solidFill>
              </a:rPr>
              <a:t>requirements of the P&amp;R process </a:t>
            </a:r>
            <a:r>
              <a:rPr lang="en-US" sz="1400">
                <a:solidFill>
                  <a:schemeClr val="tx1"/>
                </a:solidFill>
              </a:rPr>
              <a:t>and</a:t>
            </a:r>
            <a:r>
              <a:rPr lang="en-US" sz="1400" b="1">
                <a:solidFill>
                  <a:schemeClr val="accent2">
                    <a:lumMod val="75000"/>
                  </a:schemeClr>
                </a:solidFill>
              </a:rPr>
              <a:t> health system constraints and resources</a:t>
            </a:r>
          </a:p>
          <a:p>
            <a:pPr marL="285750" indent="-285750">
              <a:spcBef>
                <a:spcPts val="600"/>
              </a:spcBef>
              <a:spcAft>
                <a:spcPts val="600"/>
              </a:spcAft>
              <a:buFont typeface="Arial" panose="020B0604020202020204" pitchFamily="34" charset="0"/>
              <a:buChar char="•"/>
            </a:pPr>
            <a:r>
              <a:rPr lang="en-US" sz="1400">
                <a:solidFill>
                  <a:schemeClr val="tx1"/>
                </a:solidFill>
              </a:rPr>
              <a:t>However, these reasons clearly vary between regions of Europe:</a:t>
            </a:r>
          </a:p>
          <a:p>
            <a:pPr marL="742950" lvl="1" indent="-285750">
              <a:spcBef>
                <a:spcPts val="600"/>
              </a:spcBef>
              <a:spcAft>
                <a:spcPts val="600"/>
              </a:spcAft>
              <a:buFont typeface="Courier New" panose="02070309020205020404" pitchFamily="49" charset="0"/>
              <a:buChar char="o"/>
            </a:pPr>
            <a:r>
              <a:rPr lang="en-US" sz="1400">
                <a:solidFill>
                  <a:schemeClr val="tx1"/>
                </a:solidFill>
              </a:rPr>
              <a:t>Delays in filing in </a:t>
            </a:r>
            <a:r>
              <a:rPr lang="en-US" sz="1400" b="1">
                <a:solidFill>
                  <a:schemeClr val="accent2">
                    <a:lumMod val="75000"/>
                  </a:schemeClr>
                </a:solidFill>
              </a:rPr>
              <a:t>Western Europe </a:t>
            </a:r>
            <a:r>
              <a:rPr lang="en-US" sz="1400">
                <a:solidFill>
                  <a:schemeClr val="tx1"/>
                </a:solidFill>
              </a:rPr>
              <a:t>are largely due to the value assessment process and evidence requirements </a:t>
            </a:r>
          </a:p>
          <a:p>
            <a:pPr marL="742950" lvl="1" indent="-285750">
              <a:spcBef>
                <a:spcPts val="600"/>
              </a:spcBef>
              <a:spcAft>
                <a:spcPts val="600"/>
              </a:spcAft>
              <a:buFont typeface="Courier New" panose="02070309020205020404" pitchFamily="49" charset="0"/>
              <a:buChar char="o"/>
            </a:pPr>
            <a:r>
              <a:rPr lang="en-US" sz="1400">
                <a:solidFill>
                  <a:schemeClr val="tx1"/>
                </a:solidFill>
              </a:rPr>
              <a:t>Delays in filing in </a:t>
            </a:r>
            <a:r>
              <a:rPr lang="en-US" sz="1400" b="1">
                <a:solidFill>
                  <a:schemeClr val="accent2">
                    <a:lumMod val="75000"/>
                  </a:schemeClr>
                </a:solidFill>
              </a:rPr>
              <a:t>Central and Eastern Europe </a:t>
            </a:r>
            <a:r>
              <a:rPr lang="en-US" sz="1400">
                <a:solidFill>
                  <a:schemeClr val="tx1"/>
                </a:solidFill>
              </a:rPr>
              <a:t>are largely due to health system constraints and the corresponding impact this has on commercial decision-making and resource allocation</a:t>
            </a:r>
          </a:p>
          <a:p>
            <a:pPr marL="285750" indent="-285750">
              <a:spcBef>
                <a:spcPts val="600"/>
              </a:spcBef>
              <a:spcAft>
                <a:spcPts val="600"/>
              </a:spcAft>
              <a:buFont typeface="Arial" panose="020B0604020202020204" pitchFamily="34" charset="0"/>
              <a:buChar char="•"/>
            </a:pPr>
            <a:r>
              <a:rPr lang="en-US" sz="1400">
                <a:solidFill>
                  <a:schemeClr val="tx1"/>
                </a:solidFill>
              </a:rPr>
              <a:t>The data collected in the Portal </a:t>
            </a:r>
            <a:r>
              <a:rPr lang="en-US" sz="1400" b="1">
                <a:solidFill>
                  <a:schemeClr val="accent2">
                    <a:lumMod val="75000"/>
                  </a:schemeClr>
                </a:solidFill>
              </a:rPr>
              <a:t>will mature as more cycles of data are collected</a:t>
            </a:r>
            <a:r>
              <a:rPr lang="en-US" sz="1400">
                <a:solidFill>
                  <a:schemeClr val="tx1"/>
                </a:solidFill>
              </a:rPr>
              <a:t>. This will allow us to validate some of these early results and to look in more detail at the underlying root causes</a:t>
            </a:r>
          </a:p>
        </p:txBody>
      </p:sp>
      <p:sp>
        <p:nvSpPr>
          <p:cNvPr id="8" name="Rectangle 7">
            <a:extLst>
              <a:ext uri="{FF2B5EF4-FFF2-40B4-BE49-F238E27FC236}">
                <a16:creationId xmlns:a16="http://schemas.microsoft.com/office/drawing/2014/main" id="{37D77883-BD75-2BFC-6E58-FBD6D5442703}"/>
              </a:ext>
            </a:extLst>
          </p:cNvPr>
          <p:cNvSpPr/>
          <p:nvPr/>
        </p:nvSpPr>
        <p:spPr>
          <a:xfrm>
            <a:off x="685800" y="1386417"/>
            <a:ext cx="5356225" cy="3824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GB" sz="1400" b="1">
                <a:solidFill>
                  <a:schemeClr val="accent2">
                    <a:lumMod val="75000"/>
                  </a:schemeClr>
                </a:solidFill>
              </a:rPr>
              <a:t>Key findings: Reasons for not filing for P&amp;R</a:t>
            </a:r>
          </a:p>
        </p:txBody>
      </p:sp>
      <p:graphicFrame>
        <p:nvGraphicFramePr>
          <p:cNvPr id="4" name="Chart 3">
            <a:extLst>
              <a:ext uri="{FF2B5EF4-FFF2-40B4-BE49-F238E27FC236}">
                <a16:creationId xmlns:a16="http://schemas.microsoft.com/office/drawing/2014/main" id="{B9686741-1A26-2E1C-DC0D-B40EEDBBABB2}"/>
              </a:ext>
            </a:extLst>
          </p:cNvPr>
          <p:cNvGraphicFramePr/>
          <p:nvPr>
            <p:custDataLst>
              <p:tags r:id="rId2"/>
            </p:custDataLst>
            <p:extLst>
              <p:ext uri="{D42A27DB-BD31-4B8C-83A1-F6EECF244321}">
                <p14:modId xmlns:p14="http://schemas.microsoft.com/office/powerpoint/2010/main" val="712606595"/>
              </p:ext>
            </p:extLst>
          </p:nvPr>
        </p:nvGraphicFramePr>
        <p:xfrm>
          <a:off x="6502400" y="2259013"/>
          <a:ext cx="5387975" cy="3076575"/>
        </p:xfrm>
        <a:graphic>
          <a:graphicData uri="http://schemas.openxmlformats.org/drawingml/2006/chart">
            <c:chart xmlns:c="http://schemas.openxmlformats.org/drawingml/2006/chart" xmlns:r="http://schemas.openxmlformats.org/officeDocument/2006/relationships" r:id="rId19"/>
          </a:graphicData>
        </a:graphic>
      </p:graphicFrame>
      <p:sp>
        <p:nvSpPr>
          <p:cNvPr id="19" name="Rectangle 18">
            <a:extLst>
              <a:ext uri="{FF2B5EF4-FFF2-40B4-BE49-F238E27FC236}">
                <a16:creationId xmlns:a16="http://schemas.microsoft.com/office/drawing/2014/main" id="{D3B3A11C-5468-C4AB-9964-EF5D1E974BFF}"/>
              </a:ext>
            </a:extLst>
          </p:cNvPr>
          <p:cNvSpPr/>
          <p:nvPr>
            <p:custDataLst>
              <p:tags r:id="rId3"/>
            </p:custDataLst>
          </p:nvPr>
        </p:nvSpPr>
        <p:spPr bwMode="auto">
          <a:xfrm>
            <a:off x="8188325" y="5280026"/>
            <a:ext cx="1184275" cy="1825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spcBef>
                <a:spcPct val="0"/>
              </a:spcBef>
              <a:spcAft>
                <a:spcPct val="0"/>
              </a:spcAft>
            </a:pPr>
            <a:fld id="{83D09253-2CE4-4BBE-8378-C4BFB7F55067}" type="datetime'''M''id-si''''''z''''e We''''s''t''''''''e''''''r''''n'">
              <a:rPr lang="en-GB" altLang="en-US" sz="1200" smtClean="0">
                <a:solidFill>
                  <a:schemeClr val="tx1"/>
                </a:solidFill>
              </a:rPr>
              <a:pPr algn="ctr">
                <a:spcBef>
                  <a:spcPct val="0"/>
                </a:spcBef>
                <a:spcAft>
                  <a:spcPct val="0"/>
                </a:spcAft>
              </a:pPr>
              <a:t>Mid-size Western</a:t>
            </a:fld>
            <a:endParaRPr lang="en-GB" sz="1200" err="1">
              <a:solidFill>
                <a:schemeClr val="tx1"/>
              </a:solidFill>
            </a:endParaRPr>
          </a:p>
        </p:txBody>
      </p:sp>
      <p:sp>
        <p:nvSpPr>
          <p:cNvPr id="11" name="Rectangle 10">
            <a:extLst>
              <a:ext uri="{FF2B5EF4-FFF2-40B4-BE49-F238E27FC236}">
                <a16:creationId xmlns:a16="http://schemas.microsoft.com/office/drawing/2014/main" id="{3A67581D-177E-F874-9F78-65854E463734}"/>
              </a:ext>
            </a:extLst>
          </p:cNvPr>
          <p:cNvSpPr/>
          <p:nvPr>
            <p:custDataLst>
              <p:tags r:id="rId4"/>
            </p:custDataLst>
          </p:nvPr>
        </p:nvSpPr>
        <p:spPr bwMode="auto">
          <a:xfrm>
            <a:off x="7408863" y="5280025"/>
            <a:ext cx="325438" cy="1825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spcBef>
                <a:spcPct val="0"/>
              </a:spcBef>
              <a:spcAft>
                <a:spcPct val="0"/>
              </a:spcAft>
            </a:pPr>
            <a:fld id="{49F6794A-EA07-4137-A64F-55AB8903B3E1}" type="datetime'''''''''''''''''''''''''C''''''E''''E'''''''''''''''''''">
              <a:rPr lang="en-GB" altLang="en-US" sz="1200" smtClean="0">
                <a:solidFill>
                  <a:schemeClr val="tx1"/>
                </a:solidFill>
              </a:rPr>
              <a:pPr algn="ctr">
                <a:spcBef>
                  <a:spcPct val="0"/>
                </a:spcBef>
                <a:spcAft>
                  <a:spcPct val="0"/>
                </a:spcAft>
              </a:pPr>
              <a:t>CEE</a:t>
            </a:fld>
            <a:endParaRPr lang="en-GB" sz="1200" err="1">
              <a:solidFill>
                <a:schemeClr val="tx1"/>
              </a:solidFill>
            </a:endParaRPr>
          </a:p>
        </p:txBody>
      </p:sp>
      <p:sp>
        <p:nvSpPr>
          <p:cNvPr id="12" name="Rectangle 11">
            <a:extLst>
              <a:ext uri="{FF2B5EF4-FFF2-40B4-BE49-F238E27FC236}">
                <a16:creationId xmlns:a16="http://schemas.microsoft.com/office/drawing/2014/main" id="{3F016920-2FA0-FECA-3B72-ED5F824E3BC4}"/>
              </a:ext>
            </a:extLst>
          </p:cNvPr>
          <p:cNvSpPr/>
          <p:nvPr>
            <p:custDataLst>
              <p:tags r:id="rId5"/>
            </p:custDataLst>
          </p:nvPr>
        </p:nvSpPr>
        <p:spPr bwMode="gray">
          <a:xfrm>
            <a:off x="9801225" y="5038725"/>
            <a:ext cx="128588" cy="165100"/>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22225" tIns="0" rIns="22225" bIns="0" numCol="1" spcCol="0" rtlCol="0" anchor="b" anchorCtr="0">
            <a:noAutofit/>
          </a:bodyPr>
          <a:lstStyle/>
          <a:p>
            <a:pPr algn="ctr">
              <a:lnSpc>
                <a:spcPct val="90000"/>
              </a:lnSpc>
              <a:spcBef>
                <a:spcPct val="0"/>
              </a:spcBef>
              <a:spcAft>
                <a:spcPct val="0"/>
              </a:spcAft>
            </a:pPr>
            <a:fld id="{803F56BD-C9AF-4684-91C2-93A695022E9D}" type="datetime'''''''''''''''''''''''''''''''''''''''0'">
              <a:rPr lang="en-GB" altLang="en-US" sz="1200" smtClean="0">
                <a:solidFill>
                  <a:schemeClr val="tx1"/>
                </a:solidFill>
              </a:rPr>
              <a:pPr algn="ctr">
                <a:lnSpc>
                  <a:spcPct val="90000"/>
                </a:lnSpc>
                <a:spcBef>
                  <a:spcPct val="0"/>
                </a:spcBef>
                <a:spcAft>
                  <a:spcPct val="0"/>
                </a:spcAft>
              </a:pPr>
              <a:t>0</a:t>
            </a:fld>
            <a:endParaRPr lang="en-GB" sz="1200" err="1">
              <a:solidFill>
                <a:schemeClr val="tx1"/>
              </a:solidFill>
            </a:endParaRPr>
          </a:p>
        </p:txBody>
      </p:sp>
      <p:sp>
        <p:nvSpPr>
          <p:cNvPr id="20" name="Rectangle 19">
            <a:extLst>
              <a:ext uri="{FF2B5EF4-FFF2-40B4-BE49-F238E27FC236}">
                <a16:creationId xmlns:a16="http://schemas.microsoft.com/office/drawing/2014/main" id="{DD6E097C-E634-0C3D-AA56-8FDDBF6DAA8F}"/>
              </a:ext>
            </a:extLst>
          </p:cNvPr>
          <p:cNvSpPr/>
          <p:nvPr>
            <p:custDataLst>
              <p:tags r:id="rId6"/>
            </p:custDataLst>
          </p:nvPr>
        </p:nvSpPr>
        <p:spPr bwMode="auto">
          <a:xfrm>
            <a:off x="9766300" y="5280025"/>
            <a:ext cx="450850" cy="1825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spcBef>
                <a:spcPct val="0"/>
              </a:spcBef>
              <a:spcAft>
                <a:spcPct val="0"/>
              </a:spcAft>
            </a:pPr>
            <a:fld id="{CF993BF8-DA50-481B-8396-7FF840ECC4C5}" type="datetime'''''N''''or''''d''''''''''ic'''''''''''''''''''''''''''">
              <a:rPr lang="en-GB" altLang="en-US" sz="1200" smtClean="0">
                <a:solidFill>
                  <a:schemeClr val="tx1"/>
                </a:solidFill>
              </a:rPr>
              <a:pPr algn="ctr">
                <a:spcBef>
                  <a:spcPct val="0"/>
                </a:spcBef>
                <a:spcAft>
                  <a:spcPct val="0"/>
                </a:spcAft>
              </a:pPr>
              <a:t>Nordic</a:t>
            </a:fld>
            <a:endParaRPr lang="en-GB" sz="1200" err="1">
              <a:solidFill>
                <a:schemeClr val="tx1"/>
              </a:solidFill>
            </a:endParaRPr>
          </a:p>
        </p:txBody>
      </p:sp>
      <p:sp>
        <p:nvSpPr>
          <p:cNvPr id="21" name="Rectangle 20">
            <a:extLst>
              <a:ext uri="{FF2B5EF4-FFF2-40B4-BE49-F238E27FC236}">
                <a16:creationId xmlns:a16="http://schemas.microsoft.com/office/drawing/2014/main" id="{017EF827-A4B7-2DBF-147A-A222F6D10236}"/>
              </a:ext>
            </a:extLst>
          </p:cNvPr>
          <p:cNvSpPr/>
          <p:nvPr>
            <p:custDataLst>
              <p:tags r:id="rId7"/>
            </p:custDataLst>
          </p:nvPr>
        </p:nvSpPr>
        <p:spPr bwMode="auto">
          <a:xfrm>
            <a:off x="10898188" y="5280025"/>
            <a:ext cx="608013" cy="182563"/>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spcBef>
                <a:spcPct val="0"/>
              </a:spcBef>
              <a:spcAft>
                <a:spcPct val="0"/>
              </a:spcAft>
            </a:pPr>
            <a:fld id="{D95E9492-546F-4428-BE5D-868A6D7F232C}" type="datetime'''''''''''''''EU4''''''+''U''''''''''''K'''''''''''''''">
              <a:rPr lang="en-GB" altLang="en-US" sz="1200" smtClean="0">
                <a:solidFill>
                  <a:schemeClr val="tx1"/>
                </a:solidFill>
              </a:rPr>
              <a:pPr algn="ctr">
                <a:spcBef>
                  <a:spcPct val="0"/>
                </a:spcBef>
                <a:spcAft>
                  <a:spcPct val="0"/>
                </a:spcAft>
              </a:pPr>
              <a:t>EU4+UK</a:t>
            </a:fld>
            <a:endParaRPr lang="en-GB" sz="1200" err="1">
              <a:solidFill>
                <a:schemeClr val="tx1"/>
              </a:solidFill>
            </a:endParaRPr>
          </a:p>
        </p:txBody>
      </p:sp>
      <p:sp>
        <p:nvSpPr>
          <p:cNvPr id="22" name="Rectangle 21">
            <a:extLst>
              <a:ext uri="{FF2B5EF4-FFF2-40B4-BE49-F238E27FC236}">
                <a16:creationId xmlns:a16="http://schemas.microsoft.com/office/drawing/2014/main" id="{DC13C437-3939-60AD-60FC-8782D40F43C4}"/>
              </a:ext>
            </a:extLst>
          </p:cNvPr>
          <p:cNvSpPr/>
          <p:nvPr>
            <p:custDataLst>
              <p:tags r:id="rId8"/>
            </p:custDataLst>
          </p:nvPr>
        </p:nvSpPr>
        <p:spPr bwMode="auto">
          <a:xfrm>
            <a:off x="9394825" y="2424113"/>
            <a:ext cx="187325" cy="139700"/>
          </a:xfrm>
          <a:prstGeom prst="rect">
            <a:avLst/>
          </a:prstGeom>
          <a:solidFill>
            <a:srgbClr val="364D6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GB" sz="1600" err="1"/>
          </a:p>
        </p:txBody>
      </p:sp>
      <p:sp>
        <p:nvSpPr>
          <p:cNvPr id="23" name="Rectangle 22">
            <a:extLst>
              <a:ext uri="{FF2B5EF4-FFF2-40B4-BE49-F238E27FC236}">
                <a16:creationId xmlns:a16="http://schemas.microsoft.com/office/drawing/2014/main" id="{AF4504A8-9F16-8232-F2A7-E65340219BD6}"/>
              </a:ext>
            </a:extLst>
          </p:cNvPr>
          <p:cNvSpPr/>
          <p:nvPr>
            <p:custDataLst>
              <p:tags r:id="rId9"/>
            </p:custDataLst>
          </p:nvPr>
        </p:nvSpPr>
        <p:spPr bwMode="auto">
          <a:xfrm>
            <a:off x="9394825" y="2635250"/>
            <a:ext cx="187325" cy="139700"/>
          </a:xfrm>
          <a:prstGeom prst="rect">
            <a:avLst/>
          </a:prstGeom>
          <a:solidFill>
            <a:srgbClr val="9DB1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GB" sz="1600" err="1"/>
          </a:p>
        </p:txBody>
      </p:sp>
      <p:sp>
        <p:nvSpPr>
          <p:cNvPr id="25" name="Rectangle 24">
            <a:extLst>
              <a:ext uri="{FF2B5EF4-FFF2-40B4-BE49-F238E27FC236}">
                <a16:creationId xmlns:a16="http://schemas.microsoft.com/office/drawing/2014/main" id="{B554902A-DFB4-8D35-3F2B-63F0893B6C06}"/>
              </a:ext>
            </a:extLst>
          </p:cNvPr>
          <p:cNvSpPr/>
          <p:nvPr>
            <p:custDataLst>
              <p:tags r:id="rId10"/>
            </p:custDataLst>
          </p:nvPr>
        </p:nvSpPr>
        <p:spPr bwMode="auto">
          <a:xfrm>
            <a:off x="9394825" y="3057525"/>
            <a:ext cx="187325" cy="139700"/>
          </a:xfrm>
          <a:prstGeom prst="rect">
            <a:avLst/>
          </a:prstGeom>
          <a:solidFill>
            <a:srgbClr val="B4DCB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GB" sz="1600" err="1"/>
          </a:p>
        </p:txBody>
      </p:sp>
      <p:sp>
        <p:nvSpPr>
          <p:cNvPr id="24" name="Rectangle 23">
            <a:extLst>
              <a:ext uri="{FF2B5EF4-FFF2-40B4-BE49-F238E27FC236}">
                <a16:creationId xmlns:a16="http://schemas.microsoft.com/office/drawing/2014/main" id="{ECCE4607-18F9-6E6E-B882-CABA465B381D}"/>
              </a:ext>
            </a:extLst>
          </p:cNvPr>
          <p:cNvSpPr/>
          <p:nvPr>
            <p:custDataLst>
              <p:tags r:id="rId11"/>
            </p:custDataLst>
          </p:nvPr>
        </p:nvSpPr>
        <p:spPr bwMode="auto">
          <a:xfrm>
            <a:off x="9394825" y="2846388"/>
            <a:ext cx="187325" cy="139700"/>
          </a:xfrm>
          <a:prstGeom prst="rect">
            <a:avLst/>
          </a:prstGeom>
          <a:solidFill>
            <a:srgbClr val="C0C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GB" sz="1600" err="1"/>
          </a:p>
        </p:txBody>
      </p:sp>
      <p:sp>
        <p:nvSpPr>
          <p:cNvPr id="26" name="Rectangle 25">
            <a:extLst>
              <a:ext uri="{FF2B5EF4-FFF2-40B4-BE49-F238E27FC236}">
                <a16:creationId xmlns:a16="http://schemas.microsoft.com/office/drawing/2014/main" id="{72C2838E-DB2E-40E8-3AE9-C82129187B44}"/>
              </a:ext>
            </a:extLst>
          </p:cNvPr>
          <p:cNvSpPr/>
          <p:nvPr>
            <p:custDataLst>
              <p:tags r:id="rId12"/>
            </p:custDataLst>
          </p:nvPr>
        </p:nvSpPr>
        <p:spPr bwMode="auto">
          <a:xfrm>
            <a:off x="9632950" y="2419350"/>
            <a:ext cx="2413000" cy="1603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spcBef>
                <a:spcPct val="0"/>
              </a:spcBef>
              <a:spcAft>
                <a:spcPct val="0"/>
              </a:spcAft>
            </a:pPr>
            <a:fld id="{8518F505-27E9-459E-9333-B47539E3668A}" type="datetime'H''ealt''h sys''t''em con''st''rai''nts an''d resour''ces'''">
              <a:rPr lang="en-US" altLang="en-US" sz="1050" smtClean="0">
                <a:solidFill>
                  <a:schemeClr val="tx1"/>
                </a:solidFill>
              </a:rPr>
              <a:pPr/>
              <a:t>Health system constraints and resources</a:t>
            </a:fld>
            <a:endParaRPr lang="en-GB" sz="1050" err="1">
              <a:solidFill>
                <a:schemeClr val="tx1"/>
              </a:solidFill>
            </a:endParaRPr>
          </a:p>
        </p:txBody>
      </p:sp>
      <p:sp>
        <p:nvSpPr>
          <p:cNvPr id="29" name="Rectangle 28">
            <a:extLst>
              <a:ext uri="{FF2B5EF4-FFF2-40B4-BE49-F238E27FC236}">
                <a16:creationId xmlns:a16="http://schemas.microsoft.com/office/drawing/2014/main" id="{E38133E7-F61A-2550-07D9-31D65EAEA8A7}"/>
              </a:ext>
            </a:extLst>
          </p:cNvPr>
          <p:cNvSpPr/>
          <p:nvPr>
            <p:custDataLst>
              <p:tags r:id="rId13"/>
            </p:custDataLst>
          </p:nvPr>
        </p:nvSpPr>
        <p:spPr bwMode="auto">
          <a:xfrm>
            <a:off x="9632950" y="3052763"/>
            <a:ext cx="936625" cy="1603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spcBef>
                <a:spcPct val="0"/>
              </a:spcBef>
              <a:spcAft>
                <a:spcPct val="0"/>
              </a:spcAft>
            </a:pPr>
            <a:fld id="{0CA3742F-5361-473D-84FF-A772230C5A38}" type="datetime'Pre''''pari''''''''ng'''''''''''''''''' ''''''''to file'">
              <a:rPr lang="en-GB" altLang="en-US" sz="1050" smtClean="0">
                <a:solidFill>
                  <a:schemeClr val="tx1"/>
                </a:solidFill>
              </a:rPr>
              <a:pPr>
                <a:spcBef>
                  <a:spcPct val="0"/>
                </a:spcBef>
                <a:spcAft>
                  <a:spcPct val="0"/>
                </a:spcAft>
              </a:pPr>
              <a:t>Preparing to file</a:t>
            </a:fld>
            <a:endParaRPr lang="en-GB" sz="1050" err="1">
              <a:solidFill>
                <a:schemeClr val="tx1"/>
              </a:solidFill>
            </a:endParaRPr>
          </a:p>
        </p:txBody>
      </p:sp>
      <p:sp>
        <p:nvSpPr>
          <p:cNvPr id="27" name="Rectangle 26">
            <a:extLst>
              <a:ext uri="{FF2B5EF4-FFF2-40B4-BE49-F238E27FC236}">
                <a16:creationId xmlns:a16="http://schemas.microsoft.com/office/drawing/2014/main" id="{4FE854B1-2D4B-9F36-5D14-E771B83081E7}"/>
              </a:ext>
            </a:extLst>
          </p:cNvPr>
          <p:cNvSpPr/>
          <p:nvPr>
            <p:custDataLst>
              <p:tags r:id="rId14"/>
            </p:custDataLst>
          </p:nvPr>
        </p:nvSpPr>
        <p:spPr bwMode="auto">
          <a:xfrm>
            <a:off x="9632950" y="2630488"/>
            <a:ext cx="779463" cy="1603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spcBef>
                <a:spcPct val="0"/>
              </a:spcBef>
              <a:spcAft>
                <a:spcPct val="0"/>
              </a:spcAft>
            </a:pPr>
            <a:fld id="{8BCDD399-8C6A-4C21-A570-E3773E64B7C2}" type="datetime'''P''&amp;''''''''''R ''p''''r''o''c''e''''''''''s''''''''s'''''">
              <a:rPr lang="en-GB" altLang="en-US" sz="1050" smtClean="0">
                <a:solidFill>
                  <a:schemeClr val="tx1"/>
                </a:solidFill>
              </a:rPr>
              <a:pPr>
                <a:spcBef>
                  <a:spcPct val="0"/>
                </a:spcBef>
                <a:spcAft>
                  <a:spcPct val="0"/>
                </a:spcAft>
              </a:pPr>
              <a:t>P&amp;R process</a:t>
            </a:fld>
            <a:endParaRPr lang="en-GB" sz="1050" err="1">
              <a:solidFill>
                <a:schemeClr val="tx1"/>
              </a:solidFill>
            </a:endParaRPr>
          </a:p>
        </p:txBody>
      </p:sp>
      <p:sp>
        <p:nvSpPr>
          <p:cNvPr id="28" name="Rectangle 27">
            <a:extLst>
              <a:ext uri="{FF2B5EF4-FFF2-40B4-BE49-F238E27FC236}">
                <a16:creationId xmlns:a16="http://schemas.microsoft.com/office/drawing/2014/main" id="{7F846980-B81E-45BD-9248-89B7F8FA52FF}"/>
              </a:ext>
            </a:extLst>
          </p:cNvPr>
          <p:cNvSpPr/>
          <p:nvPr>
            <p:custDataLst>
              <p:tags r:id="rId15"/>
            </p:custDataLst>
          </p:nvPr>
        </p:nvSpPr>
        <p:spPr bwMode="auto">
          <a:xfrm>
            <a:off x="9632950" y="2841625"/>
            <a:ext cx="1597025" cy="160338"/>
          </a:xfrm>
          <a:prstGeom prst="rect">
            <a:avLst/>
          </a:prstGeom>
          <a:noFill/>
          <a:ln>
            <a:noFill/>
          </a:ln>
          <a:effectLst/>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spcBef>
                <a:spcPct val="0"/>
              </a:spcBef>
              <a:spcAft>
                <a:spcPct val="0"/>
              </a:spcAft>
            </a:pPr>
            <a:fld id="{73960330-DCB3-4BD4-9F75-4487DFD54A21}" type="datetime'Va''''''lue'' ''''as''''s''es''s''''''me''nt ''''p''''rocess'">
              <a:rPr lang="en-GB" altLang="en-US" sz="1050" smtClean="0">
                <a:solidFill>
                  <a:schemeClr val="tx1"/>
                </a:solidFill>
              </a:rPr>
              <a:pPr>
                <a:spcBef>
                  <a:spcPct val="0"/>
                </a:spcBef>
                <a:spcAft>
                  <a:spcPct val="0"/>
                </a:spcAft>
              </a:pPr>
              <a:t>Value assessment process</a:t>
            </a:fld>
            <a:endParaRPr lang="en-GB" sz="1050" err="1">
              <a:solidFill>
                <a:schemeClr val="tx1"/>
              </a:solidFill>
            </a:endParaRPr>
          </a:p>
        </p:txBody>
      </p:sp>
      <p:sp>
        <p:nvSpPr>
          <p:cNvPr id="40" name="TextBox 39">
            <a:extLst>
              <a:ext uri="{FF2B5EF4-FFF2-40B4-BE49-F238E27FC236}">
                <a16:creationId xmlns:a16="http://schemas.microsoft.com/office/drawing/2014/main" id="{5527D165-4A48-872A-24F7-CDD73D3D265B}"/>
              </a:ext>
            </a:extLst>
          </p:cNvPr>
          <p:cNvSpPr txBox="1"/>
          <p:nvPr/>
        </p:nvSpPr>
        <p:spPr>
          <a:xfrm>
            <a:off x="6435725" y="1707579"/>
            <a:ext cx="5356226" cy="276999"/>
          </a:xfrm>
          <a:prstGeom prst="rect">
            <a:avLst/>
          </a:prstGeom>
          <a:noFill/>
        </p:spPr>
        <p:txBody>
          <a:bodyPr wrap="square">
            <a:spAutoFit/>
          </a:bodyPr>
          <a:lstStyle/>
          <a:p>
            <a:pPr algn="ctr"/>
            <a:r>
              <a:rPr lang="en-US" sz="1200" b="1" i="1"/>
              <a:t>Proportion of time to reimbursement due to time to file for P&amp;R</a:t>
            </a:r>
            <a:endParaRPr lang="en-GB" sz="1200" b="1" i="1"/>
          </a:p>
        </p:txBody>
      </p:sp>
      <p:sp>
        <p:nvSpPr>
          <p:cNvPr id="45" name="TextBox 44">
            <a:extLst>
              <a:ext uri="{FF2B5EF4-FFF2-40B4-BE49-F238E27FC236}">
                <a16:creationId xmlns:a16="http://schemas.microsoft.com/office/drawing/2014/main" id="{BFCFCF3F-4730-05F4-782D-7FA349E38E15}"/>
              </a:ext>
            </a:extLst>
          </p:cNvPr>
          <p:cNvSpPr txBox="1"/>
          <p:nvPr/>
        </p:nvSpPr>
        <p:spPr>
          <a:xfrm>
            <a:off x="685800" y="6476214"/>
            <a:ext cx="4083169" cy="215444"/>
          </a:xfrm>
          <a:prstGeom prst="rect">
            <a:avLst/>
          </a:prstGeom>
          <a:noFill/>
        </p:spPr>
        <p:txBody>
          <a:bodyPr wrap="none" rtlCol="0">
            <a:spAutoFit/>
          </a:bodyPr>
          <a:lstStyle/>
          <a:p>
            <a:pPr algn="l"/>
            <a:r>
              <a:rPr lang="en-GB" sz="800" i="1"/>
              <a:t>Abbreviations: CEE = Central and Eastern Europe; P&amp;R = pricing and reimbursement</a:t>
            </a:r>
          </a:p>
        </p:txBody>
      </p:sp>
      <p:sp>
        <p:nvSpPr>
          <p:cNvPr id="48" name="TextBox 47">
            <a:extLst>
              <a:ext uri="{FF2B5EF4-FFF2-40B4-BE49-F238E27FC236}">
                <a16:creationId xmlns:a16="http://schemas.microsoft.com/office/drawing/2014/main" id="{FA55B22A-05E4-236B-2C39-98C17999D64D}"/>
              </a:ext>
            </a:extLst>
          </p:cNvPr>
          <p:cNvSpPr txBox="1"/>
          <p:nvPr/>
        </p:nvSpPr>
        <p:spPr>
          <a:xfrm rot="16200000">
            <a:off x="5047179" y="3696142"/>
            <a:ext cx="2815194" cy="261610"/>
          </a:xfrm>
          <a:prstGeom prst="rect">
            <a:avLst/>
          </a:prstGeom>
          <a:noFill/>
        </p:spPr>
        <p:txBody>
          <a:bodyPr wrap="none" rtlCol="0">
            <a:spAutoFit/>
          </a:bodyPr>
          <a:lstStyle/>
          <a:p>
            <a:pPr algn="ctr"/>
            <a:r>
              <a:rPr lang="en-GB" sz="1100"/>
              <a:t>Number of times this reason was provided</a:t>
            </a:r>
          </a:p>
        </p:txBody>
      </p:sp>
    </p:spTree>
    <p:extLst>
      <p:ext uri="{BB962C8B-B14F-4D97-AF65-F5344CB8AC3E}">
        <p14:creationId xmlns:p14="http://schemas.microsoft.com/office/powerpoint/2010/main" val="2325955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8699BA0-1E74-D693-B9C5-617E7C105B68}"/>
              </a:ext>
            </a:extLst>
          </p:cNvPr>
          <p:cNvGraphicFramePr>
            <a:graphicFrameLocks noChangeAspect="1"/>
          </p:cNvGraphicFramePr>
          <p:nvPr>
            <p:custDataLst>
              <p:tags r:id="rId1"/>
            </p:custDataLst>
            <p:extLst>
              <p:ext uri="{D42A27DB-BD31-4B8C-83A1-F6EECF244321}">
                <p14:modId xmlns:p14="http://schemas.microsoft.com/office/powerpoint/2010/main" val="33402829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Object 4" hidden="1">
                        <a:extLst>
                          <a:ext uri="{FF2B5EF4-FFF2-40B4-BE49-F238E27FC236}">
                            <a16:creationId xmlns:a16="http://schemas.microsoft.com/office/drawing/2014/main" id="{A8699BA0-1E74-D693-B9C5-617E7C105B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FBB8010-0C4B-543F-4299-D60CDDA51561}"/>
              </a:ext>
            </a:extLst>
          </p:cNvPr>
          <p:cNvSpPr>
            <a:spLocks noGrp="1"/>
          </p:cNvSpPr>
          <p:nvPr>
            <p:ph type="title"/>
          </p:nvPr>
        </p:nvSpPr>
        <p:spPr/>
        <p:txBody>
          <a:bodyPr vert="horz"/>
          <a:lstStyle/>
          <a:p>
            <a:r>
              <a:rPr lang="en-GB"/>
              <a:t>There is significant variation in the reason certain products have not filed for reimbursement in all European countries</a:t>
            </a:r>
          </a:p>
        </p:txBody>
      </p:sp>
      <p:sp>
        <p:nvSpPr>
          <p:cNvPr id="16" name="Arrow: Pentagon 15">
            <a:extLst>
              <a:ext uri="{FF2B5EF4-FFF2-40B4-BE49-F238E27FC236}">
                <a16:creationId xmlns:a16="http://schemas.microsoft.com/office/drawing/2014/main" id="{06E59DED-D381-D7D9-26B0-86F190789146}"/>
              </a:ext>
            </a:extLst>
          </p:cNvPr>
          <p:cNvSpPr/>
          <p:nvPr/>
        </p:nvSpPr>
        <p:spPr>
          <a:xfrm>
            <a:off x="0" y="0"/>
            <a:ext cx="3240000" cy="263951"/>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t>Speed of marketing authorisation</a:t>
            </a:r>
          </a:p>
        </p:txBody>
      </p:sp>
      <p:sp>
        <p:nvSpPr>
          <p:cNvPr id="18" name="Arrow: Chevron 17">
            <a:extLst>
              <a:ext uri="{FF2B5EF4-FFF2-40B4-BE49-F238E27FC236}">
                <a16:creationId xmlns:a16="http://schemas.microsoft.com/office/drawing/2014/main" id="{C1E8C1C5-2C30-38DF-A68C-F5C1A810C8B7}"/>
              </a:ext>
            </a:extLst>
          </p:cNvPr>
          <p:cNvSpPr/>
          <p:nvPr/>
        </p:nvSpPr>
        <p:spPr>
          <a:xfrm>
            <a:off x="2984000" y="0"/>
            <a:ext cx="3240000" cy="26395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Status of filing and reimbursement</a:t>
            </a:r>
          </a:p>
        </p:txBody>
      </p:sp>
      <p:sp>
        <p:nvSpPr>
          <p:cNvPr id="13" name="Arrow: Chevron 12">
            <a:extLst>
              <a:ext uri="{FF2B5EF4-FFF2-40B4-BE49-F238E27FC236}">
                <a16:creationId xmlns:a16="http://schemas.microsoft.com/office/drawing/2014/main" id="{F27955D1-9679-0748-7D4A-FD216C1534F5}"/>
              </a:ext>
            </a:extLst>
          </p:cNvPr>
          <p:cNvSpPr/>
          <p:nvPr/>
        </p:nvSpPr>
        <p:spPr>
          <a:xfrm>
            <a:off x="5968000" y="0"/>
            <a:ext cx="3240000" cy="263951"/>
          </a:xfrm>
          <a:prstGeom prst="chevr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Speed of filing and reimbursement</a:t>
            </a:r>
          </a:p>
        </p:txBody>
      </p:sp>
      <p:sp>
        <p:nvSpPr>
          <p:cNvPr id="17" name="Rectangle 16">
            <a:extLst>
              <a:ext uri="{FF2B5EF4-FFF2-40B4-BE49-F238E27FC236}">
                <a16:creationId xmlns:a16="http://schemas.microsoft.com/office/drawing/2014/main" id="{383EA528-A1F7-A5AC-E473-F64FD628393A}"/>
              </a:ext>
            </a:extLst>
          </p:cNvPr>
          <p:cNvSpPr/>
          <p:nvPr/>
        </p:nvSpPr>
        <p:spPr>
          <a:xfrm>
            <a:off x="0" y="0"/>
            <a:ext cx="9208000" cy="33936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Chevron 13">
            <a:extLst>
              <a:ext uri="{FF2B5EF4-FFF2-40B4-BE49-F238E27FC236}">
                <a16:creationId xmlns:a16="http://schemas.microsoft.com/office/drawing/2014/main" id="{593DE50B-439F-A8DE-42E1-05892D466F1F}"/>
              </a:ext>
            </a:extLst>
          </p:cNvPr>
          <p:cNvSpPr/>
          <p:nvPr/>
        </p:nvSpPr>
        <p:spPr>
          <a:xfrm>
            <a:off x="8952000" y="0"/>
            <a:ext cx="3240000" cy="263951"/>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Root causes of delays</a:t>
            </a:r>
          </a:p>
        </p:txBody>
      </p:sp>
      <p:graphicFrame>
        <p:nvGraphicFramePr>
          <p:cNvPr id="4" name="Table 3">
            <a:extLst>
              <a:ext uri="{FF2B5EF4-FFF2-40B4-BE49-F238E27FC236}">
                <a16:creationId xmlns:a16="http://schemas.microsoft.com/office/drawing/2014/main" id="{551964AB-E28E-5D42-E1EE-A5EC4DC550F8}"/>
              </a:ext>
            </a:extLst>
          </p:cNvPr>
          <p:cNvGraphicFramePr>
            <a:graphicFrameLocks noGrp="1"/>
          </p:cNvGraphicFramePr>
          <p:nvPr>
            <p:extLst>
              <p:ext uri="{D42A27DB-BD31-4B8C-83A1-F6EECF244321}">
                <p14:modId xmlns:p14="http://schemas.microsoft.com/office/powerpoint/2010/main" val="3350020382"/>
              </p:ext>
            </p:extLst>
          </p:nvPr>
        </p:nvGraphicFramePr>
        <p:xfrm>
          <a:off x="783264" y="1829929"/>
          <a:ext cx="8257874" cy="4006989"/>
        </p:xfrm>
        <a:graphic>
          <a:graphicData uri="http://schemas.openxmlformats.org/drawingml/2006/table">
            <a:tbl>
              <a:tblPr>
                <a:effectLst>
                  <a:outerShdw blurRad="50800" dist="38100" dir="8100000" algn="tr" rotWithShape="0">
                    <a:prstClr val="black">
                      <a:alpha val="40000"/>
                    </a:prstClr>
                  </a:outerShdw>
                </a:effectLst>
              </a:tblPr>
              <a:tblGrid>
                <a:gridCol w="596628">
                  <a:extLst>
                    <a:ext uri="{9D8B030D-6E8A-4147-A177-3AD203B41FA5}">
                      <a16:colId xmlns:a16="http://schemas.microsoft.com/office/drawing/2014/main" val="1091453683"/>
                    </a:ext>
                  </a:extLst>
                </a:gridCol>
                <a:gridCol w="232031">
                  <a:extLst>
                    <a:ext uri="{9D8B030D-6E8A-4147-A177-3AD203B41FA5}">
                      <a16:colId xmlns:a16="http://schemas.microsoft.com/office/drawing/2014/main" val="1280876966"/>
                    </a:ext>
                  </a:extLst>
                </a:gridCol>
                <a:gridCol w="232031">
                  <a:extLst>
                    <a:ext uri="{9D8B030D-6E8A-4147-A177-3AD203B41FA5}">
                      <a16:colId xmlns:a16="http://schemas.microsoft.com/office/drawing/2014/main" val="157473238"/>
                    </a:ext>
                  </a:extLst>
                </a:gridCol>
                <a:gridCol w="232031">
                  <a:extLst>
                    <a:ext uri="{9D8B030D-6E8A-4147-A177-3AD203B41FA5}">
                      <a16:colId xmlns:a16="http://schemas.microsoft.com/office/drawing/2014/main" val="4135880330"/>
                    </a:ext>
                  </a:extLst>
                </a:gridCol>
                <a:gridCol w="232031">
                  <a:extLst>
                    <a:ext uri="{9D8B030D-6E8A-4147-A177-3AD203B41FA5}">
                      <a16:colId xmlns:a16="http://schemas.microsoft.com/office/drawing/2014/main" val="4146545338"/>
                    </a:ext>
                  </a:extLst>
                </a:gridCol>
                <a:gridCol w="232031">
                  <a:extLst>
                    <a:ext uri="{9D8B030D-6E8A-4147-A177-3AD203B41FA5}">
                      <a16:colId xmlns:a16="http://schemas.microsoft.com/office/drawing/2014/main" val="1984993299"/>
                    </a:ext>
                  </a:extLst>
                </a:gridCol>
                <a:gridCol w="232031">
                  <a:extLst>
                    <a:ext uri="{9D8B030D-6E8A-4147-A177-3AD203B41FA5}">
                      <a16:colId xmlns:a16="http://schemas.microsoft.com/office/drawing/2014/main" val="1411557788"/>
                    </a:ext>
                  </a:extLst>
                </a:gridCol>
                <a:gridCol w="232031">
                  <a:extLst>
                    <a:ext uri="{9D8B030D-6E8A-4147-A177-3AD203B41FA5}">
                      <a16:colId xmlns:a16="http://schemas.microsoft.com/office/drawing/2014/main" val="1092132425"/>
                    </a:ext>
                  </a:extLst>
                </a:gridCol>
                <a:gridCol w="232031">
                  <a:extLst>
                    <a:ext uri="{9D8B030D-6E8A-4147-A177-3AD203B41FA5}">
                      <a16:colId xmlns:a16="http://schemas.microsoft.com/office/drawing/2014/main" val="2198141397"/>
                    </a:ext>
                  </a:extLst>
                </a:gridCol>
                <a:gridCol w="232031">
                  <a:extLst>
                    <a:ext uri="{9D8B030D-6E8A-4147-A177-3AD203B41FA5}">
                      <a16:colId xmlns:a16="http://schemas.microsoft.com/office/drawing/2014/main" val="668028754"/>
                    </a:ext>
                  </a:extLst>
                </a:gridCol>
                <a:gridCol w="232031">
                  <a:extLst>
                    <a:ext uri="{9D8B030D-6E8A-4147-A177-3AD203B41FA5}">
                      <a16:colId xmlns:a16="http://schemas.microsoft.com/office/drawing/2014/main" val="164073200"/>
                    </a:ext>
                  </a:extLst>
                </a:gridCol>
                <a:gridCol w="232031">
                  <a:extLst>
                    <a:ext uri="{9D8B030D-6E8A-4147-A177-3AD203B41FA5}">
                      <a16:colId xmlns:a16="http://schemas.microsoft.com/office/drawing/2014/main" val="2204694809"/>
                    </a:ext>
                  </a:extLst>
                </a:gridCol>
                <a:gridCol w="232031">
                  <a:extLst>
                    <a:ext uri="{9D8B030D-6E8A-4147-A177-3AD203B41FA5}">
                      <a16:colId xmlns:a16="http://schemas.microsoft.com/office/drawing/2014/main" val="1381229952"/>
                    </a:ext>
                  </a:extLst>
                </a:gridCol>
                <a:gridCol w="232031">
                  <a:extLst>
                    <a:ext uri="{9D8B030D-6E8A-4147-A177-3AD203B41FA5}">
                      <a16:colId xmlns:a16="http://schemas.microsoft.com/office/drawing/2014/main" val="70427854"/>
                    </a:ext>
                  </a:extLst>
                </a:gridCol>
                <a:gridCol w="232031">
                  <a:extLst>
                    <a:ext uri="{9D8B030D-6E8A-4147-A177-3AD203B41FA5}">
                      <a16:colId xmlns:a16="http://schemas.microsoft.com/office/drawing/2014/main" val="897569174"/>
                    </a:ext>
                  </a:extLst>
                </a:gridCol>
                <a:gridCol w="232031">
                  <a:extLst>
                    <a:ext uri="{9D8B030D-6E8A-4147-A177-3AD203B41FA5}">
                      <a16:colId xmlns:a16="http://schemas.microsoft.com/office/drawing/2014/main" val="2003225798"/>
                    </a:ext>
                  </a:extLst>
                </a:gridCol>
                <a:gridCol w="232031">
                  <a:extLst>
                    <a:ext uri="{9D8B030D-6E8A-4147-A177-3AD203B41FA5}">
                      <a16:colId xmlns:a16="http://schemas.microsoft.com/office/drawing/2014/main" val="229190777"/>
                    </a:ext>
                  </a:extLst>
                </a:gridCol>
                <a:gridCol w="232031">
                  <a:extLst>
                    <a:ext uri="{9D8B030D-6E8A-4147-A177-3AD203B41FA5}">
                      <a16:colId xmlns:a16="http://schemas.microsoft.com/office/drawing/2014/main" val="659697677"/>
                    </a:ext>
                  </a:extLst>
                </a:gridCol>
                <a:gridCol w="232031">
                  <a:extLst>
                    <a:ext uri="{9D8B030D-6E8A-4147-A177-3AD203B41FA5}">
                      <a16:colId xmlns:a16="http://schemas.microsoft.com/office/drawing/2014/main" val="507937404"/>
                    </a:ext>
                  </a:extLst>
                </a:gridCol>
                <a:gridCol w="232031">
                  <a:extLst>
                    <a:ext uri="{9D8B030D-6E8A-4147-A177-3AD203B41FA5}">
                      <a16:colId xmlns:a16="http://schemas.microsoft.com/office/drawing/2014/main" val="3992503938"/>
                    </a:ext>
                  </a:extLst>
                </a:gridCol>
                <a:gridCol w="232031">
                  <a:extLst>
                    <a:ext uri="{9D8B030D-6E8A-4147-A177-3AD203B41FA5}">
                      <a16:colId xmlns:a16="http://schemas.microsoft.com/office/drawing/2014/main" val="3811072564"/>
                    </a:ext>
                  </a:extLst>
                </a:gridCol>
                <a:gridCol w="232031">
                  <a:extLst>
                    <a:ext uri="{9D8B030D-6E8A-4147-A177-3AD203B41FA5}">
                      <a16:colId xmlns:a16="http://schemas.microsoft.com/office/drawing/2014/main" val="871881111"/>
                    </a:ext>
                  </a:extLst>
                </a:gridCol>
                <a:gridCol w="232031">
                  <a:extLst>
                    <a:ext uri="{9D8B030D-6E8A-4147-A177-3AD203B41FA5}">
                      <a16:colId xmlns:a16="http://schemas.microsoft.com/office/drawing/2014/main" val="648259173"/>
                    </a:ext>
                  </a:extLst>
                </a:gridCol>
                <a:gridCol w="232031">
                  <a:extLst>
                    <a:ext uri="{9D8B030D-6E8A-4147-A177-3AD203B41FA5}">
                      <a16:colId xmlns:a16="http://schemas.microsoft.com/office/drawing/2014/main" val="434894510"/>
                    </a:ext>
                  </a:extLst>
                </a:gridCol>
                <a:gridCol w="232031">
                  <a:extLst>
                    <a:ext uri="{9D8B030D-6E8A-4147-A177-3AD203B41FA5}">
                      <a16:colId xmlns:a16="http://schemas.microsoft.com/office/drawing/2014/main" val="250050633"/>
                    </a:ext>
                  </a:extLst>
                </a:gridCol>
                <a:gridCol w="232031">
                  <a:extLst>
                    <a:ext uri="{9D8B030D-6E8A-4147-A177-3AD203B41FA5}">
                      <a16:colId xmlns:a16="http://schemas.microsoft.com/office/drawing/2014/main" val="79917757"/>
                    </a:ext>
                  </a:extLst>
                </a:gridCol>
                <a:gridCol w="232031">
                  <a:extLst>
                    <a:ext uri="{9D8B030D-6E8A-4147-A177-3AD203B41FA5}">
                      <a16:colId xmlns:a16="http://schemas.microsoft.com/office/drawing/2014/main" val="70949797"/>
                    </a:ext>
                  </a:extLst>
                </a:gridCol>
                <a:gridCol w="232031">
                  <a:extLst>
                    <a:ext uri="{9D8B030D-6E8A-4147-A177-3AD203B41FA5}">
                      <a16:colId xmlns:a16="http://schemas.microsoft.com/office/drawing/2014/main" val="392734372"/>
                    </a:ext>
                  </a:extLst>
                </a:gridCol>
                <a:gridCol w="232031">
                  <a:extLst>
                    <a:ext uri="{9D8B030D-6E8A-4147-A177-3AD203B41FA5}">
                      <a16:colId xmlns:a16="http://schemas.microsoft.com/office/drawing/2014/main" val="4161313443"/>
                    </a:ext>
                  </a:extLst>
                </a:gridCol>
                <a:gridCol w="232031">
                  <a:extLst>
                    <a:ext uri="{9D8B030D-6E8A-4147-A177-3AD203B41FA5}">
                      <a16:colId xmlns:a16="http://schemas.microsoft.com/office/drawing/2014/main" val="1286745852"/>
                    </a:ext>
                  </a:extLst>
                </a:gridCol>
                <a:gridCol w="232031">
                  <a:extLst>
                    <a:ext uri="{9D8B030D-6E8A-4147-A177-3AD203B41FA5}">
                      <a16:colId xmlns:a16="http://schemas.microsoft.com/office/drawing/2014/main" val="315467938"/>
                    </a:ext>
                  </a:extLst>
                </a:gridCol>
                <a:gridCol w="232031">
                  <a:extLst>
                    <a:ext uri="{9D8B030D-6E8A-4147-A177-3AD203B41FA5}">
                      <a16:colId xmlns:a16="http://schemas.microsoft.com/office/drawing/2014/main" val="3242424529"/>
                    </a:ext>
                  </a:extLst>
                </a:gridCol>
                <a:gridCol w="232031">
                  <a:extLst>
                    <a:ext uri="{9D8B030D-6E8A-4147-A177-3AD203B41FA5}">
                      <a16:colId xmlns:a16="http://schemas.microsoft.com/office/drawing/2014/main" val="3916678791"/>
                    </a:ext>
                  </a:extLst>
                </a:gridCol>
                <a:gridCol w="236254">
                  <a:extLst>
                    <a:ext uri="{9D8B030D-6E8A-4147-A177-3AD203B41FA5}">
                      <a16:colId xmlns:a16="http://schemas.microsoft.com/office/drawing/2014/main" val="2674568318"/>
                    </a:ext>
                  </a:extLst>
                </a:gridCol>
              </a:tblGrid>
              <a:tr h="0">
                <a:tc>
                  <a:txBody>
                    <a:bodyPr/>
                    <a:lstStyle/>
                    <a:p>
                      <a:pPr algn="l" fontAlgn="b"/>
                      <a:endParaRPr lang="en-GB" sz="800" b="0" i="0" u="none" strike="noStrike">
                        <a:solidFill>
                          <a:srgbClr val="000000"/>
                        </a:solidFill>
                        <a:effectLst/>
                        <a:latin typeface="+mn-lt"/>
                      </a:endParaRPr>
                    </a:p>
                  </a:txBody>
                  <a:tcPr marL="1089" marR="1089" marT="1089" marB="0" anchor="b">
                    <a:lnL>
                      <a:noFill/>
                    </a:lnL>
                    <a:lnR>
                      <a:noFill/>
                    </a:lnR>
                    <a:lnT>
                      <a:noFill/>
                    </a:lnT>
                    <a:lnB>
                      <a:noFill/>
                    </a:lnB>
                  </a:tcPr>
                </a:tc>
                <a:tc gridSpan="32">
                  <a:txBody>
                    <a:bodyPr/>
                    <a:lstStyle/>
                    <a:p>
                      <a:pPr algn="ctr" fontAlgn="b"/>
                      <a:r>
                        <a:rPr lang="en-GB" sz="1000" b="1" i="0" u="none" strike="noStrike">
                          <a:solidFill>
                            <a:srgbClr val="FFFFFF"/>
                          </a:solidFill>
                          <a:effectLst/>
                          <a:latin typeface="+mn-lt"/>
                        </a:rPr>
                        <a:t>Anonymised product-level informa</a:t>
                      </a:r>
                      <a:r>
                        <a:rPr lang="en-GB" sz="900" b="1" i="0" u="none" strike="noStrike">
                          <a:solidFill>
                            <a:srgbClr val="FFFFFF"/>
                          </a:solidFill>
                          <a:effectLst/>
                          <a:latin typeface="+mn-lt"/>
                        </a:rPr>
                        <a:t>tion (N=32)</a:t>
                      </a:r>
                    </a:p>
                  </a:txBody>
                  <a:tcPr marL="41310" marR="41310" marT="20655" marB="20655" anchor="ctr">
                    <a:lnL>
                      <a:noFill/>
                    </a:lnL>
                    <a:lnR>
                      <a:noFill/>
                    </a:lnR>
                    <a:lnT>
                      <a:noFill/>
                    </a:lnT>
                    <a:lnB w="12700" cap="flat" cmpd="sng" algn="ctr">
                      <a:solidFill>
                        <a:srgbClr val="BFBFBF"/>
                      </a:solidFill>
                      <a:prstDash val="solid"/>
                      <a:round/>
                      <a:headEnd type="none" w="med" len="med"/>
                      <a:tailEnd type="none" w="med" len="med"/>
                    </a:lnB>
                    <a:solidFill>
                      <a:srgbClr val="30549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600" b="0" i="0" u="none" strike="noStrike">
                        <a:solidFill>
                          <a:srgbClr val="000000"/>
                        </a:solidFill>
                        <a:effectLst/>
                        <a:latin typeface="+mn-lt"/>
                      </a:endParaRPr>
                    </a:p>
                  </a:txBody>
                  <a:tcPr marL="1089" marR="1089" marT="1089" marB="0" anchor="b">
                    <a:lnL>
                      <a:noFill/>
                    </a:lnL>
                    <a:lnR>
                      <a:noFill/>
                    </a:lnR>
                    <a:lnT>
                      <a:noFill/>
                    </a:lnT>
                    <a:lnB>
                      <a:noFill/>
                    </a:lnB>
                  </a:tcPr>
                </a:tc>
                <a:extLst>
                  <a:ext uri="{0D108BD9-81ED-4DB2-BD59-A6C34878D82A}">
                    <a16:rowId xmlns:a16="http://schemas.microsoft.com/office/drawing/2014/main" val="2140536733"/>
                  </a:ext>
                </a:extLst>
              </a:tr>
              <a:tr h="36902">
                <a:tc>
                  <a:txBody>
                    <a:bodyPr/>
                    <a:lstStyle/>
                    <a:p>
                      <a:pPr algn="l" rtl="0" fontAlgn="b"/>
                      <a:r>
                        <a:rPr lang="en-GB" sz="800" b="0" i="0" u="none" strike="noStrike">
                          <a:solidFill>
                            <a:srgbClr val="000000"/>
                          </a:solidFill>
                          <a:effectLst/>
                          <a:latin typeface="+mn-lt"/>
                        </a:rPr>
                        <a:t>Netherlands</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88%</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63BE7B"/>
                    </a:solidFill>
                  </a:tcPr>
                </a:tc>
                <a:extLst>
                  <a:ext uri="{0D108BD9-81ED-4DB2-BD59-A6C34878D82A}">
                    <a16:rowId xmlns:a16="http://schemas.microsoft.com/office/drawing/2014/main" val="1368581151"/>
                  </a:ext>
                </a:extLst>
              </a:tr>
              <a:tr h="36902">
                <a:tc>
                  <a:txBody>
                    <a:bodyPr/>
                    <a:lstStyle/>
                    <a:p>
                      <a:pPr algn="l" rtl="0" fontAlgn="b"/>
                      <a:r>
                        <a:rPr lang="en-GB" sz="800" b="0" i="0" u="none" strike="noStrike">
                          <a:solidFill>
                            <a:srgbClr val="000000"/>
                          </a:solidFill>
                          <a:effectLst/>
                          <a:latin typeface="+mn-lt"/>
                        </a:rPr>
                        <a:t>Germany</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84%</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78C47D"/>
                    </a:solidFill>
                  </a:tcPr>
                </a:tc>
                <a:extLst>
                  <a:ext uri="{0D108BD9-81ED-4DB2-BD59-A6C34878D82A}">
                    <a16:rowId xmlns:a16="http://schemas.microsoft.com/office/drawing/2014/main" val="461026629"/>
                  </a:ext>
                </a:extLst>
              </a:tr>
              <a:tr h="36902">
                <a:tc>
                  <a:txBody>
                    <a:bodyPr/>
                    <a:lstStyle/>
                    <a:p>
                      <a:pPr algn="l" rtl="0" fontAlgn="b"/>
                      <a:r>
                        <a:rPr lang="en-GB" sz="800" b="0" i="0" u="none" strike="noStrike">
                          <a:solidFill>
                            <a:srgbClr val="000000"/>
                          </a:solidFill>
                          <a:effectLst/>
                          <a:latin typeface="+mn-lt"/>
                        </a:rPr>
                        <a:t>Spain</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84%</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78C47D"/>
                    </a:solidFill>
                  </a:tcPr>
                </a:tc>
                <a:extLst>
                  <a:ext uri="{0D108BD9-81ED-4DB2-BD59-A6C34878D82A}">
                    <a16:rowId xmlns:a16="http://schemas.microsoft.com/office/drawing/2014/main" val="2507412218"/>
                  </a:ext>
                </a:extLst>
              </a:tr>
              <a:tr h="36902">
                <a:tc>
                  <a:txBody>
                    <a:bodyPr/>
                    <a:lstStyle/>
                    <a:p>
                      <a:pPr algn="l" rtl="0" fontAlgn="b"/>
                      <a:r>
                        <a:rPr lang="en-GB" sz="800" b="0" i="0" u="none" strike="noStrike">
                          <a:solidFill>
                            <a:srgbClr val="000000"/>
                          </a:solidFill>
                          <a:effectLst/>
                          <a:latin typeface="+mn-lt"/>
                        </a:rPr>
                        <a:t>Italy</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81%</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87C97E"/>
                    </a:solidFill>
                  </a:tcPr>
                </a:tc>
                <a:extLst>
                  <a:ext uri="{0D108BD9-81ED-4DB2-BD59-A6C34878D82A}">
                    <a16:rowId xmlns:a16="http://schemas.microsoft.com/office/drawing/2014/main" val="823235731"/>
                  </a:ext>
                </a:extLst>
              </a:tr>
              <a:tr h="36902">
                <a:tc>
                  <a:txBody>
                    <a:bodyPr/>
                    <a:lstStyle/>
                    <a:p>
                      <a:pPr algn="l" rtl="0" fontAlgn="b"/>
                      <a:r>
                        <a:rPr lang="en-GB" sz="800" b="0" i="0" u="none" strike="noStrike">
                          <a:solidFill>
                            <a:srgbClr val="000000"/>
                          </a:solidFill>
                          <a:effectLst/>
                          <a:latin typeface="+mn-lt"/>
                        </a:rPr>
                        <a:t>England</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78%</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97CD7E"/>
                    </a:solidFill>
                  </a:tcPr>
                </a:tc>
                <a:extLst>
                  <a:ext uri="{0D108BD9-81ED-4DB2-BD59-A6C34878D82A}">
                    <a16:rowId xmlns:a16="http://schemas.microsoft.com/office/drawing/2014/main" val="1897545504"/>
                  </a:ext>
                </a:extLst>
              </a:tr>
              <a:tr h="36902">
                <a:tc>
                  <a:txBody>
                    <a:bodyPr/>
                    <a:lstStyle/>
                    <a:p>
                      <a:pPr algn="l" rtl="0" fontAlgn="b"/>
                      <a:r>
                        <a:rPr lang="en-GB" sz="800" b="0" i="0" u="none" strike="noStrike">
                          <a:solidFill>
                            <a:srgbClr val="000000"/>
                          </a:solidFill>
                          <a:effectLst/>
                          <a:latin typeface="+mn-lt"/>
                        </a:rPr>
                        <a:t>Denmark</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75%</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A6D27F"/>
                    </a:solidFill>
                  </a:tcPr>
                </a:tc>
                <a:extLst>
                  <a:ext uri="{0D108BD9-81ED-4DB2-BD59-A6C34878D82A}">
                    <a16:rowId xmlns:a16="http://schemas.microsoft.com/office/drawing/2014/main" val="1752185138"/>
                  </a:ext>
                </a:extLst>
              </a:tr>
              <a:tr h="36902">
                <a:tc>
                  <a:txBody>
                    <a:bodyPr/>
                    <a:lstStyle/>
                    <a:p>
                      <a:pPr algn="l" rtl="0" fontAlgn="b"/>
                      <a:r>
                        <a:rPr lang="en-GB" sz="800" b="0" i="0" u="none" strike="noStrike">
                          <a:solidFill>
                            <a:srgbClr val="000000"/>
                          </a:solidFill>
                          <a:effectLst/>
                          <a:latin typeface="+mn-lt"/>
                        </a:rPr>
                        <a:t>Finland</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75%</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A6D27F"/>
                    </a:solidFill>
                  </a:tcPr>
                </a:tc>
                <a:extLst>
                  <a:ext uri="{0D108BD9-81ED-4DB2-BD59-A6C34878D82A}">
                    <a16:rowId xmlns:a16="http://schemas.microsoft.com/office/drawing/2014/main" val="233578192"/>
                  </a:ext>
                </a:extLst>
              </a:tr>
              <a:tr h="36902">
                <a:tc>
                  <a:txBody>
                    <a:bodyPr/>
                    <a:lstStyle/>
                    <a:p>
                      <a:pPr algn="l" rtl="0" fontAlgn="b"/>
                      <a:r>
                        <a:rPr lang="en-GB" sz="800" b="0" i="0" u="none" strike="noStrike">
                          <a:solidFill>
                            <a:srgbClr val="000000"/>
                          </a:solidFill>
                          <a:effectLst/>
                          <a:latin typeface="+mn-lt"/>
                        </a:rPr>
                        <a:t>Sweden</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75%</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A6D27F"/>
                    </a:solidFill>
                  </a:tcPr>
                </a:tc>
                <a:extLst>
                  <a:ext uri="{0D108BD9-81ED-4DB2-BD59-A6C34878D82A}">
                    <a16:rowId xmlns:a16="http://schemas.microsoft.com/office/drawing/2014/main" val="1596048682"/>
                  </a:ext>
                </a:extLst>
              </a:tr>
              <a:tr h="36902">
                <a:tc>
                  <a:txBody>
                    <a:bodyPr/>
                    <a:lstStyle/>
                    <a:p>
                      <a:pPr algn="l" rtl="0" fontAlgn="b"/>
                      <a:r>
                        <a:rPr lang="en-GB" sz="800" b="0" i="0" u="none" strike="noStrike">
                          <a:solidFill>
                            <a:srgbClr val="000000"/>
                          </a:solidFill>
                          <a:effectLst/>
                          <a:latin typeface="+mn-lt"/>
                        </a:rPr>
                        <a:t>Belgium</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72%</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B5D680"/>
                    </a:solidFill>
                  </a:tcPr>
                </a:tc>
                <a:extLst>
                  <a:ext uri="{0D108BD9-81ED-4DB2-BD59-A6C34878D82A}">
                    <a16:rowId xmlns:a16="http://schemas.microsoft.com/office/drawing/2014/main" val="3956383690"/>
                  </a:ext>
                </a:extLst>
              </a:tr>
              <a:tr h="36902">
                <a:tc>
                  <a:txBody>
                    <a:bodyPr/>
                    <a:lstStyle/>
                    <a:p>
                      <a:pPr algn="l" rtl="0" fontAlgn="b"/>
                      <a:r>
                        <a:rPr lang="en-GB" sz="800" b="0" i="0" u="none" strike="noStrike">
                          <a:solidFill>
                            <a:srgbClr val="000000"/>
                          </a:solidFill>
                          <a:effectLst/>
                          <a:latin typeface="+mn-lt"/>
                        </a:rPr>
                        <a:t>Portugal</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72%</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B5D680"/>
                    </a:solidFill>
                  </a:tcPr>
                </a:tc>
                <a:extLst>
                  <a:ext uri="{0D108BD9-81ED-4DB2-BD59-A6C34878D82A}">
                    <a16:rowId xmlns:a16="http://schemas.microsoft.com/office/drawing/2014/main" val="853521001"/>
                  </a:ext>
                </a:extLst>
              </a:tr>
              <a:tr h="36902">
                <a:tc>
                  <a:txBody>
                    <a:bodyPr/>
                    <a:lstStyle/>
                    <a:p>
                      <a:pPr algn="l" rtl="0" fontAlgn="b"/>
                      <a:r>
                        <a:rPr lang="en-GB" sz="800" b="0" i="0" u="none" strike="noStrike">
                          <a:solidFill>
                            <a:srgbClr val="000000"/>
                          </a:solidFill>
                          <a:effectLst/>
                          <a:latin typeface="+mn-lt"/>
                        </a:rPr>
                        <a:t>Austria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69%</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C5DB81"/>
                    </a:solidFill>
                  </a:tcPr>
                </a:tc>
                <a:extLst>
                  <a:ext uri="{0D108BD9-81ED-4DB2-BD59-A6C34878D82A}">
                    <a16:rowId xmlns:a16="http://schemas.microsoft.com/office/drawing/2014/main" val="4071457294"/>
                  </a:ext>
                </a:extLst>
              </a:tr>
              <a:tr h="36902">
                <a:tc>
                  <a:txBody>
                    <a:bodyPr/>
                    <a:lstStyle/>
                    <a:p>
                      <a:pPr algn="l" rtl="0" fontAlgn="b"/>
                      <a:r>
                        <a:rPr lang="en-GB" sz="800" b="0" i="0" u="none" strike="noStrike">
                          <a:solidFill>
                            <a:srgbClr val="000000"/>
                          </a:solidFill>
                          <a:effectLst/>
                          <a:latin typeface="+mn-lt"/>
                        </a:rPr>
                        <a:t>France</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66%</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D4DF82"/>
                    </a:solidFill>
                  </a:tcPr>
                </a:tc>
                <a:extLst>
                  <a:ext uri="{0D108BD9-81ED-4DB2-BD59-A6C34878D82A}">
                    <a16:rowId xmlns:a16="http://schemas.microsoft.com/office/drawing/2014/main" val="1524712272"/>
                  </a:ext>
                </a:extLst>
              </a:tr>
              <a:tr h="36902">
                <a:tc>
                  <a:txBody>
                    <a:bodyPr/>
                    <a:lstStyle/>
                    <a:p>
                      <a:pPr algn="l" rtl="0" fontAlgn="b"/>
                      <a:r>
                        <a:rPr lang="en-GB" sz="800" b="0" i="0" u="none" strike="noStrike">
                          <a:solidFill>
                            <a:srgbClr val="000000"/>
                          </a:solidFill>
                          <a:effectLst/>
                          <a:latin typeface="+mn-lt"/>
                        </a:rPr>
                        <a:t>Ireland</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66%</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D4DF82"/>
                    </a:solidFill>
                  </a:tcPr>
                </a:tc>
                <a:extLst>
                  <a:ext uri="{0D108BD9-81ED-4DB2-BD59-A6C34878D82A}">
                    <a16:rowId xmlns:a16="http://schemas.microsoft.com/office/drawing/2014/main" val="499793434"/>
                  </a:ext>
                </a:extLst>
              </a:tr>
              <a:tr h="36902">
                <a:tc>
                  <a:txBody>
                    <a:bodyPr/>
                    <a:lstStyle/>
                    <a:p>
                      <a:pPr algn="l" rtl="0" fontAlgn="b"/>
                      <a:r>
                        <a:rPr lang="en-GB" sz="800" b="0" i="0" u="none" strike="noStrike">
                          <a:solidFill>
                            <a:srgbClr val="000000"/>
                          </a:solidFill>
                          <a:effectLst/>
                          <a:latin typeface="+mn-lt"/>
                        </a:rPr>
                        <a:t>Luxembourg</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59%</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8E984"/>
                    </a:solidFill>
                  </a:tcPr>
                </a:tc>
                <a:extLst>
                  <a:ext uri="{0D108BD9-81ED-4DB2-BD59-A6C34878D82A}">
                    <a16:rowId xmlns:a16="http://schemas.microsoft.com/office/drawing/2014/main" val="4194774407"/>
                  </a:ext>
                </a:extLst>
              </a:tr>
              <a:tr h="36902">
                <a:tc>
                  <a:txBody>
                    <a:bodyPr/>
                    <a:lstStyle/>
                    <a:p>
                      <a:pPr algn="l" rtl="0" fontAlgn="b"/>
                      <a:r>
                        <a:rPr lang="en-GB" sz="800" b="0" i="0" u="none" strike="noStrike">
                          <a:solidFill>
                            <a:srgbClr val="000000"/>
                          </a:solidFill>
                          <a:effectLst/>
                          <a:latin typeface="+mn-lt"/>
                        </a:rPr>
                        <a:t>Scotland</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59%</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8E984"/>
                    </a:solidFill>
                  </a:tcPr>
                </a:tc>
                <a:extLst>
                  <a:ext uri="{0D108BD9-81ED-4DB2-BD59-A6C34878D82A}">
                    <a16:rowId xmlns:a16="http://schemas.microsoft.com/office/drawing/2014/main" val="4123544534"/>
                  </a:ext>
                </a:extLst>
              </a:tr>
              <a:tr h="36902">
                <a:tc>
                  <a:txBody>
                    <a:bodyPr/>
                    <a:lstStyle/>
                    <a:p>
                      <a:pPr algn="l" rtl="0" fontAlgn="b"/>
                      <a:r>
                        <a:rPr lang="en-GB" sz="800" b="0" i="0" u="none" strike="noStrike">
                          <a:solidFill>
                            <a:srgbClr val="000000"/>
                          </a:solidFill>
                          <a:effectLst/>
                          <a:latin typeface="+mn-lt"/>
                        </a:rPr>
                        <a:t>Czechia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56%</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EE683"/>
                    </a:solidFill>
                  </a:tcPr>
                </a:tc>
                <a:extLst>
                  <a:ext uri="{0D108BD9-81ED-4DB2-BD59-A6C34878D82A}">
                    <a16:rowId xmlns:a16="http://schemas.microsoft.com/office/drawing/2014/main" val="3595309987"/>
                  </a:ext>
                </a:extLst>
              </a:tr>
              <a:tr h="36902">
                <a:tc>
                  <a:txBody>
                    <a:bodyPr/>
                    <a:lstStyle/>
                    <a:p>
                      <a:pPr algn="l" rtl="0" fontAlgn="b"/>
                      <a:r>
                        <a:rPr lang="en-GB" sz="800" b="0" i="0" u="none" strike="noStrike">
                          <a:solidFill>
                            <a:srgbClr val="000000"/>
                          </a:solidFill>
                          <a:effectLst/>
                          <a:latin typeface="+mn-lt"/>
                        </a:rPr>
                        <a:t>Greece</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56%</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EE683"/>
                    </a:solidFill>
                  </a:tcPr>
                </a:tc>
                <a:extLst>
                  <a:ext uri="{0D108BD9-81ED-4DB2-BD59-A6C34878D82A}">
                    <a16:rowId xmlns:a16="http://schemas.microsoft.com/office/drawing/2014/main" val="391070491"/>
                  </a:ext>
                </a:extLst>
              </a:tr>
              <a:tr h="36902">
                <a:tc>
                  <a:txBody>
                    <a:bodyPr/>
                    <a:lstStyle/>
                    <a:p>
                      <a:pPr algn="l" rtl="0" fontAlgn="b"/>
                      <a:r>
                        <a:rPr lang="en-GB" sz="800" b="0" i="0" u="none" strike="noStrike">
                          <a:solidFill>
                            <a:srgbClr val="000000"/>
                          </a:solidFill>
                          <a:effectLst/>
                          <a:latin typeface="+mn-lt"/>
                        </a:rPr>
                        <a:t>Slovenia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56%</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EE683"/>
                    </a:solidFill>
                  </a:tcPr>
                </a:tc>
                <a:extLst>
                  <a:ext uri="{0D108BD9-81ED-4DB2-BD59-A6C34878D82A}">
                    <a16:rowId xmlns:a16="http://schemas.microsoft.com/office/drawing/2014/main" val="3330362025"/>
                  </a:ext>
                </a:extLst>
              </a:tr>
              <a:tr h="36902">
                <a:tc>
                  <a:txBody>
                    <a:bodyPr/>
                    <a:lstStyle/>
                    <a:p>
                      <a:pPr algn="l" rtl="0" fontAlgn="b"/>
                      <a:r>
                        <a:rPr lang="en-GB" sz="800" b="0" i="0" u="none" strike="noStrike">
                          <a:solidFill>
                            <a:srgbClr val="000000"/>
                          </a:solidFill>
                          <a:effectLst/>
                          <a:latin typeface="+mn-lt"/>
                        </a:rPr>
                        <a:t>Norway</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53%</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EDD81"/>
                    </a:solidFill>
                  </a:tcPr>
                </a:tc>
                <a:extLst>
                  <a:ext uri="{0D108BD9-81ED-4DB2-BD59-A6C34878D82A}">
                    <a16:rowId xmlns:a16="http://schemas.microsoft.com/office/drawing/2014/main" val="4150256585"/>
                  </a:ext>
                </a:extLst>
              </a:tr>
              <a:tr h="36902">
                <a:tc>
                  <a:txBody>
                    <a:bodyPr/>
                    <a:lstStyle/>
                    <a:p>
                      <a:pPr algn="l" rtl="0" fontAlgn="b"/>
                      <a:r>
                        <a:rPr lang="en-GB" sz="800" b="0" i="0" u="none" strike="noStrike">
                          <a:solidFill>
                            <a:srgbClr val="000000"/>
                          </a:solidFill>
                          <a:effectLst/>
                          <a:latin typeface="+mn-lt"/>
                        </a:rPr>
                        <a:t>Slovakia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47%</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DCC7E"/>
                    </a:solidFill>
                  </a:tcPr>
                </a:tc>
                <a:extLst>
                  <a:ext uri="{0D108BD9-81ED-4DB2-BD59-A6C34878D82A}">
                    <a16:rowId xmlns:a16="http://schemas.microsoft.com/office/drawing/2014/main" val="2716159069"/>
                  </a:ext>
                </a:extLst>
              </a:tr>
              <a:tr h="36902">
                <a:tc>
                  <a:txBody>
                    <a:bodyPr/>
                    <a:lstStyle/>
                    <a:p>
                      <a:pPr algn="l" rtl="0" fontAlgn="b"/>
                      <a:r>
                        <a:rPr lang="en-GB" sz="800" b="0" i="0" u="none" strike="noStrike">
                          <a:solidFill>
                            <a:srgbClr val="000000"/>
                          </a:solidFill>
                          <a:effectLst/>
                          <a:latin typeface="+mn-lt"/>
                        </a:rPr>
                        <a:t>Bulgaria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44%</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CC37C"/>
                    </a:solidFill>
                  </a:tcPr>
                </a:tc>
                <a:extLst>
                  <a:ext uri="{0D108BD9-81ED-4DB2-BD59-A6C34878D82A}">
                    <a16:rowId xmlns:a16="http://schemas.microsoft.com/office/drawing/2014/main" val="1891222580"/>
                  </a:ext>
                </a:extLst>
              </a:tr>
              <a:tr h="36902">
                <a:tc>
                  <a:txBody>
                    <a:bodyPr/>
                    <a:lstStyle/>
                    <a:p>
                      <a:pPr algn="l" rtl="0" fontAlgn="b"/>
                      <a:r>
                        <a:rPr lang="en-GB" sz="800" b="0" i="0" u="none" strike="noStrike">
                          <a:solidFill>
                            <a:srgbClr val="000000"/>
                          </a:solidFill>
                          <a:effectLst/>
                          <a:latin typeface="+mn-lt"/>
                        </a:rPr>
                        <a:t>Poland</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44%</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CC37C"/>
                    </a:solidFill>
                  </a:tcPr>
                </a:tc>
                <a:extLst>
                  <a:ext uri="{0D108BD9-81ED-4DB2-BD59-A6C34878D82A}">
                    <a16:rowId xmlns:a16="http://schemas.microsoft.com/office/drawing/2014/main" val="3778605668"/>
                  </a:ext>
                </a:extLst>
              </a:tr>
              <a:tr h="36902">
                <a:tc>
                  <a:txBody>
                    <a:bodyPr/>
                    <a:lstStyle/>
                    <a:p>
                      <a:pPr algn="l" rtl="0" fontAlgn="b"/>
                      <a:r>
                        <a:rPr lang="en-GB" sz="800" b="0" i="0" u="none" strike="noStrike">
                          <a:solidFill>
                            <a:srgbClr val="000000"/>
                          </a:solidFill>
                          <a:effectLst/>
                          <a:latin typeface="+mn-lt"/>
                        </a:rPr>
                        <a:t>Romania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44%</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CC37C"/>
                    </a:solidFill>
                  </a:tcPr>
                </a:tc>
                <a:extLst>
                  <a:ext uri="{0D108BD9-81ED-4DB2-BD59-A6C34878D82A}">
                    <a16:rowId xmlns:a16="http://schemas.microsoft.com/office/drawing/2014/main" val="798861028"/>
                  </a:ext>
                </a:extLst>
              </a:tr>
              <a:tr h="36902">
                <a:tc>
                  <a:txBody>
                    <a:bodyPr/>
                    <a:lstStyle/>
                    <a:p>
                      <a:pPr algn="l" rtl="0" fontAlgn="b"/>
                      <a:r>
                        <a:rPr lang="en-GB" sz="800" b="0" i="0" u="none" strike="noStrike">
                          <a:solidFill>
                            <a:srgbClr val="000000"/>
                          </a:solidFill>
                          <a:effectLst/>
                          <a:latin typeface="+mn-lt"/>
                        </a:rPr>
                        <a:t>Hungary</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38%</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BB279"/>
                    </a:solidFill>
                  </a:tcPr>
                </a:tc>
                <a:extLst>
                  <a:ext uri="{0D108BD9-81ED-4DB2-BD59-A6C34878D82A}">
                    <a16:rowId xmlns:a16="http://schemas.microsoft.com/office/drawing/2014/main" val="2121270563"/>
                  </a:ext>
                </a:extLst>
              </a:tr>
              <a:tr h="36902">
                <a:tc>
                  <a:txBody>
                    <a:bodyPr/>
                    <a:lstStyle/>
                    <a:p>
                      <a:pPr algn="l" rtl="0" fontAlgn="b"/>
                      <a:r>
                        <a:rPr lang="en-GB" sz="800" b="0" i="0" u="none" strike="noStrike">
                          <a:solidFill>
                            <a:srgbClr val="000000"/>
                          </a:solidFill>
                          <a:effectLst/>
                          <a:latin typeface="+mn-lt"/>
                        </a:rPr>
                        <a:t>Estonia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34%</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BA676"/>
                    </a:solidFill>
                  </a:tcPr>
                </a:tc>
                <a:extLst>
                  <a:ext uri="{0D108BD9-81ED-4DB2-BD59-A6C34878D82A}">
                    <a16:rowId xmlns:a16="http://schemas.microsoft.com/office/drawing/2014/main" val="3437528388"/>
                  </a:ext>
                </a:extLst>
              </a:tr>
              <a:tr h="36902">
                <a:tc>
                  <a:txBody>
                    <a:bodyPr/>
                    <a:lstStyle/>
                    <a:p>
                      <a:pPr algn="l" rtl="0" fontAlgn="b"/>
                      <a:r>
                        <a:rPr lang="en-GB" sz="800" b="0" i="0" u="none" strike="noStrike">
                          <a:solidFill>
                            <a:srgbClr val="000000"/>
                          </a:solidFill>
                          <a:effectLst/>
                          <a:latin typeface="+mn-lt"/>
                        </a:rPr>
                        <a:t>Croatia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31%</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A9D75"/>
                    </a:solidFill>
                  </a:tcPr>
                </a:tc>
                <a:extLst>
                  <a:ext uri="{0D108BD9-81ED-4DB2-BD59-A6C34878D82A}">
                    <a16:rowId xmlns:a16="http://schemas.microsoft.com/office/drawing/2014/main" val="2900840150"/>
                  </a:ext>
                </a:extLst>
              </a:tr>
              <a:tr h="36902">
                <a:tc>
                  <a:txBody>
                    <a:bodyPr/>
                    <a:lstStyle/>
                    <a:p>
                      <a:pPr algn="l" rtl="0" fontAlgn="b"/>
                      <a:r>
                        <a:rPr lang="en-GB" sz="800" b="0" i="0" u="none" strike="noStrike">
                          <a:solidFill>
                            <a:srgbClr val="000000"/>
                          </a:solidFill>
                          <a:effectLst/>
                          <a:latin typeface="+mn-lt"/>
                        </a:rPr>
                        <a:t>Lithuania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28%</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A9473"/>
                    </a:solidFill>
                  </a:tcPr>
                </a:tc>
                <a:extLst>
                  <a:ext uri="{0D108BD9-81ED-4DB2-BD59-A6C34878D82A}">
                    <a16:rowId xmlns:a16="http://schemas.microsoft.com/office/drawing/2014/main" val="2009342265"/>
                  </a:ext>
                </a:extLst>
              </a:tr>
              <a:tr h="36902">
                <a:tc>
                  <a:txBody>
                    <a:bodyPr/>
                    <a:lstStyle/>
                    <a:p>
                      <a:pPr algn="l" rtl="0" fontAlgn="b"/>
                      <a:r>
                        <a:rPr lang="en-GB" sz="800" b="0" i="0" u="none" strike="noStrike">
                          <a:solidFill>
                            <a:srgbClr val="000000"/>
                          </a:solidFill>
                          <a:effectLst/>
                          <a:latin typeface="+mn-lt"/>
                        </a:rPr>
                        <a:t>Cyprus</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25%</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98C71"/>
                    </a:solidFill>
                  </a:tcPr>
                </a:tc>
                <a:extLst>
                  <a:ext uri="{0D108BD9-81ED-4DB2-BD59-A6C34878D82A}">
                    <a16:rowId xmlns:a16="http://schemas.microsoft.com/office/drawing/2014/main" val="2290020505"/>
                  </a:ext>
                </a:extLst>
              </a:tr>
              <a:tr h="36902">
                <a:tc>
                  <a:txBody>
                    <a:bodyPr/>
                    <a:lstStyle/>
                    <a:p>
                      <a:pPr algn="l" rtl="0" fontAlgn="b"/>
                      <a:r>
                        <a:rPr lang="en-GB" sz="800" b="0" i="0" u="none" strike="noStrike">
                          <a:solidFill>
                            <a:srgbClr val="000000"/>
                          </a:solidFill>
                          <a:effectLst/>
                          <a:latin typeface="+mn-lt"/>
                        </a:rPr>
                        <a:t>Latvia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19%</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87A6E"/>
                    </a:solidFill>
                  </a:tcPr>
                </a:tc>
                <a:extLst>
                  <a:ext uri="{0D108BD9-81ED-4DB2-BD59-A6C34878D82A}">
                    <a16:rowId xmlns:a16="http://schemas.microsoft.com/office/drawing/2014/main" val="3130639698"/>
                  </a:ext>
                </a:extLst>
              </a:tr>
              <a:tr h="36902">
                <a:tc>
                  <a:txBody>
                    <a:bodyPr/>
                    <a:lstStyle/>
                    <a:p>
                      <a:pPr algn="l" rtl="0" fontAlgn="b"/>
                      <a:r>
                        <a:rPr lang="en-GB" sz="800" b="0" i="0" u="none" strike="noStrike">
                          <a:solidFill>
                            <a:srgbClr val="000000"/>
                          </a:solidFill>
                          <a:effectLst/>
                          <a:latin typeface="+mn-lt"/>
                        </a:rPr>
                        <a:t>Malta</a:t>
                      </a:r>
                    </a:p>
                  </a:txBody>
                  <a:tcPr marL="1089" marR="1089" marT="1089"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6EFCE"/>
                    </a:solidFill>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mn-lt"/>
                        </a:rPr>
                        <a:t> </a:t>
                      </a:r>
                    </a:p>
                  </a:txBody>
                  <a:tcPr marL="1089" marR="1089" marT="1089"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fontAlgn="ctr"/>
                      <a:r>
                        <a:rPr lang="en-GB" sz="700" b="0" i="0" u="none" strike="noStrike">
                          <a:solidFill>
                            <a:srgbClr val="000000"/>
                          </a:solidFill>
                          <a:effectLst/>
                          <a:latin typeface="+mn-lt"/>
                        </a:rPr>
                        <a:t>13%</a:t>
                      </a:r>
                    </a:p>
                  </a:txBody>
                  <a:tcPr marL="1089" marR="1089" marT="1089" marB="0" anchor="ctr">
                    <a:lnL w="12700" cap="flat" cmpd="sng" algn="ctr">
                      <a:solidFill>
                        <a:srgbClr val="BFBFBF"/>
                      </a:solidFill>
                      <a:prstDash val="solid"/>
                      <a:round/>
                      <a:headEnd type="none" w="med" len="med"/>
                      <a:tailEnd type="none" w="med" len="med"/>
                    </a:lnL>
                    <a:lnR>
                      <a:noFill/>
                    </a:lnR>
                    <a:lnT>
                      <a:noFill/>
                    </a:lnT>
                    <a:lnB>
                      <a:noFill/>
                    </a:lnB>
                    <a:solidFill>
                      <a:srgbClr val="F8696B"/>
                    </a:solidFill>
                  </a:tcPr>
                </a:tc>
                <a:extLst>
                  <a:ext uri="{0D108BD9-81ED-4DB2-BD59-A6C34878D82A}">
                    <a16:rowId xmlns:a16="http://schemas.microsoft.com/office/drawing/2014/main" val="108472087"/>
                  </a:ext>
                </a:extLst>
              </a:tr>
              <a:tr h="36902">
                <a:tc>
                  <a:txBody>
                    <a:bodyPr/>
                    <a:lstStyle/>
                    <a:p>
                      <a:pPr algn="l" fontAlgn="ctr"/>
                      <a:endParaRPr lang="en-GB" sz="800" b="0" i="0" u="none" strike="noStrike">
                        <a:solidFill>
                          <a:srgbClr val="000000"/>
                        </a:solidFill>
                        <a:effectLst/>
                        <a:latin typeface="+mn-lt"/>
                      </a:endParaRPr>
                    </a:p>
                  </a:txBody>
                  <a:tcPr marL="1089" marR="1089" marT="1089" marB="0" anchor="ctr">
                    <a:lnL>
                      <a:noFill/>
                    </a:lnL>
                    <a:lnR>
                      <a:noFill/>
                    </a:lnR>
                    <a:lnT>
                      <a:noFill/>
                    </a:lnT>
                    <a:lnB>
                      <a:noFill/>
                    </a:lnB>
                  </a:tcPr>
                </a:tc>
                <a:tc>
                  <a:txBody>
                    <a:bodyPr/>
                    <a:lstStyle/>
                    <a:p>
                      <a:pPr algn="ctr" rtl="0" fontAlgn="b"/>
                      <a:r>
                        <a:rPr lang="en-GB" sz="700" b="0" i="0" u="none" strike="noStrike">
                          <a:solidFill>
                            <a:srgbClr val="000000"/>
                          </a:solidFill>
                          <a:effectLst/>
                          <a:latin typeface="+mn-lt"/>
                        </a:rPr>
                        <a:t>100%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63BE7B"/>
                    </a:solidFill>
                  </a:tcPr>
                </a:tc>
                <a:tc>
                  <a:txBody>
                    <a:bodyPr/>
                    <a:lstStyle/>
                    <a:p>
                      <a:pPr algn="ctr" rtl="0" fontAlgn="b"/>
                      <a:r>
                        <a:rPr lang="en-GB" sz="700" b="0" i="0" u="none" strike="noStrike">
                          <a:solidFill>
                            <a:srgbClr val="000000"/>
                          </a:solidFill>
                          <a:effectLst/>
                          <a:latin typeface="+mn-lt"/>
                        </a:rPr>
                        <a:t>97%</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72C37C"/>
                    </a:solidFill>
                  </a:tcPr>
                </a:tc>
                <a:tc>
                  <a:txBody>
                    <a:bodyPr/>
                    <a:lstStyle/>
                    <a:p>
                      <a:pPr algn="ctr" rtl="0" fontAlgn="b"/>
                      <a:r>
                        <a:rPr lang="en-GB" sz="700" b="0" i="0" u="none" strike="noStrike">
                          <a:solidFill>
                            <a:srgbClr val="000000"/>
                          </a:solidFill>
                          <a:effectLst/>
                          <a:latin typeface="+mn-lt"/>
                        </a:rPr>
                        <a:t>93%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80C77D"/>
                    </a:solidFill>
                  </a:tcPr>
                </a:tc>
                <a:tc>
                  <a:txBody>
                    <a:bodyPr/>
                    <a:lstStyle/>
                    <a:p>
                      <a:pPr algn="ctr" rtl="0" fontAlgn="b"/>
                      <a:r>
                        <a:rPr lang="en-GB" sz="700" b="0" i="0" u="none" strike="noStrike">
                          <a:solidFill>
                            <a:srgbClr val="000000"/>
                          </a:solidFill>
                          <a:effectLst/>
                          <a:latin typeface="+mn-lt"/>
                        </a:rPr>
                        <a:t>90%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8ECB7E"/>
                    </a:solidFill>
                  </a:tcPr>
                </a:tc>
                <a:tc>
                  <a:txBody>
                    <a:bodyPr/>
                    <a:lstStyle/>
                    <a:p>
                      <a:pPr algn="ctr" rtl="0" fontAlgn="b"/>
                      <a:r>
                        <a:rPr lang="en-GB" sz="700" b="0" i="0" u="none" strike="noStrike">
                          <a:solidFill>
                            <a:srgbClr val="000000"/>
                          </a:solidFill>
                          <a:effectLst/>
                          <a:latin typeface="+mn-lt"/>
                        </a:rPr>
                        <a:t>83%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AAD380"/>
                    </a:solidFill>
                  </a:tcPr>
                </a:tc>
                <a:tc>
                  <a:txBody>
                    <a:bodyPr/>
                    <a:lstStyle/>
                    <a:p>
                      <a:pPr algn="ctr" rtl="0" fontAlgn="b"/>
                      <a:r>
                        <a:rPr lang="en-GB" sz="700" b="0" i="0" u="none" strike="noStrike">
                          <a:solidFill>
                            <a:srgbClr val="000000"/>
                          </a:solidFill>
                          <a:effectLst/>
                          <a:latin typeface="+mn-lt"/>
                        </a:rPr>
                        <a:t>80%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B9D780"/>
                    </a:solidFill>
                  </a:tcPr>
                </a:tc>
                <a:tc>
                  <a:txBody>
                    <a:bodyPr/>
                    <a:lstStyle/>
                    <a:p>
                      <a:pPr algn="ctr" rtl="0" fontAlgn="b"/>
                      <a:r>
                        <a:rPr lang="en-GB" sz="700" b="0" i="0" u="none" strike="noStrike">
                          <a:solidFill>
                            <a:srgbClr val="000000"/>
                          </a:solidFill>
                          <a:effectLst/>
                          <a:latin typeface="+mn-lt"/>
                        </a:rPr>
                        <a:t>80%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B9D780"/>
                    </a:solidFill>
                  </a:tcPr>
                </a:tc>
                <a:tc>
                  <a:txBody>
                    <a:bodyPr/>
                    <a:lstStyle/>
                    <a:p>
                      <a:pPr algn="ctr" rtl="0" fontAlgn="b"/>
                      <a:r>
                        <a:rPr lang="en-GB" sz="700" b="0" i="0" u="none" strike="noStrike">
                          <a:solidFill>
                            <a:srgbClr val="000000"/>
                          </a:solidFill>
                          <a:effectLst/>
                          <a:latin typeface="+mn-lt"/>
                        </a:rPr>
                        <a:t>80%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B9D780"/>
                    </a:solidFill>
                  </a:tcPr>
                </a:tc>
                <a:tc>
                  <a:txBody>
                    <a:bodyPr/>
                    <a:lstStyle/>
                    <a:p>
                      <a:pPr algn="ctr" rtl="0" fontAlgn="b"/>
                      <a:r>
                        <a:rPr lang="en-GB" sz="700" b="0" i="0" u="none" strike="noStrike">
                          <a:solidFill>
                            <a:srgbClr val="000000"/>
                          </a:solidFill>
                          <a:effectLst/>
                          <a:latin typeface="+mn-lt"/>
                        </a:rPr>
                        <a:t>80%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B9D780"/>
                    </a:solidFill>
                  </a:tcPr>
                </a:tc>
                <a:tc>
                  <a:txBody>
                    <a:bodyPr/>
                    <a:lstStyle/>
                    <a:p>
                      <a:pPr algn="ctr" rtl="0" fontAlgn="b"/>
                      <a:r>
                        <a:rPr lang="en-GB" sz="700" b="0" i="0" u="none" strike="noStrike">
                          <a:solidFill>
                            <a:srgbClr val="000000"/>
                          </a:solidFill>
                          <a:effectLst/>
                          <a:latin typeface="+mn-lt"/>
                        </a:rPr>
                        <a:t>77%</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C7DB81"/>
                    </a:solidFill>
                  </a:tcPr>
                </a:tc>
                <a:tc>
                  <a:txBody>
                    <a:bodyPr/>
                    <a:lstStyle/>
                    <a:p>
                      <a:pPr algn="ctr" rtl="0" fontAlgn="b"/>
                      <a:r>
                        <a:rPr lang="en-GB" sz="700" b="0" i="0" u="none" strike="noStrike">
                          <a:solidFill>
                            <a:srgbClr val="000000"/>
                          </a:solidFill>
                          <a:effectLst/>
                          <a:latin typeface="+mn-lt"/>
                        </a:rPr>
                        <a:t>73%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D5DF82"/>
                    </a:solidFill>
                  </a:tcPr>
                </a:tc>
                <a:tc>
                  <a:txBody>
                    <a:bodyPr/>
                    <a:lstStyle/>
                    <a:p>
                      <a:pPr algn="ctr" rtl="0" fontAlgn="b"/>
                      <a:r>
                        <a:rPr lang="en-GB" sz="700" b="0" i="0" u="none" strike="noStrike">
                          <a:solidFill>
                            <a:srgbClr val="000000"/>
                          </a:solidFill>
                          <a:effectLst/>
                          <a:latin typeface="+mn-lt"/>
                        </a:rPr>
                        <a:t>70%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E3E383"/>
                    </a:solidFill>
                  </a:tcPr>
                </a:tc>
                <a:tc>
                  <a:txBody>
                    <a:bodyPr/>
                    <a:lstStyle/>
                    <a:p>
                      <a:pPr algn="ctr" rtl="0" fontAlgn="b"/>
                      <a:r>
                        <a:rPr lang="en-GB" sz="700" b="0" i="0" u="none" strike="noStrike">
                          <a:solidFill>
                            <a:srgbClr val="000000"/>
                          </a:solidFill>
                          <a:effectLst/>
                          <a:latin typeface="+mn-lt"/>
                        </a:rPr>
                        <a:t>70%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E3E383"/>
                    </a:solidFill>
                  </a:tcPr>
                </a:tc>
                <a:tc>
                  <a:txBody>
                    <a:bodyPr/>
                    <a:lstStyle/>
                    <a:p>
                      <a:pPr algn="ctr" rtl="0" fontAlgn="b"/>
                      <a:r>
                        <a:rPr lang="en-GB" sz="700" b="0" i="0" u="none" strike="noStrike">
                          <a:solidFill>
                            <a:srgbClr val="000000"/>
                          </a:solidFill>
                          <a:effectLst/>
                          <a:latin typeface="+mn-lt"/>
                        </a:rPr>
                        <a:t>70%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E3E383"/>
                    </a:solidFill>
                  </a:tcPr>
                </a:tc>
                <a:tc>
                  <a:txBody>
                    <a:bodyPr/>
                    <a:lstStyle/>
                    <a:p>
                      <a:pPr algn="ctr" rtl="0" fontAlgn="b"/>
                      <a:r>
                        <a:rPr lang="en-GB" sz="700" b="0" i="0" u="none" strike="noStrike">
                          <a:solidFill>
                            <a:srgbClr val="000000"/>
                          </a:solidFill>
                          <a:effectLst/>
                          <a:latin typeface="+mn-lt"/>
                        </a:rPr>
                        <a:t>67%</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1E784"/>
                    </a:solidFill>
                  </a:tcPr>
                </a:tc>
                <a:tc>
                  <a:txBody>
                    <a:bodyPr/>
                    <a:lstStyle/>
                    <a:p>
                      <a:pPr algn="ctr" rtl="0" fontAlgn="b"/>
                      <a:r>
                        <a:rPr lang="en-GB" sz="700" b="0" i="0" u="none" strike="noStrike">
                          <a:solidFill>
                            <a:srgbClr val="000000"/>
                          </a:solidFill>
                          <a:effectLst/>
                          <a:latin typeface="+mn-lt"/>
                        </a:rPr>
                        <a:t>63%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FEB84"/>
                    </a:solidFill>
                  </a:tcPr>
                </a:tc>
                <a:tc>
                  <a:txBody>
                    <a:bodyPr/>
                    <a:lstStyle/>
                    <a:p>
                      <a:pPr algn="ctr" rtl="0" fontAlgn="b"/>
                      <a:r>
                        <a:rPr lang="en-GB" sz="700" b="0" i="0" u="none" strike="noStrike">
                          <a:solidFill>
                            <a:srgbClr val="000000"/>
                          </a:solidFill>
                          <a:effectLst/>
                          <a:latin typeface="+mn-lt"/>
                        </a:rPr>
                        <a:t>60%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EE382"/>
                    </a:solidFill>
                  </a:tcPr>
                </a:tc>
                <a:tc>
                  <a:txBody>
                    <a:bodyPr/>
                    <a:lstStyle/>
                    <a:p>
                      <a:pPr algn="ctr" rtl="0" fontAlgn="b"/>
                      <a:r>
                        <a:rPr lang="en-GB" sz="700" b="0" i="0" u="none" strike="noStrike">
                          <a:solidFill>
                            <a:srgbClr val="000000"/>
                          </a:solidFill>
                          <a:effectLst/>
                          <a:latin typeface="+mn-lt"/>
                        </a:rPr>
                        <a:t>60%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EE382"/>
                    </a:solidFill>
                  </a:tcPr>
                </a:tc>
                <a:tc>
                  <a:txBody>
                    <a:bodyPr/>
                    <a:lstStyle/>
                    <a:p>
                      <a:pPr algn="ctr" rtl="0" fontAlgn="b"/>
                      <a:r>
                        <a:rPr lang="en-GB" sz="700" b="0" i="0" u="none" strike="noStrike">
                          <a:solidFill>
                            <a:srgbClr val="000000"/>
                          </a:solidFill>
                          <a:effectLst/>
                          <a:latin typeface="+mn-lt"/>
                        </a:rPr>
                        <a:t>53%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DD57F"/>
                    </a:solidFill>
                  </a:tcPr>
                </a:tc>
                <a:tc>
                  <a:txBody>
                    <a:bodyPr/>
                    <a:lstStyle/>
                    <a:p>
                      <a:pPr algn="ctr" rtl="0" fontAlgn="b"/>
                      <a:r>
                        <a:rPr lang="en-GB" sz="700" b="0" i="0" u="none" strike="noStrike">
                          <a:solidFill>
                            <a:srgbClr val="000000"/>
                          </a:solidFill>
                          <a:effectLst/>
                          <a:latin typeface="+mn-lt"/>
                        </a:rPr>
                        <a:t>47%</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DC67D"/>
                    </a:solidFill>
                  </a:tcPr>
                </a:tc>
                <a:tc>
                  <a:txBody>
                    <a:bodyPr/>
                    <a:lstStyle/>
                    <a:p>
                      <a:pPr algn="ctr" rtl="0" fontAlgn="b"/>
                      <a:r>
                        <a:rPr lang="en-GB" sz="700" b="0" i="0" u="none" strike="noStrike">
                          <a:solidFill>
                            <a:srgbClr val="000000"/>
                          </a:solidFill>
                          <a:effectLst/>
                          <a:latin typeface="+mn-lt"/>
                        </a:rPr>
                        <a:t>43%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CBF7B"/>
                    </a:solidFill>
                  </a:tcPr>
                </a:tc>
                <a:tc>
                  <a:txBody>
                    <a:bodyPr/>
                    <a:lstStyle/>
                    <a:p>
                      <a:pPr algn="ctr" rtl="0" fontAlgn="b"/>
                      <a:r>
                        <a:rPr lang="en-GB" sz="700" b="0" i="0" u="none" strike="noStrike">
                          <a:solidFill>
                            <a:srgbClr val="000000"/>
                          </a:solidFill>
                          <a:effectLst/>
                          <a:latin typeface="+mn-lt"/>
                        </a:rPr>
                        <a:t>43%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CBF7B"/>
                    </a:solidFill>
                  </a:tcPr>
                </a:tc>
                <a:tc>
                  <a:txBody>
                    <a:bodyPr/>
                    <a:lstStyle/>
                    <a:p>
                      <a:pPr algn="ctr" rtl="0" fontAlgn="b"/>
                      <a:r>
                        <a:rPr lang="en-GB" sz="700" b="0" i="0" u="none" strike="noStrike">
                          <a:solidFill>
                            <a:srgbClr val="000000"/>
                          </a:solidFill>
                          <a:effectLst/>
                          <a:latin typeface="+mn-lt"/>
                        </a:rPr>
                        <a:t>43%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CBF7B"/>
                    </a:solidFill>
                  </a:tcPr>
                </a:tc>
                <a:tc>
                  <a:txBody>
                    <a:bodyPr/>
                    <a:lstStyle/>
                    <a:p>
                      <a:pPr algn="ctr" rtl="0" fontAlgn="b"/>
                      <a:r>
                        <a:rPr lang="en-GB" sz="700" b="0" i="0" u="none" strike="noStrike">
                          <a:solidFill>
                            <a:srgbClr val="000000"/>
                          </a:solidFill>
                          <a:effectLst/>
                          <a:latin typeface="+mn-lt"/>
                        </a:rPr>
                        <a:t>40%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CB87A"/>
                    </a:solidFill>
                  </a:tcPr>
                </a:tc>
                <a:tc>
                  <a:txBody>
                    <a:bodyPr/>
                    <a:lstStyle/>
                    <a:p>
                      <a:pPr algn="ctr" rtl="0" fontAlgn="b"/>
                      <a:r>
                        <a:rPr lang="en-GB" sz="700" b="0" i="0" u="none" strike="noStrike">
                          <a:solidFill>
                            <a:srgbClr val="000000"/>
                          </a:solidFill>
                          <a:effectLst/>
                          <a:latin typeface="+mn-lt"/>
                        </a:rPr>
                        <a:t>37%</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BB178"/>
                    </a:solidFill>
                  </a:tcPr>
                </a:tc>
                <a:tc>
                  <a:txBody>
                    <a:bodyPr/>
                    <a:lstStyle/>
                    <a:p>
                      <a:pPr algn="ctr" rtl="0" fontAlgn="b"/>
                      <a:r>
                        <a:rPr lang="en-GB" sz="700" b="0" i="0" u="none" strike="noStrike">
                          <a:solidFill>
                            <a:srgbClr val="000000"/>
                          </a:solidFill>
                          <a:effectLst/>
                          <a:latin typeface="+mn-lt"/>
                        </a:rPr>
                        <a:t>37%</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BB178"/>
                    </a:solidFill>
                  </a:tcPr>
                </a:tc>
                <a:tc>
                  <a:txBody>
                    <a:bodyPr/>
                    <a:lstStyle/>
                    <a:p>
                      <a:pPr algn="ctr" rtl="0" fontAlgn="b"/>
                      <a:r>
                        <a:rPr lang="en-GB" sz="700" b="0" i="0" u="none" strike="noStrike">
                          <a:solidFill>
                            <a:srgbClr val="000000"/>
                          </a:solidFill>
                          <a:effectLst/>
                          <a:latin typeface="+mn-lt"/>
                        </a:rPr>
                        <a:t>20%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98D71"/>
                    </a:solidFill>
                  </a:tcPr>
                </a:tc>
                <a:tc>
                  <a:txBody>
                    <a:bodyPr/>
                    <a:lstStyle/>
                    <a:p>
                      <a:pPr algn="ctr" rtl="0" fontAlgn="b"/>
                      <a:r>
                        <a:rPr lang="en-GB" sz="700" b="0" i="0" u="none" strike="noStrike">
                          <a:solidFill>
                            <a:srgbClr val="000000"/>
                          </a:solidFill>
                          <a:effectLst/>
                          <a:latin typeface="+mn-lt"/>
                        </a:rPr>
                        <a:t>20%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98D71"/>
                    </a:solidFill>
                  </a:tcPr>
                </a:tc>
                <a:tc>
                  <a:txBody>
                    <a:bodyPr/>
                    <a:lstStyle/>
                    <a:p>
                      <a:pPr algn="ctr" rtl="0" fontAlgn="b"/>
                      <a:r>
                        <a:rPr lang="en-GB" sz="700" b="0" i="0" u="none" strike="noStrike">
                          <a:solidFill>
                            <a:srgbClr val="000000"/>
                          </a:solidFill>
                          <a:effectLst/>
                          <a:latin typeface="+mn-lt"/>
                        </a:rPr>
                        <a:t>13%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97E6F"/>
                    </a:solidFill>
                  </a:tcPr>
                </a:tc>
                <a:tc>
                  <a:txBody>
                    <a:bodyPr/>
                    <a:lstStyle/>
                    <a:p>
                      <a:pPr algn="ctr" rtl="0" fontAlgn="b"/>
                      <a:r>
                        <a:rPr lang="en-GB" sz="700" b="0" i="0" u="none" strike="noStrike">
                          <a:solidFill>
                            <a:srgbClr val="000000"/>
                          </a:solidFill>
                          <a:effectLst/>
                          <a:latin typeface="+mn-lt"/>
                        </a:rPr>
                        <a:t>10%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8776D"/>
                    </a:solidFill>
                  </a:tcPr>
                </a:tc>
                <a:tc>
                  <a:txBody>
                    <a:bodyPr/>
                    <a:lstStyle/>
                    <a:p>
                      <a:pPr algn="ctr" rtl="0" fontAlgn="b"/>
                      <a:r>
                        <a:rPr lang="en-GB" sz="700" b="0" i="0" u="none" strike="noStrike">
                          <a:solidFill>
                            <a:srgbClr val="000000"/>
                          </a:solidFill>
                          <a:effectLst/>
                          <a:latin typeface="+mn-lt"/>
                        </a:rPr>
                        <a:t>3%</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8696B"/>
                    </a:solidFill>
                  </a:tcPr>
                </a:tc>
                <a:tc>
                  <a:txBody>
                    <a:bodyPr/>
                    <a:lstStyle/>
                    <a:p>
                      <a:pPr algn="ctr" rtl="0" fontAlgn="b"/>
                      <a:r>
                        <a:rPr lang="en-GB" sz="700" b="0" i="0" u="none" strike="noStrike">
                          <a:solidFill>
                            <a:srgbClr val="000000"/>
                          </a:solidFill>
                          <a:effectLst/>
                          <a:latin typeface="+mn-lt"/>
                        </a:rPr>
                        <a:t>0%</a:t>
                      </a:r>
                    </a:p>
                  </a:txBody>
                  <a:tcPr marL="1089" marR="1089" marT="1089" marB="0" anchor="b">
                    <a:lnL>
                      <a:noFill/>
                    </a:lnL>
                    <a:lnR>
                      <a:noFill/>
                    </a:lnR>
                    <a:lnT w="12700" cap="flat" cmpd="sng" algn="ctr">
                      <a:solidFill>
                        <a:srgbClr val="BFBFBF"/>
                      </a:solidFill>
                      <a:prstDash val="solid"/>
                      <a:round/>
                      <a:headEnd type="none" w="med" len="med"/>
                      <a:tailEnd type="none" w="med" len="med"/>
                    </a:lnT>
                    <a:lnB>
                      <a:noFill/>
                    </a:lnB>
                    <a:solidFill>
                      <a:srgbClr val="F8696B"/>
                    </a:solidFill>
                  </a:tcPr>
                </a:tc>
                <a:tc>
                  <a:txBody>
                    <a:bodyPr/>
                    <a:lstStyle/>
                    <a:p>
                      <a:pPr algn="ctr" fontAlgn="ctr"/>
                      <a:endParaRPr lang="en-GB" sz="600" b="0" i="0" u="none" strike="noStrike">
                        <a:solidFill>
                          <a:srgbClr val="000000"/>
                        </a:solidFill>
                        <a:effectLst/>
                        <a:latin typeface="+mn-lt"/>
                      </a:endParaRPr>
                    </a:p>
                  </a:txBody>
                  <a:tcPr marL="1089" marR="1089" marT="1089" marB="0" anchor="ctr">
                    <a:lnL>
                      <a:noFill/>
                    </a:lnL>
                    <a:lnR>
                      <a:noFill/>
                    </a:lnR>
                    <a:lnT>
                      <a:noFill/>
                    </a:lnT>
                    <a:lnB>
                      <a:noFill/>
                    </a:lnB>
                  </a:tcPr>
                </a:tc>
                <a:extLst>
                  <a:ext uri="{0D108BD9-81ED-4DB2-BD59-A6C34878D82A}">
                    <a16:rowId xmlns:a16="http://schemas.microsoft.com/office/drawing/2014/main" val="2095064855"/>
                  </a:ext>
                </a:extLst>
              </a:tr>
            </a:tbl>
          </a:graphicData>
        </a:graphic>
      </p:graphicFrame>
      <p:sp>
        <p:nvSpPr>
          <p:cNvPr id="6" name="TextBox 5">
            <a:extLst>
              <a:ext uri="{FF2B5EF4-FFF2-40B4-BE49-F238E27FC236}">
                <a16:creationId xmlns:a16="http://schemas.microsoft.com/office/drawing/2014/main" id="{FEE328DC-9C63-6F37-70C0-C33176E18EFD}"/>
              </a:ext>
            </a:extLst>
          </p:cNvPr>
          <p:cNvSpPr txBox="1"/>
          <p:nvPr/>
        </p:nvSpPr>
        <p:spPr>
          <a:xfrm>
            <a:off x="783258" y="1514595"/>
            <a:ext cx="8257880" cy="276999"/>
          </a:xfrm>
          <a:prstGeom prst="rect">
            <a:avLst/>
          </a:prstGeom>
          <a:noFill/>
        </p:spPr>
        <p:txBody>
          <a:bodyPr wrap="square">
            <a:spAutoFit/>
          </a:bodyPr>
          <a:lstStyle/>
          <a:p>
            <a:pPr algn="ctr"/>
            <a:r>
              <a:rPr lang="en-US" sz="1200" b="1" i="1" err="1"/>
              <a:t>Anonymised</a:t>
            </a:r>
            <a:r>
              <a:rPr lang="en-US" sz="1200" b="1" i="1"/>
              <a:t> distribution of product-level P&amp;R filing across countries</a:t>
            </a:r>
            <a:endParaRPr lang="en-GB" sz="1200" b="1" i="1"/>
          </a:p>
        </p:txBody>
      </p:sp>
      <p:sp>
        <p:nvSpPr>
          <p:cNvPr id="54" name="Speech Bubble: Rectangle 53">
            <a:extLst>
              <a:ext uri="{FF2B5EF4-FFF2-40B4-BE49-F238E27FC236}">
                <a16:creationId xmlns:a16="http://schemas.microsoft.com/office/drawing/2014/main" id="{72111A4A-16D0-8929-C49A-D5432A82F703}"/>
              </a:ext>
            </a:extLst>
          </p:cNvPr>
          <p:cNvSpPr/>
          <p:nvPr/>
        </p:nvSpPr>
        <p:spPr>
          <a:xfrm>
            <a:off x="9568207" y="1371600"/>
            <a:ext cx="2244382" cy="1607270"/>
          </a:xfrm>
          <a:prstGeom prst="wedgeRectCallout">
            <a:avLst>
              <a:gd name="adj1" fmla="val -61254"/>
              <a:gd name="adj2" fmla="val 33728"/>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This grid shows that there is significant variation across products. This is, in part, due to the length of time since the marketing authorization, but also because of the different types of product included</a:t>
            </a:r>
            <a:endParaRPr lang="en-GB" sz="1200" dirty="0">
              <a:solidFill>
                <a:schemeClr val="tx1"/>
              </a:solidFill>
            </a:endParaRPr>
          </a:p>
        </p:txBody>
      </p:sp>
      <p:sp>
        <p:nvSpPr>
          <p:cNvPr id="55" name="Speech Bubble: Rectangle 54">
            <a:extLst>
              <a:ext uri="{FF2B5EF4-FFF2-40B4-BE49-F238E27FC236}">
                <a16:creationId xmlns:a16="http://schemas.microsoft.com/office/drawing/2014/main" id="{9FDFACDA-8FB5-B262-946B-4AA73B3806F3}"/>
              </a:ext>
            </a:extLst>
          </p:cNvPr>
          <p:cNvSpPr/>
          <p:nvPr/>
        </p:nvSpPr>
        <p:spPr>
          <a:xfrm>
            <a:off x="9568207" y="3972560"/>
            <a:ext cx="2240165" cy="1864358"/>
          </a:xfrm>
          <a:prstGeom prst="wedgeRectCallout">
            <a:avLst>
              <a:gd name="adj1" fmla="val -68070"/>
              <a:gd name="adj2" fmla="val 2421"/>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The reason for delayed filing varied from product to product. For some groups of products, the impact of external reference pricing was a key driver. In other cases, ‘country filing requirements’ was listed as one of the reasons for non-submission</a:t>
            </a:r>
            <a:endParaRPr lang="en-GB" sz="1200" dirty="0">
              <a:solidFill>
                <a:schemeClr val="tx1"/>
              </a:solidFill>
            </a:endParaRPr>
          </a:p>
        </p:txBody>
      </p:sp>
    </p:spTree>
    <p:extLst>
      <p:ext uri="{BB962C8B-B14F-4D97-AF65-F5344CB8AC3E}">
        <p14:creationId xmlns:p14="http://schemas.microsoft.com/office/powerpoint/2010/main" val="26078324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78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bNumberIsYear val=&quot;0&quot;/&gt;&lt;m_strFormatTime&gt;%#d&lt;/m_strFormatTime&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bNumberIsYear val=&quot;0&quot;/&gt;&lt;m_strFormatTime&gt;Q%5&lt;/m_strFormatTime&gt;&lt;m_yearfmt&gt;&lt;begin val=&quot;0&quot;/&gt;&lt;end val=&quot;4&quot;/&gt;&lt;/m_yearfmt&gt;&lt;/m_precDefaultQuarter&gt;&lt;m_precDefaultYear&gt;&lt;m_bNumberIsYear val=&quot;0&quot;/&gt;&lt;m_strFormatTime&gt;%Y&lt;/m_strFormatTime&gt;&lt;m_yearfmt&gt;&lt;begin val=&quot;0&quot;/&gt;&lt;end val=&quot;0&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1.89999999999999991118E+00&quot;&gt;&lt;m_msothmcolidx val=&quot;0&quot;/&gt;&lt;m_rgb r=&quot;BF&quot; g=&quot;E2&quot; b=&quot;F5&quot;/&gt;&lt;/elem&gt;&lt;elem m_fUsage=&quot;1.53899999999999992362E+00&quot;&gt;&lt;m_msothmcolidx val=&quot;0&quot;/&gt;&lt;m_rgb r=&quot;BC&quot; g=&quot;E8&quot; b=&quot;FF&quot;/&gt;&lt;/elem&gt;&lt;elem m_fUsage=&quot;1.24659000000000008690E+00&quot;&gt;&lt;m_msothmcolidx val=&quot;0&quot;/&gt;&lt;m_rgb r=&quot;53&quot; g=&quot;9E&quot; b=&quot;D6&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RzLxAYH.fLIQqHrjlh674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fHcC.RCzybS8OqaGk_uJ_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YiwBJXi0w1N0nGyN.jP9S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30L4tNjHueWMjzZ41Y7W1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nQH5pGyS5CImXYSB2zFM.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djOKGlFDxLGqCaaBjWp.Z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GsRVZOX8xx4L5Zs3cMrdx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okbYpV4bn5IZNwImhfkWO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PMfw8bCDayM8U3Xt0GVW1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t1qeo8owNn5Dlp8z6mfyf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Gp_5sOjwbzlV5E3Bl2Jam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VieztUH1bGrNqTA5TsnNf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NfAf7fUEdeQFD4mbVTZl.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8tIpEML5C34Yb9oeHSgYf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rmhVVjyo1j7rCT9wbQeXU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YQxXKbIwK.lqEsJa0hDM.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W1s7GcJRjnN2B1o56PTVX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Wz9ZWM7q5DF_epujRJkzD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QuzjdFn0M4F7BJ0zTsekA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SsNybI0z.gWCU.hchTPfQ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4rkNV9ICNIPPOitunc.7n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DA.Kvl2UB2Iy7co_gLhge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NoZfY1S0_1Se.FkeSO9yQ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eGcGhBtRUSVN4gLAuJEqc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9ec5jFmqspBph.zwPP4jD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tfhgkw0rwNyklWKqB_UsW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lBYS4BJrFDBc4L1z3kLgn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NTdanZw1RXilRoIPW3FjT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vDg6JqBkcH.qe5QF8uSE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yo9giYp3eYlP_rCwIgNNP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DujWYplsY_1Au8veqO9WO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Ip09o4in3Q.JnQf7oH044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0cEkbkQZDHirkcaK35z27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R1NPoz_29u_mKzX349ga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9lV2h7BzSuzv9_HJLDTXX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eExF4FAw5SS2FjzLwSLII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NIQvrx06eLXtUyHcnxVrR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DdHCtF8LFEUCGicYJfBd3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rplCxluSThDJQrW.W0OKj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VkubuFdbDgbZfrbHgqxVT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c5TeEEEj8dunywV13OsU5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COoO1Ujr_A52iHW0aXsGA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SCoXlCD2CirKTQgP3lZg7g"/>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jlmWgNBmL_m8djtFd8mMeA"/>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XmNyoYM9HuIdWoKq3s99.Q"/>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kQ1AwkdLxtixYWeFTVRvKg"/>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HXotE2_bebOti26Mp1z_1w"/>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_Y3mPADa7B2ySfjZvLQCHw"/>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C3AZfl_uSgs3fP4GPzB.5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j5ESNNUyHwZnsSphEyGUA"/>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9yLaVE2PiVhExgsWnQ1iTQ"/>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t6LA4zVR1o8tPlY4IY9Qe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WMqwf6zW7uuoYx7gvDl2qg"/>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U._MdBWv7mG5IKySMTQFw"/>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8RY_TZseI8Kx45hyg5DaWA"/>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Qx0_pdpG7NwwcY_qubyoT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OqP5lejcg9e7WElEeODQkQ"/>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ivP.NfnUfdflBONobQabaw"/>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heIACad_e9T5lKO0YuaB.w"/>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m8b8ieO_6oFude_v2D7.pg"/>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D3QHH8wSIpgQJtynG9SFHQ"/>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iYPu9nU9TZFO3zF_zQ6iRQ"/>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OxLux46lIsno7Q2xZ_y3K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OkVJeweWXazP0LrsHCzYMA"/>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QPxAmCACAFXkM2isZde6Y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L1owAKiNtn8uRv9soYr37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tg8yLkKAuq1dl2PnxNB8w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1SOG0gTBaj1p0DFM0RUemg"/>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c.HQo1nOL67TqJ_2Ej7tOg"/>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yzCHLPTHkmBBIUpdMFE0Eg"/>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tZxK6P02YGx8Hu.oKXioxg"/>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hfpVW.EN7NMkVh5W3xqe5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a0sWI.ZKd_RXO6UWOYP.UA"/>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uWcBMRxiqdARW0kgcn1Qa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oK1GzzAJyw8iXIjp_S8.ew"/>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fHIGW1pgOKxR7bXbfjpW1w"/>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3wsUXmFCIo4u5EbOkdLwHA"/>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dVtnsA9i5lfM4fM.ndAcrg"/>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XsktRntVYP.tvHOkUwyHBg"/>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GzGvscNO1j.5Sz9OlyTpz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dQY8PQejr3bpvb6EQ4OOZQ"/>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t1x2qF7te5fXnSNRvSCFEg"/>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mXDYzrx0R4rbwoNNhMYfbw"/>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dtZGQu5CxU8bsqKfOp1KhQ"/>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HwuS12EgsMCGv86vw3zEY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__CFeyCb_0e0lAGIZNXXH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mdW61ikuS6eL8KUUI5cAVg"/>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8r6BQ2SZHDcnbmvcms3Fbw"/>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uPeHQBSoO9FMb0ewcGMdpg"/>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qVavvv5zwEBW6eJEgnS3hg"/>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PSS.NaJfeO8r34FYj5k2sg"/>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jNXit73CAQARhXhl_QA0Gg"/>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2SDIyCmd7UUoH5Q9DYRsvA"/>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ioHigg1MJSbVsfE8As2IX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_AbIJVxF0l8IW5ixYCDlv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WvrbGLroQwQvoiBo7km84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_43SY1ReIcRLXIu6TgrEoA"/>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yUvKkHDmS_t0Iaar8Y1mWA"/>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v4iL_1GDeh0H6Dj.56UaCw"/>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vd3B7ELzpyRcIvDtk3E4ig"/>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mnS4ckHOgbk7._1RtCjoQ"/>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eE1CDQ3J1EprnksR795xiA"/>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rmJ9NuV_nThMafQtH8RYHA"/>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S6H0x821hK08q6MbTziLJg"/>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5.BGvCJd7CU0wukk6NTy8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m5V9Maky7.EtSVr4GPbn5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MsQ53qjNWnc9YzmEjbFnUQ"/>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tJUpuOwbFpauNbVw.BHE_Q"/>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IBbnF5PMjW7NlYVM5_21d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ticKg6T2t3OjU74VWaBoFIg"/>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ti4tPAL14fM_jpRBcb5c7ig"/>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t2l9VMRS9ZmoynFHCWwiCUw"/>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t791JB8qsSBfmk3YwwEp1I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toVLTM3JnpcMcP9e5NAxS0A"/>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NY6yC071sah5FadejQf6x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d.yEOR344Uc4P.6ER3Muog"/>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hV4uinJWdZzJt8k1MVqhc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IFm3D2XsQp3wtqYEcDehbQ"/>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t8R9Ub_pcTkcJ3zq54wDpng"/>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rmHtA4tjgRxd1YvpFC89w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GUGQ5zQ20vKEFcb1rTRaiQ"/>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eWm.0RtIIX2vtRY50kUFRw"/>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5Fu9CTzMG_HsdUVyZalKig"/>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AgXHklruPH5cbLaPVMRa5A"/>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kF40Udp7PRC_YzZsb0TLC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tP7ighOpuX21Wm9x.J813z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tN3cNW5ifWqbYaYY1PUszDA"/>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t_VIVJouLrOMqlmN6Y.VEm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NJrAZu8Y4gAMsFrlE9sbpw"/>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tEY_mpaccphk7xZeZ30uzpA"/>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DRtNNMkBzVAPHbK4NEDZxA"/>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tn2QiN4DG_fw1buzsd9Ma9A"/>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tcJHzBMR841g09gjBh1wgwg"/>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TO0BxqisDL9uvaVoKfyxJg"/>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t5A5Boxid20IRViPeBezwMg"/>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FmAL5iwVF.NPjh_b_x8jfw"/>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L2M4A.6pYvG4rqZoXU9vzg"/>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to87Y6kKFDHyNJwxRZk7O7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kDEdRSOibZsuitZGHi8YlQ"/>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X41XdZAne.fJ6BVb9y9bn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cTspsdJyq97UDu3e2srMxA"/>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tMqUV9gLbrT.73nAjHf7tHA"/>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tH.JBVOl24lxA0trQ8zA6Kw"/>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hs638JFMMVceRwVjWsz8N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bsUsYtHODcXm8j_Oz7Yzcg"/>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32.KCxklIYd4kVa4EuZklg"/>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d1TWcS0EEE2goFwiUiOnm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_V3SGTLhBJApg6UbJXbA4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sXSzmAWRQkleU13N2.I6G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PkNsuQqhRTDx3x_C90Xx8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7WnA7Bp5yVW_aFO4OrqhR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nlD.6F74qDANpfF0SSVOq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EUoabBXLp6644LNG294uH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QmyRzST9uLXk.kGWOsEmo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SNyhJr5Zsvvh8H1SMc0qv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Xz0q.quSoQi85Dl0dl8_W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P6PhJDPKTlCKsosLxByR7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BAvc8x25FwF86iCZ9y5s6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N4F_OoYJa.SaD92KzITN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WfK8wIx4Qn_1Ys.hNKQyu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LUl9oS1vcLQOtPt95DFGX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IH1e.dFTWgSTJfKaNdG0z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bGhbMpbNjhGsm6DXqi4aB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1o6DRKAeXMM39XuRV6BQ8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Fuava6N65yv5yEzjFfUhD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l7PSc8EHOtWTfyVwerjqV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4Rtj_6kzNaxvMUFSrIU3h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yEbQMx7.PWwxGLkgvprl_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ONh27hlaYqsUQ96CwSw0U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R.q1x4u.YiOK8OrIbfeTb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LbPwz3nzYaTfCmDmLSoRM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6ANfYXhwRzyfvK3jgF_ef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PyDLuCElKnP3GprSjm4ze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4m7vZF0KlX8oZXifKknkZ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45tuwwRu6J4nxkHulyUua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3_lqd3D.J7gxHUyEQz.LH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SfJ23XiGDsMZcPY0PrUHA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QxTLaELCi6GRWzfg6fwi9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wrlHAU23ubf3dIRRwhwLv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dnswcsvFop_red2Sic.wN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3_6pwP5lpsgToYXM6rF58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ZaAtep82vIZfwDaY2gx0h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11gbQ4OveKxmNlfWvimpm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c8MQmqj_B_psLoLLEK6AN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as_K4U1jEMUdjLCKk5BLh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Uxz_muJdp8KMKSYBRCS1B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JADAmXtHuHo.gksd5RJKA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GTVvKsjSaqCmkEyAOiiXm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_4hBTHi8R5QyovzHW5t2x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PPLVrUzfl0v_V1060lRTy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189iLlscZjau2ZpTHrT0G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ulcVIwBPjlL8m5JU3E8Cw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pzPFwvFxxbmHIoMeU9523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Kg6K1hbIL0.MoQ42xUFC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m28ND3teI8IzTR1DsrjJH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RCiDUyLN48xqwsAqSjjxi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1hN8Kw7KygPz6oEDE5JJn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Q3pLJoDQvCDON1.n_zD92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Olrspq648Tr_yIAZwrBVO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NXKRp942mizPIFnFs3o8w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TOtq_EpKuCijv_baA22g8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YDDkAayak37aoybLtoj7I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YixYYZCTLRTAy0eCqVZgG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Cp5.1vF7ubHhTnxkEF5Mu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iTrdvm9U2sFhEKEnsdfd9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WyP7xjE4UXIwWxjOM0g83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fpMT2YBvp383TfU0nnHXl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yeLzqrfJn9jwbSROJaNq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4A.BwGS6OkLPS5BHr7uiL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jpFIHs_3XGLujJVQfynIe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ztaCZjtKvtymM4WaAVmnt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xcV2JPv.JC6cLHaKWCNsr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6Y3MGmAKXBhKpluUFnpaZ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X.FMGqGLG4K9iFeZx2qyJ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WTSr5iAog35_Eyrj64W5O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EYYlUvhCatSy9BE3XmxbC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Jn.GdogyLkC2PekmIFf_L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z15Sd5IN1qgR6cylydkgh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7O_Wqs7gNvKQVtzUm6Q1I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BGKPeZNSDkh94uAZUdCK2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Jf4t59P6eqZM0pCf2ziA2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6AcSK8ZqAPnmf27NWVECDw"/>
</p:tagLst>
</file>

<file path=ppt/theme/theme1.xml><?xml version="1.0" encoding="utf-8"?>
<a:theme xmlns:a="http://schemas.openxmlformats.org/drawingml/2006/main" name="1_Office Theme">
  <a:themeElements>
    <a:clrScheme name="CRA I">
      <a:dk1>
        <a:srgbClr val="404040"/>
      </a:dk1>
      <a:lt1>
        <a:srgbClr val="FFFFFF"/>
      </a:lt1>
      <a:dk2>
        <a:srgbClr val="C0C0C0"/>
      </a:dk2>
      <a:lt2>
        <a:srgbClr val="919396"/>
      </a:lt2>
      <a:accent1>
        <a:srgbClr val="0073AE"/>
      </a:accent1>
      <a:accent2>
        <a:srgbClr val="0AB6CE"/>
      </a:accent2>
      <a:accent3>
        <a:srgbClr val="93C5D1"/>
      </a:accent3>
      <a:accent4>
        <a:srgbClr val="135475"/>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LS-widescreen-template.potx" id="{4D6A6AA0-E6AB-406E-9778-BC458B55E7B2}" vid="{70B67CAD-3C39-45F6-965B-DD72CDE214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01EAEEB26ADF4C8735B177173BE270" ma:contentTypeVersion="4" ma:contentTypeDescription="Create a new document." ma:contentTypeScope="" ma:versionID="a975bb9db00f35c39b93f836fce70d70">
  <xsd:schema xmlns:xsd="http://www.w3.org/2001/XMLSchema" xmlns:xs="http://www.w3.org/2001/XMLSchema" xmlns:p="http://schemas.microsoft.com/office/2006/metadata/properties" xmlns:ns2="05a4820c-7b43-4df8-a3bb-55158ac4ec31" xmlns:ns3="38844732-7e47-4d09-903f-9aedd31ec65d" targetNamespace="http://schemas.microsoft.com/office/2006/metadata/properties" ma:root="true" ma:fieldsID="3a9de644228d04844030d6d7f4203b00" ns2:_="" ns3:_="">
    <xsd:import namespace="05a4820c-7b43-4df8-a3bb-55158ac4ec31"/>
    <xsd:import namespace="38844732-7e47-4d09-903f-9aedd31ec6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a4820c-7b43-4df8-a3bb-55158ac4ec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844732-7e47-4d09-903f-9aedd31ec65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D11D0D-9E02-4A10-A151-AB678381AD4A}">
  <ds:schemaRefs>
    <ds:schemaRef ds:uri="http://www.w3.org/XML/1998/namespace"/>
    <ds:schemaRef ds:uri="05a4820c-7b43-4df8-a3bb-55158ac4ec31"/>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38844732-7e47-4d09-903f-9aedd31ec65d"/>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3D577807-FE0F-442E-B08B-46CA4162175F}">
  <ds:schemaRefs>
    <ds:schemaRef ds:uri="05a4820c-7b43-4df8-a3bb-55158ac4ec31"/>
    <ds:schemaRef ds:uri="38844732-7e47-4d09-903f-9aedd31ec6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581F53B-AB6B-4E05-9AD9-FD3B0951D0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TotalTime>
  <Words>3376</Words>
  <Application>Microsoft Macintosh PowerPoint</Application>
  <PresentationFormat>Widescreen</PresentationFormat>
  <Paragraphs>1469</Paragraphs>
  <Slides>10</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.AppleSystemUIFont</vt:lpstr>
      <vt:lpstr>Arial</vt:lpstr>
      <vt:lpstr>Arial Black</vt:lpstr>
      <vt:lpstr>Arial Narrow</vt:lpstr>
      <vt:lpstr>Calibri</vt:lpstr>
      <vt:lpstr>Courier New</vt:lpstr>
      <vt:lpstr>Wingdings</vt:lpstr>
      <vt:lpstr>1_Office Theme</vt:lpstr>
      <vt:lpstr>think-cell Slide</vt:lpstr>
      <vt:lpstr>PowerPoint Presentation</vt:lpstr>
      <vt:lpstr>The industry created the European Access Hurdles Portal to add new information to the debate on availability of innovative medicines</vt:lpstr>
      <vt:lpstr>Results indicate a clear willingness from industry to provide more transparency on the root causes of unavailability</vt:lpstr>
      <vt:lpstr>This report presents a first preliminary analysis focusing on a short list of key research questions </vt:lpstr>
      <vt:lpstr>The products in-scope of the Portal received marketing authorisation later in Europe than in the US and Japan</vt:lpstr>
      <vt:lpstr>In many instances of product unavailability, the products have in fact been filed for reimbursement but have not yet been reimbursed</vt:lpstr>
      <vt:lpstr>While there are delays in P&amp;R filing for some products, this is not a key driver of low availability of medicines in all countries</vt:lpstr>
      <vt:lpstr>As set out in the root causes analysis, the reasons for both delays in P&amp;R filing and P&amp;R decision making are multi-factorial</vt:lpstr>
      <vt:lpstr>There is significant variation in the reason certain products have not filed for reimbursement in all European countries</vt:lpstr>
      <vt:lpstr>Key conclusions of the first European Access Hurdles Portal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Lawlor, Ryan</dc:creator>
  <cp:lastModifiedBy>François Bouvy</cp:lastModifiedBy>
  <cp:revision>4</cp:revision>
  <dcterms:created xsi:type="dcterms:W3CDTF">2021-04-12T10:46:15Z</dcterms:created>
  <dcterms:modified xsi:type="dcterms:W3CDTF">2023-04-20T17:56:57Z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0x010100C301EAEEB26ADF4C8735B177173BE270</vt:lpwstr>
  </property>
  <property fmtid="{D5CDD505-2E9C-101B-9397-08002B2CF9AE}" pid="3" name="MSIP_Label_dffd51a4-5314-4c60-bce6-0affc34d9cd7_Enabled">
    <vt:lpwstr>true</vt:lpwstr>
  </property>
  <property fmtid="{D5CDD505-2E9C-101B-9397-08002B2CF9AE}" pid="4" name="MSIP_Label_dffd51a4-5314-4c60-bce6-0affc34d9cd7_SetDate">
    <vt:lpwstr>2022-03-17T16:08:13Z</vt:lpwstr>
  </property>
  <property fmtid="{D5CDD505-2E9C-101B-9397-08002B2CF9AE}" pid="5" name="MSIP_Label_dffd51a4-5314-4c60-bce6-0affc34d9cd7_Method">
    <vt:lpwstr>Standard</vt:lpwstr>
  </property>
  <property fmtid="{D5CDD505-2E9C-101B-9397-08002B2CF9AE}" pid="6" name="MSIP_Label_dffd51a4-5314-4c60-bce6-0affc34d9cd7_Name">
    <vt:lpwstr>dffd51a4-5314-4c60-bce6-0affc34d9cd7</vt:lpwstr>
  </property>
  <property fmtid="{D5CDD505-2E9C-101B-9397-08002B2CF9AE}" pid="7" name="MSIP_Label_dffd51a4-5314-4c60-bce6-0affc34d9cd7_SiteId">
    <vt:lpwstr>4a156c19-bc94-41ac-aacf-954686490869</vt:lpwstr>
  </property>
  <property fmtid="{D5CDD505-2E9C-101B-9397-08002B2CF9AE}" pid="8" name="MSIP_Label_dffd51a4-5314-4c60-bce6-0affc34d9cd7_ActionId">
    <vt:lpwstr>3fe58fdc-e3b0-405d-8a37-0f6e673662da</vt:lpwstr>
  </property>
  <property fmtid="{D5CDD505-2E9C-101B-9397-08002B2CF9AE}" pid="9" name="MSIP_Label_dffd51a4-5314-4c60-bce6-0affc34d9cd7_ContentBits">
    <vt:lpwstr>0</vt:lpwstr>
  </property>
</Properties>
</file>