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256" r:id="rId5"/>
    <p:sldId id="271" r:id="rId6"/>
    <p:sldId id="272" r:id="rId7"/>
    <p:sldId id="267" r:id="rId8"/>
    <p:sldId id="264" r:id="rId9"/>
    <p:sldId id="2147198496" r:id="rId10"/>
    <p:sldId id="2147198495" r:id="rId1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" userDrawn="1">
          <p15:clr>
            <a:srgbClr val="A4A3A4"/>
          </p15:clr>
        </p15:guide>
        <p15:guide id="2" pos="13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EEE5"/>
    <a:srgbClr val="DA9199"/>
    <a:srgbClr val="D6CFC7"/>
    <a:srgbClr val="C9DCE3"/>
    <a:srgbClr val="78A7B9"/>
    <a:srgbClr val="E4EDF1"/>
    <a:srgbClr val="DAD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3DEAE7-F841-4E59-B023-C156D3917515}" v="2" dt="2026-02-05T09:38:52.4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71" d="100"/>
          <a:sy n="71" d="100"/>
        </p:scale>
        <p:origin x="384" y="72"/>
      </p:cViewPr>
      <p:guideLst>
        <p:guide orient="horz" pos="210"/>
        <p:guide pos="13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74DD9-8401-46BA-8DB9-7D43B4E2ABF8}" type="datetimeFigureOut">
              <a:rPr lang="nb-NO" smtClean="0"/>
              <a:t>05.02.2026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98F763-3423-4C74-A9FB-161F82E889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3788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https://lmino.sharepoint.com/:w:/r/sites/Strategi2026-Notater/_layouts/15/Doc.aspx?sourcedoc=%7BCB47DE13-8957-4BEA-A11C-B04BF0250E1D%7D&amp;file=Operasjonalisering%20Mandater%20og%20arbeidsform.docx&amp;wdLOR=cCDEEF702-0FFB-4CA1-9890-6AE18E8BA526&amp;nav=eyJjIjoyODAzNjAzMH0&amp;action=default&amp;mobileredirect=true</a:t>
            </a:r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DA3CC-2ECF-4DC7-B1EF-59C36EEB79C1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7317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29A076-818D-40B4-815B-2C818E846B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2A24720-3776-401E-8031-9C1DE78922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193768-A65C-44C1-9296-494A8AF15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DB3C-631D-4572-ABFC-E0CC6D71C033}" type="datetimeFigureOut">
              <a:rPr lang="nb-NO" smtClean="0"/>
              <a:t>05.02.2026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6669762-B8E3-4D84-A826-254BC461C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4C3BAD3-FEC1-4C23-A597-2BF13F516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B218-3D3E-4EBD-875C-58F4FA01F1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2236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324CBE-DD3C-4CBE-8975-8B12A3473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B99934F-3BFE-47E9-A1BA-97243858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FB03A2D-BD55-401D-A831-7AD29DBB7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DB3C-631D-4572-ABFC-E0CC6D71C033}" type="datetimeFigureOut">
              <a:rPr lang="nb-NO" smtClean="0"/>
              <a:t>05.02.2026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BE27F5-FA76-4721-AFD7-792096F3C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F4D6E31-4558-4F0A-8813-627722AB1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B218-3D3E-4EBD-875C-58F4FA01F1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1117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89B1A8E4-B663-402D-B634-39736AE562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0F15BD6-87D0-4985-9BF9-39A34432F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0A64023-F010-4897-9870-0A90CF3BE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DB3C-631D-4572-ABFC-E0CC6D71C033}" type="datetimeFigureOut">
              <a:rPr lang="nb-NO" smtClean="0"/>
              <a:t>05.02.2026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9F3664F-B8BF-491F-96D1-F72BEFBF0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B13E952-E668-4429-9B14-795BFEAB4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B218-3D3E-4EBD-875C-58F4FA01F1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6362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AFB0BB-F3AE-4D48-9B8F-FD4EBE58E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9D07162-23DB-43F6-A7FF-9644407DF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78409CC-BDC6-4FD5-B5B0-CC191C39C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DB3C-631D-4572-ABFC-E0CC6D71C033}" type="datetimeFigureOut">
              <a:rPr lang="nb-NO" smtClean="0"/>
              <a:t>05.02.2026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8E98FEE-3101-4373-B270-C9B890FF0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B4F4D4B-5483-4A47-B3AB-F8A121AFA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B218-3D3E-4EBD-875C-58F4FA01F1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846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BC5B473-CA23-4BB3-A63A-EF510C274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983A89C-929E-43FF-B67C-4C6A8FD13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81C21FD-A844-4168-8825-CF01F3177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DB3C-631D-4572-ABFC-E0CC6D71C033}" type="datetimeFigureOut">
              <a:rPr lang="nb-NO" smtClean="0"/>
              <a:t>05.02.2026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622825E-672A-4E15-A77B-011111800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ACD21A2-EFC0-4BA1-AE82-CDC7ECD09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B218-3D3E-4EBD-875C-58F4FA01F1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3569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01380D-DB16-4E9C-BF37-7746043D5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58547B2-7030-41D9-9C0C-5F845B0474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3FA79A2-9CBB-43FE-9C7D-4D378241A4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BA23200-4B4A-40D5-9C53-7A3BEBB59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DB3C-631D-4572-ABFC-E0CC6D71C033}" type="datetimeFigureOut">
              <a:rPr lang="nb-NO" smtClean="0"/>
              <a:t>05.02.2026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3BB9559-9374-4552-9FC1-3DB7E398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A6CBAFD-FB78-4509-8793-6BAF80A9F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B218-3D3E-4EBD-875C-58F4FA01F1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645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E2B8055-DDDC-46EF-8D5A-6A6D7A8AB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2532E9C-F5F4-48B0-A5FD-E1BDDE2FE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4D60545-E778-46E3-8117-B3CAEB3F7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CC36F5A-1D12-4ED0-92E7-02935BCAB7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BC6FC03-7EC5-477E-B9B9-946FC71A86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49C313D-C10A-45BC-A243-1B9C3B9FE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DB3C-631D-4572-ABFC-E0CC6D71C033}" type="datetimeFigureOut">
              <a:rPr lang="nb-NO" smtClean="0"/>
              <a:t>05.02.2026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8C9CF554-0B12-45AF-8D1D-6EB53BDB6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76E5AB10-9A1E-48A3-862B-27E635104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B218-3D3E-4EBD-875C-58F4FA01F1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8727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3573EE-46CB-47FD-B7CC-A51F8AFA8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0715316-1053-4BC0-B143-D7A7FFFCA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DB3C-631D-4572-ABFC-E0CC6D71C033}" type="datetimeFigureOut">
              <a:rPr lang="nb-NO" smtClean="0"/>
              <a:t>05.02.2026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2F0BA4-59F0-49EA-8D0D-DD34C5BEB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68DB0B4-E907-4D0C-AC96-9906D091A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B218-3D3E-4EBD-875C-58F4FA01F1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1693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7CF4A9E-B4E2-4E6A-96D9-D3A7CC002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DB3C-631D-4572-ABFC-E0CC6D71C033}" type="datetimeFigureOut">
              <a:rPr lang="nb-NO" smtClean="0"/>
              <a:t>05.02.2026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4759BC9-72E8-429B-A207-DB663813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189F766-2B2B-45B2-AEF5-A33BFED69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B218-3D3E-4EBD-875C-58F4FA01F1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6667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AC5AF1C-BAE4-456C-93DC-D232E98D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3889BD1-CBB8-4F8B-A67B-C1B2583AD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C9503E1-1F62-4A76-8DE4-2DFFA608D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3274E1B-3863-4268-88D0-167023BEA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DB3C-631D-4572-ABFC-E0CC6D71C033}" type="datetimeFigureOut">
              <a:rPr lang="nb-NO" smtClean="0"/>
              <a:t>05.02.2026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B7E735C-BCAB-4F9C-BDE4-52B8D8E9B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660A151-46F6-4D69-A4A3-3D6AAA56B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B218-3D3E-4EBD-875C-58F4FA01F1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3644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3066A6-CCA6-4FC8-BF7A-2F744F9E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B6BE9AF-2063-4E5F-80A5-EAD8398CC7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FE4C857-5339-40DA-8878-FD3E95F3E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E30FFC3-DE22-44E0-87B1-FDB370850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DB3C-631D-4572-ABFC-E0CC6D71C033}" type="datetimeFigureOut">
              <a:rPr lang="nb-NO" smtClean="0"/>
              <a:t>05.02.2026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A80FE1-0BAF-4F24-9AC5-1042B147B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21FB180-9D5A-4D4F-9592-4707BB426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B218-3D3E-4EBD-875C-58F4FA01F1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4655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4E32492-854F-495E-B17D-7C4854978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2E81454-6FC4-47BB-AFC1-2CBEC73A9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E878B76-1140-472C-AFF6-F2C8C7FBFE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ADB3C-631D-4572-ABFC-E0CC6D71C033}" type="datetimeFigureOut">
              <a:rPr lang="nb-NO" smtClean="0"/>
              <a:t>05.02.2026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2363833-398F-4104-9725-48A2EEA20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69FFD4C-4193-416E-A9F2-8D37B6FEFE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EB218-3D3E-4EBD-875C-58F4FA01F1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716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7B2D5A-CF7D-49CB-8DEA-B4106D48A7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6744498-5C58-42B4-A31A-8CEBA8AA17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C112E3E-1438-44C0-BC1F-0732A5AEC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34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C0A21-C96B-6A54-C0BF-7CC39F3DA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k 4">
            <a:extLst>
              <a:ext uri="{FF2B5EF4-FFF2-40B4-BE49-F238E27FC236}">
                <a16:creationId xmlns:a16="http://schemas.microsoft.com/office/drawing/2014/main" id="{7186ED21-1A2B-F19C-63AF-BCE66F681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633962"/>
            <a:ext cx="12192000" cy="8125924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3AB0F2B2-147D-A88D-8B32-58F68384A665}"/>
              </a:ext>
            </a:extLst>
          </p:cNvPr>
          <p:cNvSpPr>
            <a:spLocks/>
          </p:cNvSpPr>
          <p:nvPr/>
        </p:nvSpPr>
        <p:spPr>
          <a:xfrm>
            <a:off x="0" y="-633962"/>
            <a:ext cx="12192000" cy="8125924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A5CD64D7-E2E6-830B-721D-ACCE3FA18DB0}"/>
              </a:ext>
            </a:extLst>
          </p:cNvPr>
          <p:cNvSpPr txBox="1"/>
          <p:nvPr/>
        </p:nvSpPr>
        <p:spPr>
          <a:xfrm>
            <a:off x="976414" y="887941"/>
            <a:ext cx="4570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spc="300" dirty="0">
                <a:solidFill>
                  <a:srgbClr val="C9DCE3"/>
                </a:solidFill>
                <a:latin typeface="Canela Bold" pitchFamily="50" charset="0"/>
              </a:rPr>
              <a:t>OUR VISION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678F1F72-9321-210E-280A-06985B9089A3}"/>
              </a:ext>
            </a:extLst>
          </p:cNvPr>
          <p:cNvSpPr txBox="1"/>
          <p:nvPr/>
        </p:nvSpPr>
        <p:spPr>
          <a:xfrm>
            <a:off x="976413" y="3024678"/>
            <a:ext cx="4214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spc="300" dirty="0">
                <a:solidFill>
                  <a:srgbClr val="C9DCE3"/>
                </a:solidFill>
                <a:latin typeface="Canela Bold" pitchFamily="50" charset="0"/>
              </a:rPr>
              <a:t>OUR MISSION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EA74FEA-A246-FC92-068B-A5AEA7119C60}"/>
              </a:ext>
            </a:extLst>
          </p:cNvPr>
          <p:cNvSpPr txBox="1"/>
          <p:nvPr/>
        </p:nvSpPr>
        <p:spPr>
          <a:xfrm>
            <a:off x="976414" y="1861415"/>
            <a:ext cx="5909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/>
                </a:solidFill>
                <a:latin typeface="Barlow" panose="00000500000000000000" pitchFamily="2" charset="0"/>
              </a:rPr>
              <a:t>A </a:t>
            </a:r>
            <a:r>
              <a:rPr lang="nb-NO" sz="2000" dirty="0" err="1">
                <a:solidFill>
                  <a:schemeClr val="bg1"/>
                </a:solidFill>
                <a:latin typeface="Barlow" panose="00000500000000000000" pitchFamily="2" charset="0"/>
              </a:rPr>
              <a:t>strong</a:t>
            </a:r>
            <a:r>
              <a:rPr lang="nb-NO" sz="2000" dirty="0">
                <a:solidFill>
                  <a:schemeClr val="bg1"/>
                </a:solidFill>
                <a:latin typeface="Barlow" panose="00000500000000000000" pitchFamily="2" charset="0"/>
              </a:rPr>
              <a:t> </a:t>
            </a:r>
            <a:r>
              <a:rPr lang="nb-NO" sz="2000" dirty="0" err="1">
                <a:solidFill>
                  <a:schemeClr val="bg1"/>
                </a:solidFill>
                <a:latin typeface="Barlow" panose="00000500000000000000" pitchFamily="2" charset="0"/>
              </a:rPr>
              <a:t>pharmaceutical</a:t>
            </a:r>
            <a:r>
              <a:rPr lang="nb-NO" sz="2000" dirty="0">
                <a:solidFill>
                  <a:schemeClr val="bg1"/>
                </a:solidFill>
                <a:latin typeface="Barlow" panose="00000500000000000000" pitchFamily="2" charset="0"/>
              </a:rPr>
              <a:t> </a:t>
            </a:r>
            <a:r>
              <a:rPr lang="nb-NO" sz="2000" dirty="0" err="1">
                <a:solidFill>
                  <a:schemeClr val="bg1"/>
                </a:solidFill>
                <a:latin typeface="Barlow" panose="00000500000000000000" pitchFamily="2" charset="0"/>
              </a:rPr>
              <a:t>industry</a:t>
            </a:r>
            <a:r>
              <a:rPr lang="nb-NO" sz="2000" dirty="0">
                <a:solidFill>
                  <a:schemeClr val="bg1"/>
                </a:solidFill>
                <a:latin typeface="Barlow" panose="00000500000000000000" pitchFamily="2" charset="0"/>
              </a:rPr>
              <a:t>.</a:t>
            </a:r>
          </a:p>
          <a:p>
            <a:r>
              <a:rPr lang="nb-NO" sz="2000" dirty="0">
                <a:solidFill>
                  <a:schemeClr val="bg1"/>
                </a:solidFill>
                <a:latin typeface="Barlow" panose="00000500000000000000" pitchFamily="2" charset="0"/>
              </a:rPr>
              <a:t>A </a:t>
            </a:r>
            <a:r>
              <a:rPr lang="nb-NO" sz="2000" dirty="0" err="1">
                <a:solidFill>
                  <a:schemeClr val="bg1"/>
                </a:solidFill>
                <a:latin typeface="Barlow" panose="00000500000000000000" pitchFamily="2" charset="0"/>
              </a:rPr>
              <a:t>healthier</a:t>
            </a:r>
            <a:r>
              <a:rPr lang="nb-NO" sz="2000" dirty="0">
                <a:solidFill>
                  <a:schemeClr val="bg1"/>
                </a:solidFill>
                <a:latin typeface="Barlow" panose="00000500000000000000" pitchFamily="2" charset="0"/>
              </a:rPr>
              <a:t> Norway.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2DEBD6D1-C83B-59DE-B7AC-84FB0F9E27B2}"/>
              </a:ext>
            </a:extLst>
          </p:cNvPr>
          <p:cNvSpPr txBox="1"/>
          <p:nvPr/>
        </p:nvSpPr>
        <p:spPr>
          <a:xfrm>
            <a:off x="976414" y="3891927"/>
            <a:ext cx="59090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Barlow" panose="00000500000000000000" pitchFamily="2" charset="0"/>
              </a:rPr>
              <a:t>We work to ensure that patients in Norway gain access to medical solutions, and to develop a strong health industry </a:t>
            </a:r>
            <a:r>
              <a:rPr lang="nb-NO" sz="2000" dirty="0" err="1">
                <a:solidFill>
                  <a:schemeClr val="bg1"/>
                </a:solidFill>
                <a:latin typeface="Barlow" panose="00000500000000000000" pitchFamily="2" charset="0"/>
              </a:rPr>
              <a:t>that</a:t>
            </a:r>
            <a:r>
              <a:rPr lang="nb-NO" sz="2000" dirty="0">
                <a:solidFill>
                  <a:schemeClr val="bg1"/>
                </a:solidFill>
                <a:latin typeface="Barlow" panose="00000500000000000000" pitchFamily="2" charset="0"/>
              </a:rPr>
              <a:t> </a:t>
            </a:r>
            <a:r>
              <a:rPr lang="nb-NO" sz="2000" dirty="0" err="1">
                <a:solidFill>
                  <a:schemeClr val="bg1"/>
                </a:solidFill>
                <a:latin typeface="Barlow" panose="00000500000000000000" pitchFamily="2" charset="0"/>
              </a:rPr>
              <a:t>develop</a:t>
            </a:r>
            <a:r>
              <a:rPr lang="nb-NO" sz="2000" dirty="0">
                <a:solidFill>
                  <a:schemeClr val="bg1"/>
                </a:solidFill>
                <a:latin typeface="Barlow" panose="00000500000000000000" pitchFamily="2" charset="0"/>
              </a:rPr>
              <a:t> </a:t>
            </a:r>
            <a:r>
              <a:rPr lang="nb-NO" sz="2000" dirty="0" err="1">
                <a:solidFill>
                  <a:schemeClr val="bg1"/>
                </a:solidFill>
                <a:latin typeface="Barlow" panose="00000500000000000000" pitchFamily="2" charset="0"/>
              </a:rPr>
              <a:t>value</a:t>
            </a:r>
            <a:r>
              <a:rPr lang="nb-NO" sz="2000" dirty="0">
                <a:solidFill>
                  <a:schemeClr val="bg1"/>
                </a:solidFill>
                <a:latin typeface="Barlow" panose="00000500000000000000" pitchFamily="2" charset="0"/>
              </a:rPr>
              <a:t> and </a:t>
            </a:r>
            <a:r>
              <a:rPr lang="nb-NO" sz="2000" dirty="0" err="1">
                <a:solidFill>
                  <a:schemeClr val="bg1"/>
                </a:solidFill>
                <a:latin typeface="Barlow" panose="00000500000000000000" pitchFamily="2" charset="0"/>
              </a:rPr>
              <a:t>strengthens</a:t>
            </a:r>
            <a:r>
              <a:rPr lang="nb-NO" sz="2000" dirty="0">
                <a:solidFill>
                  <a:schemeClr val="bg1"/>
                </a:solidFill>
                <a:latin typeface="Barlow" panose="00000500000000000000" pitchFamily="2" charset="0"/>
              </a:rPr>
              <a:t> </a:t>
            </a:r>
            <a:r>
              <a:rPr lang="nb-NO" sz="2000" dirty="0" err="1">
                <a:solidFill>
                  <a:schemeClr val="bg1"/>
                </a:solidFill>
                <a:latin typeface="Barlow" panose="00000500000000000000" pitchFamily="2" charset="0"/>
              </a:rPr>
              <a:t>national</a:t>
            </a:r>
            <a:r>
              <a:rPr lang="nb-NO" sz="2000" dirty="0">
                <a:solidFill>
                  <a:schemeClr val="bg1"/>
                </a:solidFill>
                <a:latin typeface="Barlow" panose="00000500000000000000" pitchFamily="2" charset="0"/>
              </a:rPr>
              <a:t> </a:t>
            </a:r>
            <a:r>
              <a:rPr lang="nb-NO" sz="2000" dirty="0" err="1">
                <a:solidFill>
                  <a:schemeClr val="bg1"/>
                </a:solidFill>
                <a:latin typeface="Barlow" panose="00000500000000000000" pitchFamily="2" charset="0"/>
              </a:rPr>
              <a:t>preparedness</a:t>
            </a:r>
            <a:r>
              <a:rPr lang="nb-NO" sz="2000" dirty="0">
                <a:solidFill>
                  <a:schemeClr val="bg1"/>
                </a:solidFill>
                <a:latin typeface="Barlow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7683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0694B6-8A39-732A-AF52-7B487339C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err="1">
                <a:latin typeface="Canela Light"/>
              </a:rPr>
              <a:t>Six</a:t>
            </a:r>
            <a:r>
              <a:rPr lang="nb-NO" dirty="0">
                <a:latin typeface="Canela Light"/>
              </a:rPr>
              <a:t> Megatrends Shaping Our </a:t>
            </a:r>
            <a:r>
              <a:rPr lang="nb-NO" dirty="0" err="1">
                <a:latin typeface="Canela Light"/>
              </a:rPr>
              <a:t>Future</a:t>
            </a:r>
            <a:br>
              <a:rPr lang="nb-NO" dirty="0">
                <a:latin typeface="Canela Light"/>
              </a:rPr>
            </a:br>
            <a:r>
              <a:rPr lang="nb-NO" sz="2800" dirty="0" err="1">
                <a:solidFill>
                  <a:srgbClr val="F6EEE5"/>
                </a:solidFill>
                <a:latin typeface="Canela Light"/>
              </a:rPr>
              <a:t>Specific</a:t>
            </a:r>
            <a:r>
              <a:rPr lang="nb-NO" sz="2800" dirty="0">
                <a:solidFill>
                  <a:srgbClr val="F6EEE5"/>
                </a:solidFill>
                <a:latin typeface="Canela Light"/>
              </a:rPr>
              <a:t> </a:t>
            </a:r>
            <a:r>
              <a:rPr lang="nb-NO" sz="2800" dirty="0" err="1">
                <a:solidFill>
                  <a:srgbClr val="F6EEE5"/>
                </a:solidFill>
                <a:latin typeface="Canela Light"/>
              </a:rPr>
              <a:t>challenges</a:t>
            </a:r>
            <a:r>
              <a:rPr lang="nb-NO" sz="2800" dirty="0">
                <a:solidFill>
                  <a:srgbClr val="F6EEE5"/>
                </a:solidFill>
                <a:latin typeface="Canela Light"/>
              </a:rPr>
              <a:t> </a:t>
            </a:r>
            <a:r>
              <a:rPr lang="nb-NO" sz="2800" dirty="0" err="1">
                <a:solidFill>
                  <a:srgbClr val="F6EEE5"/>
                </a:solidFill>
                <a:latin typeface="Canela Light"/>
              </a:rPr>
              <a:t>requiring</a:t>
            </a:r>
            <a:r>
              <a:rPr lang="nb-NO" sz="2800" dirty="0">
                <a:solidFill>
                  <a:srgbClr val="F6EEE5"/>
                </a:solidFill>
                <a:latin typeface="Canela Light"/>
              </a:rPr>
              <a:t> a </a:t>
            </a:r>
            <a:r>
              <a:rPr lang="nb-NO" sz="2800" dirty="0" err="1">
                <a:solidFill>
                  <a:srgbClr val="F6EEE5"/>
                </a:solidFill>
                <a:latin typeface="Canela Light"/>
              </a:rPr>
              <a:t>unified</a:t>
            </a:r>
            <a:r>
              <a:rPr lang="nb-NO" sz="2800" dirty="0">
                <a:solidFill>
                  <a:srgbClr val="F6EEE5"/>
                </a:solidFill>
                <a:latin typeface="Canela Light"/>
              </a:rPr>
              <a:t> </a:t>
            </a:r>
            <a:r>
              <a:rPr lang="nb-NO" sz="2800" dirty="0" err="1">
                <a:solidFill>
                  <a:srgbClr val="F6EEE5"/>
                </a:solidFill>
                <a:latin typeface="Canela Light"/>
              </a:rPr>
              <a:t>industry</a:t>
            </a:r>
            <a:r>
              <a:rPr lang="nb-NO" sz="2800" dirty="0">
                <a:solidFill>
                  <a:srgbClr val="F6EEE5"/>
                </a:solidFill>
                <a:latin typeface="Canela Light"/>
              </a:rPr>
              <a:t> </a:t>
            </a:r>
            <a:r>
              <a:rPr lang="nb-NO" sz="2800" dirty="0" err="1">
                <a:solidFill>
                  <a:srgbClr val="F6EEE5"/>
                </a:solidFill>
                <a:latin typeface="Canela Light"/>
              </a:rPr>
              <a:t>response</a:t>
            </a:r>
            <a:r>
              <a:rPr lang="nb-NO" sz="2800" dirty="0">
                <a:solidFill>
                  <a:srgbClr val="F6EEE5"/>
                </a:solidFill>
                <a:latin typeface="Canela Light"/>
              </a:rPr>
              <a:t>. </a:t>
            </a:r>
            <a:endParaRPr lang="nb-NO" dirty="0">
              <a:solidFill>
                <a:srgbClr val="F6EEE5"/>
              </a:solidFill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3D795B4-B39A-D3A9-A77F-576860A1DCAC}"/>
              </a:ext>
            </a:extLst>
          </p:cNvPr>
          <p:cNvSpPr txBox="1"/>
          <p:nvPr/>
        </p:nvSpPr>
        <p:spPr>
          <a:xfrm>
            <a:off x="838200" y="3263035"/>
            <a:ext cx="643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600" b="1" dirty="0">
                <a:solidFill>
                  <a:srgbClr val="DA9199"/>
                </a:solidFill>
                <a:latin typeface="Canela Light"/>
              </a:rPr>
              <a:t>2</a:t>
            </a:r>
            <a:endParaRPr lang="nb-NO" sz="6000" b="1" dirty="0">
              <a:solidFill>
                <a:srgbClr val="DA9199"/>
              </a:solidFill>
              <a:latin typeface="Canela Light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E0FAEDB2-28A1-CE7D-44CE-4E87C4C50F4A}"/>
              </a:ext>
            </a:extLst>
          </p:cNvPr>
          <p:cNvSpPr txBox="1"/>
          <p:nvPr/>
        </p:nvSpPr>
        <p:spPr>
          <a:xfrm>
            <a:off x="6096000" y="4819262"/>
            <a:ext cx="643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600" b="1" dirty="0">
                <a:solidFill>
                  <a:srgbClr val="DA9199"/>
                </a:solidFill>
                <a:latin typeface="Canela Light"/>
              </a:rPr>
              <a:t>6</a:t>
            </a:r>
            <a:endParaRPr lang="nb-NO" sz="6000" b="1" dirty="0">
              <a:solidFill>
                <a:srgbClr val="DA9199"/>
              </a:solidFill>
              <a:latin typeface="Canela Ligh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55E6027-C4FA-68CE-0185-D32CAEB37505}"/>
              </a:ext>
            </a:extLst>
          </p:cNvPr>
          <p:cNvSpPr txBox="1"/>
          <p:nvPr/>
        </p:nvSpPr>
        <p:spPr>
          <a:xfrm>
            <a:off x="6096000" y="3254975"/>
            <a:ext cx="643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600" b="1" dirty="0">
                <a:solidFill>
                  <a:srgbClr val="DA9199"/>
                </a:solidFill>
                <a:latin typeface="Canela Light"/>
              </a:rPr>
              <a:t>5</a:t>
            </a:r>
            <a:endParaRPr lang="nb-NO" sz="6000" b="1" dirty="0">
              <a:solidFill>
                <a:srgbClr val="DA9199"/>
              </a:solidFill>
              <a:latin typeface="Canela Light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66722CD-D552-8DAD-90AC-CA34E5A303EF}"/>
              </a:ext>
            </a:extLst>
          </p:cNvPr>
          <p:cNvSpPr txBox="1"/>
          <p:nvPr/>
        </p:nvSpPr>
        <p:spPr>
          <a:xfrm>
            <a:off x="6096000" y="1685315"/>
            <a:ext cx="643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600" b="1" dirty="0">
                <a:solidFill>
                  <a:srgbClr val="DA9199"/>
                </a:solidFill>
                <a:latin typeface="Canela Light"/>
              </a:rPr>
              <a:t>4</a:t>
            </a:r>
            <a:endParaRPr lang="nb-NO" sz="6000" b="1" dirty="0">
              <a:solidFill>
                <a:srgbClr val="DA9199"/>
              </a:solidFill>
              <a:latin typeface="Canela Light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617D7104-2AF8-A6C6-F471-1608B81AA4EB}"/>
              </a:ext>
            </a:extLst>
          </p:cNvPr>
          <p:cNvSpPr txBox="1"/>
          <p:nvPr/>
        </p:nvSpPr>
        <p:spPr>
          <a:xfrm>
            <a:off x="838200" y="4835381"/>
            <a:ext cx="643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600" b="1" dirty="0">
                <a:solidFill>
                  <a:srgbClr val="DA9199"/>
                </a:solidFill>
                <a:latin typeface="Canela Light"/>
              </a:rPr>
              <a:t>3</a:t>
            </a:r>
            <a:endParaRPr lang="nb-NO" sz="6000" b="1" dirty="0">
              <a:solidFill>
                <a:srgbClr val="DA9199"/>
              </a:solidFill>
              <a:latin typeface="Canela Light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F5AEB385-DB5E-B6B9-7CDE-D8CB232CF0FB}"/>
              </a:ext>
            </a:extLst>
          </p:cNvPr>
          <p:cNvSpPr txBox="1"/>
          <p:nvPr/>
        </p:nvSpPr>
        <p:spPr>
          <a:xfrm>
            <a:off x="838200" y="1690688"/>
            <a:ext cx="643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600" b="1" dirty="0">
                <a:solidFill>
                  <a:srgbClr val="DA9199"/>
                </a:solidFill>
                <a:latin typeface="Canela Light"/>
              </a:rPr>
              <a:t>1</a:t>
            </a:r>
            <a:endParaRPr lang="nb-NO" sz="6000" b="1" dirty="0">
              <a:solidFill>
                <a:srgbClr val="DA9199"/>
              </a:solidFill>
              <a:latin typeface="Canela Light"/>
            </a:endParaRP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E888090B-0844-F61E-E857-5C7D99BF4014}"/>
              </a:ext>
            </a:extLst>
          </p:cNvPr>
          <p:cNvSpPr/>
          <p:nvPr/>
        </p:nvSpPr>
        <p:spPr>
          <a:xfrm>
            <a:off x="1778000" y="1981200"/>
            <a:ext cx="3992880" cy="1097280"/>
          </a:xfrm>
          <a:prstGeom prst="rect">
            <a:avLst/>
          </a:prstGeom>
          <a:solidFill>
            <a:srgbClr val="78A7B9"/>
          </a:solidFill>
          <a:ln>
            <a:solidFill>
              <a:srgbClr val="78A7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000" b="1" dirty="0"/>
              <a:t>A New </a:t>
            </a:r>
            <a:r>
              <a:rPr lang="nb-NO" sz="2000" b="1" dirty="0" err="1"/>
              <a:t>Geopolitical</a:t>
            </a:r>
            <a:r>
              <a:rPr lang="nb-NO" sz="2000" b="1" dirty="0"/>
              <a:t> </a:t>
            </a:r>
            <a:r>
              <a:rPr lang="nb-NO" sz="2000" b="1" dirty="0" err="1"/>
              <a:t>Reality</a:t>
            </a:r>
            <a:r>
              <a:rPr lang="nb-NO" sz="2000" b="1" dirty="0"/>
              <a:t>: </a:t>
            </a:r>
            <a:r>
              <a:rPr lang="nb-NO" sz="2000" dirty="0" err="1"/>
              <a:t>Increased</a:t>
            </a:r>
            <a:r>
              <a:rPr lang="nb-NO" sz="2000" dirty="0"/>
              <a:t> </a:t>
            </a:r>
            <a:r>
              <a:rPr lang="nb-NO" sz="2000" dirty="0" err="1"/>
              <a:t>unpredictability</a:t>
            </a:r>
            <a:r>
              <a:rPr lang="nb-NO" sz="2000" dirty="0"/>
              <a:t>, </a:t>
            </a:r>
            <a:r>
              <a:rPr lang="nb-NO" sz="2000" dirty="0" err="1"/>
              <a:t>supply</a:t>
            </a:r>
            <a:r>
              <a:rPr lang="nb-NO" sz="2000" dirty="0"/>
              <a:t> risks, and </a:t>
            </a:r>
            <a:r>
              <a:rPr lang="nb-NO" sz="2000" dirty="0" err="1"/>
              <a:t>threat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</a:t>
            </a:r>
            <a:r>
              <a:rPr lang="nb-NO" sz="2000" dirty="0" err="1"/>
              <a:t>punitive</a:t>
            </a:r>
            <a:r>
              <a:rPr lang="nb-NO" sz="2000" dirty="0"/>
              <a:t> tariffs.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B8D57840-F68D-27A9-77C6-864B71EDA2FC}"/>
              </a:ext>
            </a:extLst>
          </p:cNvPr>
          <p:cNvSpPr/>
          <p:nvPr/>
        </p:nvSpPr>
        <p:spPr>
          <a:xfrm>
            <a:off x="1778000" y="4876800"/>
            <a:ext cx="3992880" cy="1097280"/>
          </a:xfrm>
          <a:prstGeom prst="rect">
            <a:avLst/>
          </a:prstGeom>
          <a:solidFill>
            <a:srgbClr val="78A7B9"/>
          </a:solidFill>
          <a:ln>
            <a:solidFill>
              <a:srgbClr val="78A7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000" b="1" dirty="0" err="1"/>
              <a:t>Weakened</a:t>
            </a:r>
            <a:r>
              <a:rPr lang="nb-NO" sz="2000" b="1" dirty="0"/>
              <a:t> </a:t>
            </a:r>
            <a:r>
              <a:rPr lang="nb-NO" sz="2000" b="1" dirty="0" err="1"/>
              <a:t>Competitiveness</a:t>
            </a:r>
            <a:r>
              <a:rPr lang="nb-NO" sz="2000" b="1" dirty="0"/>
              <a:t>: </a:t>
            </a:r>
            <a:r>
              <a:rPr lang="nb-NO" sz="2000" dirty="0"/>
              <a:t>Europe is </a:t>
            </a:r>
            <a:r>
              <a:rPr lang="nb-NO" sz="2000" dirty="0" err="1"/>
              <a:t>loosing</a:t>
            </a:r>
            <a:r>
              <a:rPr lang="nb-NO" sz="2000" dirty="0"/>
              <a:t> </a:t>
            </a:r>
            <a:r>
              <a:rPr lang="nb-NO" sz="2000" dirty="0" err="1"/>
              <a:t>ground</a:t>
            </a:r>
            <a:r>
              <a:rPr lang="nb-NO" sz="2000" dirty="0"/>
              <a:t>; Norway risks </a:t>
            </a:r>
            <a:r>
              <a:rPr lang="nb-NO" sz="2000" dirty="0" err="1"/>
              <a:t>being</a:t>
            </a:r>
            <a:r>
              <a:rPr lang="nb-NO" sz="2000" dirty="0"/>
              <a:t> </a:t>
            </a:r>
            <a:r>
              <a:rPr lang="nb-NO" sz="2000" dirty="0" err="1"/>
              <a:t>deprioritized</a:t>
            </a:r>
            <a:r>
              <a:rPr lang="nb-NO" sz="2000" dirty="0"/>
              <a:t> in global </a:t>
            </a:r>
            <a:r>
              <a:rPr lang="nb-NO" sz="2000" dirty="0" err="1"/>
              <a:t>launces</a:t>
            </a:r>
            <a:r>
              <a:rPr lang="nb-NO" sz="2000" dirty="0"/>
              <a:t>.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393B1AAC-D105-1FA5-92E1-362B3409FFB2}"/>
              </a:ext>
            </a:extLst>
          </p:cNvPr>
          <p:cNvSpPr/>
          <p:nvPr/>
        </p:nvSpPr>
        <p:spPr>
          <a:xfrm>
            <a:off x="1778000" y="3429000"/>
            <a:ext cx="3992880" cy="1097280"/>
          </a:xfrm>
          <a:prstGeom prst="rect">
            <a:avLst/>
          </a:prstGeom>
          <a:solidFill>
            <a:srgbClr val="78A7B9"/>
          </a:solidFill>
          <a:ln>
            <a:solidFill>
              <a:srgbClr val="78A7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000" b="1" dirty="0"/>
              <a:t>National </a:t>
            </a:r>
            <a:r>
              <a:rPr lang="nb-NO" sz="2000" b="1" dirty="0" err="1"/>
              <a:t>Preparedness</a:t>
            </a:r>
            <a:r>
              <a:rPr lang="nb-NO" sz="2000" b="1" dirty="0"/>
              <a:t>:</a:t>
            </a:r>
            <a:r>
              <a:rPr lang="nb-NO" sz="2000" dirty="0"/>
              <a:t> </a:t>
            </a:r>
            <a:r>
              <a:rPr lang="nb-NO" sz="2000" dirty="0" err="1"/>
              <a:t>Urgent</a:t>
            </a:r>
            <a:r>
              <a:rPr lang="nb-NO" sz="2000" dirty="0"/>
              <a:t> </a:t>
            </a:r>
            <a:r>
              <a:rPr lang="nb-NO" sz="2000" dirty="0" err="1"/>
              <a:t>need</a:t>
            </a:r>
            <a:r>
              <a:rPr lang="nb-NO" sz="2000" dirty="0"/>
              <a:t> for </a:t>
            </a:r>
            <a:r>
              <a:rPr lang="nb-NO" sz="2000" dirty="0" err="1"/>
              <a:t>emergency</a:t>
            </a:r>
            <a:r>
              <a:rPr lang="nb-NO" sz="2000" dirty="0"/>
              <a:t> </a:t>
            </a:r>
            <a:r>
              <a:rPr lang="nb-NO" sz="2000" dirty="0" err="1"/>
              <a:t>stockpiles</a:t>
            </a:r>
            <a:r>
              <a:rPr lang="nb-NO" sz="2000" dirty="0"/>
              <a:t> and </a:t>
            </a:r>
            <a:r>
              <a:rPr lang="nb-NO" sz="2000" dirty="0" err="1"/>
              <a:t>domestic</a:t>
            </a:r>
            <a:r>
              <a:rPr lang="nb-NO" sz="2000" dirty="0"/>
              <a:t> </a:t>
            </a:r>
            <a:r>
              <a:rPr lang="nb-NO" sz="2000" dirty="0" err="1"/>
              <a:t>production</a:t>
            </a:r>
            <a:r>
              <a:rPr lang="nb-NO" sz="2000" dirty="0"/>
              <a:t> </a:t>
            </a:r>
            <a:r>
              <a:rPr lang="nb-NO" sz="2000" dirty="0" err="1"/>
              <a:t>capacity</a:t>
            </a:r>
            <a:r>
              <a:rPr lang="nb-NO" sz="2000" dirty="0"/>
              <a:t>.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F88DB5CD-488A-2D78-ED3B-0482E258A463}"/>
              </a:ext>
            </a:extLst>
          </p:cNvPr>
          <p:cNvSpPr/>
          <p:nvPr/>
        </p:nvSpPr>
        <p:spPr>
          <a:xfrm>
            <a:off x="6849984" y="3429000"/>
            <a:ext cx="3992880" cy="1097280"/>
          </a:xfrm>
          <a:prstGeom prst="rect">
            <a:avLst/>
          </a:prstGeom>
          <a:solidFill>
            <a:srgbClr val="78A7B9"/>
          </a:solidFill>
          <a:ln>
            <a:solidFill>
              <a:srgbClr val="78A7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000" b="1" dirty="0"/>
              <a:t>Healthcare System Challenges: </a:t>
            </a:r>
            <a:r>
              <a:rPr lang="nb-NO" sz="2000" dirty="0" err="1"/>
              <a:t>Aging</a:t>
            </a:r>
            <a:r>
              <a:rPr lang="nb-NO" sz="2000" dirty="0"/>
              <a:t> </a:t>
            </a:r>
            <a:r>
              <a:rPr lang="nb-NO" sz="2000" dirty="0" err="1"/>
              <a:t>population</a:t>
            </a:r>
            <a:r>
              <a:rPr lang="nb-NO" sz="2000" dirty="0"/>
              <a:t> and </a:t>
            </a:r>
            <a:r>
              <a:rPr lang="nb-NO" sz="2000" dirty="0" err="1"/>
              <a:t>tighter</a:t>
            </a:r>
            <a:r>
              <a:rPr lang="nb-NO" sz="2000" dirty="0"/>
              <a:t> </a:t>
            </a:r>
            <a:r>
              <a:rPr lang="nb-NO" sz="2000" dirty="0" err="1"/>
              <a:t>budgets</a:t>
            </a:r>
            <a:r>
              <a:rPr lang="nb-NO" sz="2000" dirty="0"/>
              <a:t> </a:t>
            </a:r>
            <a:r>
              <a:rPr lang="nb-NO" sz="2000" dirty="0" err="1"/>
              <a:t>demand</a:t>
            </a:r>
            <a:r>
              <a:rPr lang="nb-NO" sz="2000" dirty="0"/>
              <a:t> </a:t>
            </a:r>
            <a:r>
              <a:rPr lang="nb-NO" sz="2000" dirty="0" err="1"/>
              <a:t>smarter</a:t>
            </a:r>
            <a:r>
              <a:rPr lang="nb-NO" sz="2000" dirty="0"/>
              <a:t>, preventive </a:t>
            </a:r>
            <a:r>
              <a:rPr lang="nb-NO" sz="2000" dirty="0" err="1"/>
              <a:t>solutions</a:t>
            </a:r>
            <a:r>
              <a:rPr lang="nb-NO" sz="2000" dirty="0"/>
              <a:t>.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F4190749-14EC-5AC2-67E7-C41A45A42B4B}"/>
              </a:ext>
            </a:extLst>
          </p:cNvPr>
          <p:cNvSpPr/>
          <p:nvPr/>
        </p:nvSpPr>
        <p:spPr>
          <a:xfrm>
            <a:off x="6849984" y="1981200"/>
            <a:ext cx="3992880" cy="1097280"/>
          </a:xfrm>
          <a:prstGeom prst="rect">
            <a:avLst/>
          </a:prstGeom>
          <a:solidFill>
            <a:srgbClr val="78A7B9"/>
          </a:solidFill>
          <a:ln>
            <a:solidFill>
              <a:srgbClr val="78A7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000" b="1" dirty="0"/>
              <a:t>The Pace </a:t>
            </a:r>
            <a:r>
              <a:rPr lang="nb-NO" sz="2000" b="1" dirty="0" err="1"/>
              <a:t>of</a:t>
            </a:r>
            <a:r>
              <a:rPr lang="nb-NO" sz="2000" b="1" dirty="0"/>
              <a:t> </a:t>
            </a:r>
            <a:r>
              <a:rPr lang="nb-NO" sz="2000" b="1" dirty="0" err="1"/>
              <a:t>Innovation</a:t>
            </a:r>
            <a:r>
              <a:rPr lang="nb-NO" sz="2000" b="1" dirty="0"/>
              <a:t>: </a:t>
            </a:r>
            <a:r>
              <a:rPr lang="nb-NO" sz="2000" dirty="0"/>
              <a:t>Faster </a:t>
            </a:r>
            <a:r>
              <a:rPr lang="nb-NO" sz="2000" dirty="0" err="1"/>
              <a:t>breakthorughs</a:t>
            </a:r>
            <a:r>
              <a:rPr lang="nb-NO" sz="2000" dirty="0"/>
              <a:t> </a:t>
            </a:r>
            <a:r>
              <a:rPr lang="nb-NO" sz="2000" dirty="0" err="1"/>
              <a:t>require</a:t>
            </a:r>
            <a:r>
              <a:rPr lang="nb-NO" sz="2000" dirty="0"/>
              <a:t> faster </a:t>
            </a:r>
            <a:r>
              <a:rPr lang="nb-NO" sz="2000" dirty="0" err="1"/>
              <a:t>regulatory</a:t>
            </a:r>
            <a:r>
              <a:rPr lang="nb-NO" sz="2000" dirty="0"/>
              <a:t> and </a:t>
            </a:r>
            <a:r>
              <a:rPr lang="nb-NO" sz="2000" dirty="0" err="1"/>
              <a:t>financing</a:t>
            </a:r>
            <a:r>
              <a:rPr lang="nb-NO" sz="2000" dirty="0"/>
              <a:t> systems.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ED83CF76-B3C3-ADE4-393B-18898187205C}"/>
              </a:ext>
            </a:extLst>
          </p:cNvPr>
          <p:cNvSpPr/>
          <p:nvPr/>
        </p:nvSpPr>
        <p:spPr>
          <a:xfrm>
            <a:off x="6849984" y="4964775"/>
            <a:ext cx="3992880" cy="1097280"/>
          </a:xfrm>
          <a:prstGeom prst="rect">
            <a:avLst/>
          </a:prstGeom>
          <a:solidFill>
            <a:srgbClr val="78A7B9"/>
          </a:solidFill>
          <a:ln>
            <a:solidFill>
              <a:srgbClr val="78A7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000" b="1" dirty="0" err="1"/>
              <a:t>Political</a:t>
            </a:r>
            <a:r>
              <a:rPr lang="nb-NO" sz="2000" b="1" dirty="0"/>
              <a:t> </a:t>
            </a:r>
            <a:r>
              <a:rPr lang="nb-NO" sz="2000" b="1" dirty="0" err="1"/>
              <a:t>Backdrop</a:t>
            </a:r>
            <a:r>
              <a:rPr lang="nb-NO" sz="2000" b="1" dirty="0"/>
              <a:t>: </a:t>
            </a:r>
            <a:r>
              <a:rPr lang="nb-NO" sz="2000" dirty="0"/>
              <a:t>A </a:t>
            </a:r>
            <a:r>
              <a:rPr lang="nb-NO" sz="2000" dirty="0" err="1"/>
              <a:t>minority</a:t>
            </a:r>
            <a:r>
              <a:rPr lang="nb-NO" sz="2000" dirty="0"/>
              <a:t> </a:t>
            </a:r>
            <a:r>
              <a:rPr lang="nb-NO" sz="2000" dirty="0" err="1"/>
              <a:t>government</a:t>
            </a:r>
            <a:r>
              <a:rPr lang="nb-NO" sz="2000" dirty="0"/>
              <a:t> landscape </a:t>
            </a:r>
            <a:r>
              <a:rPr lang="nb-NO" sz="2000" dirty="0" err="1"/>
              <a:t>offering</a:t>
            </a:r>
            <a:r>
              <a:rPr lang="nb-NO" sz="2000" dirty="0"/>
              <a:t> </a:t>
            </a:r>
            <a:r>
              <a:rPr lang="nb-NO" sz="2000" dirty="0" err="1"/>
              <a:t>uncertainty</a:t>
            </a:r>
            <a:r>
              <a:rPr lang="nb-NO" sz="2000" dirty="0"/>
              <a:t>, </a:t>
            </a:r>
            <a:r>
              <a:rPr lang="nb-NO" sz="2000" dirty="0" err="1"/>
              <a:t>but</a:t>
            </a:r>
            <a:r>
              <a:rPr lang="nb-NO" sz="2000" dirty="0"/>
              <a:t> </a:t>
            </a:r>
            <a:r>
              <a:rPr lang="nb-NO" sz="2000" dirty="0" err="1"/>
              <a:t>also</a:t>
            </a:r>
            <a:r>
              <a:rPr lang="nb-NO" sz="2000" dirty="0"/>
              <a:t> </a:t>
            </a:r>
            <a:r>
              <a:rPr lang="nb-NO" sz="2000" dirty="0" err="1"/>
              <a:t>collaboration</a:t>
            </a:r>
            <a:r>
              <a:rPr lang="nb-NO" sz="2000" dirty="0"/>
              <a:t> </a:t>
            </a:r>
            <a:r>
              <a:rPr lang="nb-NO" sz="2000" dirty="0" err="1"/>
              <a:t>opportunities</a:t>
            </a:r>
            <a:r>
              <a:rPr lang="nb-NO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3748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klær, person, sko, utendørs&#10;&#10;KI-generert innhold kan være feil.">
            <a:extLst>
              <a:ext uri="{FF2B5EF4-FFF2-40B4-BE49-F238E27FC236}">
                <a16:creationId xmlns:a16="http://schemas.microsoft.com/office/drawing/2014/main" id="{0AA2B64B-5514-A200-6DEC-45AF58551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4008"/>
            <a:ext cx="12192000" cy="8126016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B999068B-1BF6-5FA2-C0A4-B740761BC93E}"/>
              </a:ext>
            </a:extLst>
          </p:cNvPr>
          <p:cNvSpPr>
            <a:spLocks/>
          </p:cNvSpPr>
          <p:nvPr/>
        </p:nvSpPr>
        <p:spPr>
          <a:xfrm>
            <a:off x="0" y="-633962"/>
            <a:ext cx="12192000" cy="812592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3662EF9-3D44-7C55-BBBD-C839BD105A41}"/>
              </a:ext>
            </a:extLst>
          </p:cNvPr>
          <p:cNvSpPr txBox="1"/>
          <p:nvPr/>
        </p:nvSpPr>
        <p:spPr>
          <a:xfrm>
            <a:off x="4816929" y="2518141"/>
            <a:ext cx="2558143" cy="2697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nb-NO" sz="6000" spc="300" dirty="0">
                <a:solidFill>
                  <a:srgbClr val="C9DCE3"/>
                </a:solidFill>
                <a:latin typeface="Canela Bold" pitchFamily="50" charset="0"/>
              </a:rPr>
              <a:t>Our</a:t>
            </a:r>
            <a:endParaRPr lang="nb-NO" sz="4800" spc="300" dirty="0">
              <a:solidFill>
                <a:srgbClr val="C9DCE3"/>
              </a:solidFill>
              <a:latin typeface="Canela Bold" pitchFamily="50" charset="0"/>
            </a:endParaRPr>
          </a:p>
          <a:p>
            <a:pPr algn="ctr">
              <a:lnSpc>
                <a:spcPts val="7000"/>
              </a:lnSpc>
            </a:pPr>
            <a:r>
              <a:rPr lang="nb-NO" sz="4800" spc="300" dirty="0" err="1">
                <a:solidFill>
                  <a:srgbClr val="C9DCE3"/>
                </a:solidFill>
                <a:latin typeface="Canela Bold" pitchFamily="50" charset="0"/>
              </a:rPr>
              <a:t>shared</a:t>
            </a:r>
            <a:endParaRPr lang="nb-NO" sz="4800" spc="300" dirty="0">
              <a:solidFill>
                <a:srgbClr val="C9DCE3"/>
              </a:solidFill>
              <a:latin typeface="Canela Bold" pitchFamily="50" charset="0"/>
            </a:endParaRPr>
          </a:p>
          <a:p>
            <a:pPr algn="ctr">
              <a:lnSpc>
                <a:spcPts val="7000"/>
              </a:lnSpc>
            </a:pPr>
            <a:r>
              <a:rPr lang="nb-NO" sz="4800" spc="300" dirty="0">
                <a:solidFill>
                  <a:srgbClr val="C9DCE3"/>
                </a:solidFill>
                <a:latin typeface="Canela Bold" pitchFamily="50" charset="0"/>
              </a:rPr>
              <a:t>goals</a:t>
            </a:r>
          </a:p>
        </p:txBody>
      </p:sp>
    </p:spTree>
    <p:extLst>
      <p:ext uri="{BB962C8B-B14F-4D97-AF65-F5344CB8AC3E}">
        <p14:creationId xmlns:p14="http://schemas.microsoft.com/office/powerpoint/2010/main" val="2758589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43FCA1-B85F-FAA3-414E-965A72474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736"/>
            <a:ext cx="10515600" cy="748245"/>
          </a:xfrm>
        </p:spPr>
        <p:txBody>
          <a:bodyPr/>
          <a:lstStyle/>
          <a:p>
            <a:pPr algn="ctr"/>
            <a:r>
              <a:rPr lang="nb-NO" dirty="0" err="1">
                <a:latin typeface="Canela Light" pitchFamily="50" charset="0"/>
              </a:rPr>
              <a:t>Strategy</a:t>
            </a:r>
            <a:r>
              <a:rPr lang="nb-NO" dirty="0">
                <a:latin typeface="Canela Light" pitchFamily="50" charset="0"/>
              </a:rPr>
              <a:t> </a:t>
            </a:r>
            <a:r>
              <a:rPr lang="nb-NO" dirty="0" err="1">
                <a:latin typeface="Canela Light" pitchFamily="50" charset="0"/>
              </a:rPr>
              <a:t>towards</a:t>
            </a:r>
            <a:r>
              <a:rPr lang="nb-NO" dirty="0">
                <a:latin typeface="Canela Light" pitchFamily="50" charset="0"/>
              </a:rPr>
              <a:t> 2030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8F60D2EB-47F3-19C3-D8D1-689163BB0C44}"/>
              </a:ext>
            </a:extLst>
          </p:cNvPr>
          <p:cNvSpPr>
            <a:spLocks/>
          </p:cNvSpPr>
          <p:nvPr/>
        </p:nvSpPr>
        <p:spPr>
          <a:xfrm>
            <a:off x="838200" y="1835552"/>
            <a:ext cx="10412391" cy="1480457"/>
          </a:xfrm>
          <a:prstGeom prst="rect">
            <a:avLst/>
          </a:prstGeom>
          <a:noFill/>
          <a:ln w="57150">
            <a:solidFill>
              <a:srgbClr val="D6CF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EE5FB83B-A796-DC38-6A59-EEBC02CAC0FA}"/>
              </a:ext>
            </a:extLst>
          </p:cNvPr>
          <p:cNvSpPr txBox="1">
            <a:spLocks/>
          </p:cNvSpPr>
          <p:nvPr/>
        </p:nvSpPr>
        <p:spPr>
          <a:xfrm>
            <a:off x="2716845" y="2219137"/>
            <a:ext cx="6655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Barlow ExtraBold" panose="00000900000000000000" pitchFamily="2" charset="0"/>
              </a:rPr>
              <a:t>DEMONSTRATING THE BREADTH OUR SOCIETAL VALUE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11C802B-7E1A-0E02-9FE8-7F0732A4D906}"/>
              </a:ext>
            </a:extLst>
          </p:cNvPr>
          <p:cNvSpPr txBox="1">
            <a:spLocks/>
          </p:cNvSpPr>
          <p:nvPr/>
        </p:nvSpPr>
        <p:spPr>
          <a:xfrm>
            <a:off x="838200" y="2553863"/>
            <a:ext cx="10412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rlow" panose="00000500000000000000" pitchFamily="2" charset="0"/>
              </a:rPr>
              <a:t>LMI and its members are </a:t>
            </a:r>
            <a:r>
              <a:rPr lang="en-US" dirty="0" err="1">
                <a:latin typeface="Barlow" panose="00000500000000000000" pitchFamily="2" charset="0"/>
              </a:rPr>
              <a:t>recognised</a:t>
            </a:r>
            <a:r>
              <a:rPr lang="en-US" dirty="0">
                <a:latin typeface="Barlow" panose="00000500000000000000" pitchFamily="2" charset="0"/>
              </a:rPr>
              <a:t> as knowledgeable and credible — essential for health and preparedness, with the potential for increased value creation and significant economic contribution</a:t>
            </a:r>
            <a:r>
              <a:rPr lang="nb-NO" dirty="0">
                <a:latin typeface="Barlow" panose="00000500000000000000" pitchFamily="2" charset="0"/>
              </a:rPr>
              <a:t>.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6B80CCF7-9492-1782-1EA3-D70C0B76348D}"/>
              </a:ext>
            </a:extLst>
          </p:cNvPr>
          <p:cNvSpPr/>
          <p:nvPr/>
        </p:nvSpPr>
        <p:spPr>
          <a:xfrm>
            <a:off x="494406" y="3723539"/>
            <a:ext cx="5342400" cy="1646114"/>
          </a:xfrm>
          <a:prstGeom prst="rect">
            <a:avLst/>
          </a:prstGeom>
          <a:noFill/>
          <a:ln w="57150">
            <a:solidFill>
              <a:srgbClr val="D6CF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28602AB3-8EDB-183D-38BD-F8C15ECD18F5}"/>
              </a:ext>
            </a:extLst>
          </p:cNvPr>
          <p:cNvSpPr txBox="1"/>
          <p:nvPr/>
        </p:nvSpPr>
        <p:spPr>
          <a:xfrm>
            <a:off x="839026" y="4040543"/>
            <a:ext cx="4653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latin typeface="Barlow ExtraBold" panose="00000900000000000000" pitchFamily="2" charset="0"/>
              </a:rPr>
              <a:t>ACCESS TO PHARMACEUTICALS FOR</a:t>
            </a:r>
          </a:p>
          <a:p>
            <a:pPr algn="ctr"/>
            <a:r>
              <a:rPr lang="nb-NO" dirty="0">
                <a:latin typeface="Barlow ExtraBold" panose="00000900000000000000" pitchFamily="2" charset="0"/>
              </a:rPr>
              <a:t>PREVENTION AND TREATMENT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5303E9EC-8B9A-0DA4-4A15-9778CD606455}"/>
              </a:ext>
            </a:extLst>
          </p:cNvPr>
          <p:cNvSpPr txBox="1"/>
          <p:nvPr/>
        </p:nvSpPr>
        <p:spPr>
          <a:xfrm>
            <a:off x="465115" y="4651384"/>
            <a:ext cx="5370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err="1">
                <a:latin typeface="Barlow" panose="00000500000000000000" pitchFamily="2" charset="0"/>
              </a:rPr>
              <a:t>Increase</a:t>
            </a:r>
            <a:r>
              <a:rPr lang="nb-NO" dirty="0">
                <a:latin typeface="Barlow" panose="00000500000000000000" pitchFamily="2" charset="0"/>
              </a:rPr>
              <a:t> </a:t>
            </a:r>
            <a:r>
              <a:rPr lang="nb-NO" dirty="0" err="1">
                <a:latin typeface="Barlow" panose="00000500000000000000" pitchFamily="2" charset="0"/>
              </a:rPr>
              <a:t>societal</a:t>
            </a:r>
            <a:r>
              <a:rPr lang="nb-NO" dirty="0">
                <a:latin typeface="Barlow" panose="00000500000000000000" pitchFamily="2" charset="0"/>
              </a:rPr>
              <a:t> </a:t>
            </a:r>
            <a:r>
              <a:rPr lang="nb-NO" dirty="0" err="1">
                <a:latin typeface="Barlow" panose="00000500000000000000" pitchFamily="2" charset="0"/>
              </a:rPr>
              <a:t>value</a:t>
            </a:r>
            <a:r>
              <a:rPr lang="nb-NO" dirty="0">
                <a:latin typeface="Barlow" panose="00000500000000000000" pitchFamily="2" charset="0"/>
              </a:rPr>
              <a:t> </a:t>
            </a:r>
            <a:r>
              <a:rPr lang="nb-NO" dirty="0" err="1">
                <a:latin typeface="Barlow" panose="00000500000000000000" pitchFamily="2" charset="0"/>
              </a:rPr>
              <a:t>through</a:t>
            </a:r>
            <a:r>
              <a:rPr lang="nb-NO" dirty="0">
                <a:latin typeface="Barlow" panose="00000500000000000000" pitchFamily="2" charset="0"/>
              </a:rPr>
              <a:t> </a:t>
            </a:r>
            <a:r>
              <a:rPr lang="en-US" dirty="0">
                <a:latin typeface="Barlow" panose="00000500000000000000" pitchFamily="2" charset="0"/>
              </a:rPr>
              <a:t>fast access and higher willingness to </a:t>
            </a:r>
            <a:r>
              <a:rPr lang="nb-NO" dirty="0" err="1">
                <a:latin typeface="Barlow" panose="00000500000000000000" pitchFamily="2" charset="0"/>
              </a:rPr>
              <a:t>invest</a:t>
            </a:r>
            <a:r>
              <a:rPr lang="nb-NO" dirty="0">
                <a:latin typeface="Barlow" panose="00000500000000000000" pitchFamily="2" charset="0"/>
              </a:rPr>
              <a:t> in </a:t>
            </a:r>
            <a:r>
              <a:rPr lang="nb-NO" dirty="0" err="1">
                <a:latin typeface="Barlow" panose="00000500000000000000" pitchFamily="2" charset="0"/>
              </a:rPr>
              <a:t>pharmaceuticals</a:t>
            </a:r>
            <a:r>
              <a:rPr lang="nb-NO" dirty="0">
                <a:latin typeface="Barlow" panose="00000500000000000000" pitchFamily="2" charset="0"/>
              </a:rPr>
              <a:t>.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AFC8C853-638B-059A-9B9A-DEAE50F30551}"/>
              </a:ext>
            </a:extLst>
          </p:cNvPr>
          <p:cNvSpPr/>
          <p:nvPr/>
        </p:nvSpPr>
        <p:spPr>
          <a:xfrm>
            <a:off x="6356740" y="3723539"/>
            <a:ext cx="5340855" cy="1645200"/>
          </a:xfrm>
          <a:prstGeom prst="rect">
            <a:avLst/>
          </a:prstGeom>
          <a:noFill/>
          <a:ln w="57150">
            <a:solidFill>
              <a:srgbClr val="D6CF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7381F0B6-B078-D016-3040-6A2F3D6B086F}"/>
              </a:ext>
            </a:extLst>
          </p:cNvPr>
          <p:cNvSpPr txBox="1"/>
          <p:nvPr/>
        </p:nvSpPr>
        <p:spPr>
          <a:xfrm>
            <a:off x="6700587" y="4040543"/>
            <a:ext cx="4653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latin typeface="Barlow ExtraBold" panose="00000900000000000000" pitchFamily="2" charset="0"/>
              </a:rPr>
              <a:t>INDUSTRIAL DEVELOPMENT FOR NATIONAL</a:t>
            </a:r>
          </a:p>
          <a:p>
            <a:pPr algn="ctr"/>
            <a:r>
              <a:rPr lang="nb-NO" dirty="0">
                <a:latin typeface="Barlow ExtraBold" panose="00000900000000000000" pitchFamily="2" charset="0"/>
              </a:rPr>
              <a:t>PREPAREDNESS AND VALUE CREATION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E20C69D9-6CD3-0B4B-F69C-5B640786B606}"/>
              </a:ext>
            </a:extLst>
          </p:cNvPr>
          <p:cNvSpPr txBox="1"/>
          <p:nvPr/>
        </p:nvSpPr>
        <p:spPr>
          <a:xfrm>
            <a:off x="6356739" y="4629690"/>
            <a:ext cx="5340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latin typeface="Barlow" panose="00000500000000000000" pitchFamily="2" charset="0"/>
              </a:rPr>
              <a:t>Make Norway a </a:t>
            </a:r>
            <a:r>
              <a:rPr lang="nb-NO" dirty="0" err="1">
                <a:latin typeface="Barlow" panose="00000500000000000000" pitchFamily="2" charset="0"/>
              </a:rPr>
              <a:t>competitive</a:t>
            </a:r>
            <a:r>
              <a:rPr lang="nb-NO" dirty="0">
                <a:latin typeface="Barlow" panose="00000500000000000000" pitchFamily="2" charset="0"/>
              </a:rPr>
              <a:t> </a:t>
            </a:r>
            <a:r>
              <a:rPr lang="en-US" dirty="0">
                <a:latin typeface="Barlow" panose="00000500000000000000" pitchFamily="2" charset="0"/>
              </a:rPr>
              <a:t>country for research, development, and </a:t>
            </a:r>
            <a:r>
              <a:rPr lang="nb-NO" dirty="0" err="1">
                <a:latin typeface="Barlow" panose="00000500000000000000" pitchFamily="2" charset="0"/>
              </a:rPr>
              <a:t>production</a:t>
            </a:r>
            <a:r>
              <a:rPr lang="nb-NO" dirty="0">
                <a:latin typeface="Barlow" panose="00000500000000000000" pitchFamily="2" charset="0"/>
              </a:rPr>
              <a:t> </a:t>
            </a:r>
            <a:r>
              <a:rPr lang="nb-NO" dirty="0" err="1">
                <a:latin typeface="Barlow" panose="00000500000000000000" pitchFamily="2" charset="0"/>
              </a:rPr>
              <a:t>of</a:t>
            </a:r>
            <a:r>
              <a:rPr lang="nb-NO" dirty="0">
                <a:latin typeface="Barlow" panose="00000500000000000000" pitchFamily="2" charset="0"/>
              </a:rPr>
              <a:t> </a:t>
            </a:r>
            <a:r>
              <a:rPr lang="nb-NO" dirty="0" err="1">
                <a:latin typeface="Barlow" panose="00000500000000000000" pitchFamily="2" charset="0"/>
              </a:rPr>
              <a:t>pharmaceuticals</a:t>
            </a:r>
            <a:r>
              <a:rPr lang="nb-NO" dirty="0">
                <a:latin typeface="Barlow" panose="00000500000000000000" pitchFamily="2" charset="0"/>
              </a:rPr>
              <a:t>.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71B15D6C-A17D-982F-54CB-FB565F0ADBD3}"/>
              </a:ext>
            </a:extLst>
          </p:cNvPr>
          <p:cNvSpPr/>
          <p:nvPr/>
        </p:nvSpPr>
        <p:spPr>
          <a:xfrm>
            <a:off x="3718470" y="5798909"/>
            <a:ext cx="4755060" cy="840096"/>
          </a:xfrm>
          <a:prstGeom prst="rect">
            <a:avLst/>
          </a:prstGeom>
          <a:noFill/>
          <a:ln w="57150">
            <a:solidFill>
              <a:srgbClr val="D6CF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2A8E5531-3C27-FD19-BE11-6454110CEF7A}"/>
              </a:ext>
            </a:extLst>
          </p:cNvPr>
          <p:cNvSpPr txBox="1"/>
          <p:nvPr/>
        </p:nvSpPr>
        <p:spPr>
          <a:xfrm>
            <a:off x="3769420" y="6140322"/>
            <a:ext cx="465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latin typeface="Barlow ExtraBold" panose="00000900000000000000" pitchFamily="2" charset="0"/>
              </a:rPr>
              <a:t>MEMBERS</a:t>
            </a:r>
          </a:p>
        </p:txBody>
      </p:sp>
      <p:grpSp>
        <p:nvGrpSpPr>
          <p:cNvPr id="54" name="Gruppe 53">
            <a:extLst>
              <a:ext uri="{FF2B5EF4-FFF2-40B4-BE49-F238E27FC236}">
                <a16:creationId xmlns:a16="http://schemas.microsoft.com/office/drawing/2014/main" id="{9C1577DA-5A19-2235-4432-A4AFEF1A3AFD}"/>
              </a:ext>
            </a:extLst>
          </p:cNvPr>
          <p:cNvGrpSpPr/>
          <p:nvPr/>
        </p:nvGrpSpPr>
        <p:grpSpPr>
          <a:xfrm>
            <a:off x="2843406" y="3424895"/>
            <a:ext cx="644400" cy="644400"/>
            <a:chOff x="2843406" y="3424895"/>
            <a:chExt cx="644400" cy="644400"/>
          </a:xfrm>
        </p:grpSpPr>
        <p:pic>
          <p:nvPicPr>
            <p:cNvPr id="24" name="Grafikk 23">
              <a:extLst>
                <a:ext uri="{FF2B5EF4-FFF2-40B4-BE49-F238E27FC236}">
                  <a16:creationId xmlns:a16="http://schemas.microsoft.com/office/drawing/2014/main" id="{E38EAC5B-4DD8-B1CB-333D-D9B7F2CB8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843406" y="3424895"/>
              <a:ext cx="644400" cy="644400"/>
            </a:xfrm>
            <a:prstGeom prst="rect">
              <a:avLst/>
            </a:prstGeom>
          </p:spPr>
        </p:pic>
        <p:pic>
          <p:nvPicPr>
            <p:cNvPr id="44" name="Grafikk 43">
              <a:extLst>
                <a:ext uri="{FF2B5EF4-FFF2-40B4-BE49-F238E27FC236}">
                  <a16:creationId xmlns:a16="http://schemas.microsoft.com/office/drawing/2014/main" id="{7660F0D2-42E4-BCF9-B5EC-586BF0F5B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872697" y="3454186"/>
              <a:ext cx="585818" cy="585818"/>
            </a:xfrm>
            <a:prstGeom prst="rect">
              <a:avLst/>
            </a:prstGeom>
          </p:spPr>
        </p:pic>
      </p:grpSp>
      <p:grpSp>
        <p:nvGrpSpPr>
          <p:cNvPr id="53" name="Gruppe 52">
            <a:extLst>
              <a:ext uri="{FF2B5EF4-FFF2-40B4-BE49-F238E27FC236}">
                <a16:creationId xmlns:a16="http://schemas.microsoft.com/office/drawing/2014/main" id="{718C5A59-502A-A0A1-8DFF-FD3E89261AC5}"/>
              </a:ext>
            </a:extLst>
          </p:cNvPr>
          <p:cNvGrpSpPr/>
          <p:nvPr/>
        </p:nvGrpSpPr>
        <p:grpSpPr>
          <a:xfrm>
            <a:off x="8704967" y="3411188"/>
            <a:ext cx="644400" cy="644400"/>
            <a:chOff x="8704967" y="3411188"/>
            <a:chExt cx="644400" cy="644400"/>
          </a:xfrm>
        </p:grpSpPr>
        <p:pic>
          <p:nvPicPr>
            <p:cNvPr id="26" name="Grafikk 25">
              <a:extLst>
                <a:ext uri="{FF2B5EF4-FFF2-40B4-BE49-F238E27FC236}">
                  <a16:creationId xmlns:a16="http://schemas.microsoft.com/office/drawing/2014/main" id="{7B436666-2FC6-98F2-0A35-64B53E8D8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704967" y="3411188"/>
              <a:ext cx="644400" cy="644400"/>
            </a:xfrm>
            <a:prstGeom prst="rect">
              <a:avLst/>
            </a:prstGeom>
          </p:spPr>
        </p:pic>
        <p:pic>
          <p:nvPicPr>
            <p:cNvPr id="46" name="Grafikk 45">
              <a:extLst>
                <a:ext uri="{FF2B5EF4-FFF2-40B4-BE49-F238E27FC236}">
                  <a16:creationId xmlns:a16="http://schemas.microsoft.com/office/drawing/2014/main" id="{C35A4357-2597-755E-95BB-D00398A3B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734258" y="3440479"/>
              <a:ext cx="585818" cy="585818"/>
            </a:xfrm>
            <a:prstGeom prst="rect">
              <a:avLst/>
            </a:prstGeom>
          </p:spPr>
        </p:pic>
      </p:grpSp>
      <p:grpSp>
        <p:nvGrpSpPr>
          <p:cNvPr id="51" name="Gruppe 50">
            <a:extLst>
              <a:ext uri="{FF2B5EF4-FFF2-40B4-BE49-F238E27FC236}">
                <a16:creationId xmlns:a16="http://schemas.microsoft.com/office/drawing/2014/main" id="{FADC7B1E-D4AB-7F85-062B-9BFD99F19948}"/>
              </a:ext>
            </a:extLst>
          </p:cNvPr>
          <p:cNvGrpSpPr/>
          <p:nvPr/>
        </p:nvGrpSpPr>
        <p:grpSpPr>
          <a:xfrm>
            <a:off x="5670273" y="1428022"/>
            <a:ext cx="748245" cy="748245"/>
            <a:chOff x="5773800" y="1424111"/>
            <a:chExt cx="748245" cy="748245"/>
          </a:xfrm>
        </p:grpSpPr>
        <p:pic>
          <p:nvPicPr>
            <p:cNvPr id="16" name="Grafikk 15">
              <a:extLst>
                <a:ext uri="{FF2B5EF4-FFF2-40B4-BE49-F238E27FC236}">
                  <a16:creationId xmlns:a16="http://schemas.microsoft.com/office/drawing/2014/main" id="{9111655D-030F-43D3-7886-7AAA6D856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773800" y="1424111"/>
              <a:ext cx="748245" cy="748245"/>
            </a:xfrm>
            <a:prstGeom prst="rect">
              <a:avLst/>
            </a:prstGeom>
          </p:spPr>
        </p:pic>
        <p:pic>
          <p:nvPicPr>
            <p:cNvPr id="48" name="Grafikk 47">
              <a:extLst>
                <a:ext uri="{FF2B5EF4-FFF2-40B4-BE49-F238E27FC236}">
                  <a16:creationId xmlns:a16="http://schemas.microsoft.com/office/drawing/2014/main" id="{D31BD4B9-187C-F048-9788-222942452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807559" y="1457870"/>
              <a:ext cx="680727" cy="680727"/>
            </a:xfrm>
            <a:prstGeom prst="rect">
              <a:avLst/>
            </a:prstGeom>
          </p:spPr>
        </p:pic>
      </p:grpSp>
      <p:grpSp>
        <p:nvGrpSpPr>
          <p:cNvPr id="52" name="Gruppe 51">
            <a:extLst>
              <a:ext uri="{FF2B5EF4-FFF2-40B4-BE49-F238E27FC236}">
                <a16:creationId xmlns:a16="http://schemas.microsoft.com/office/drawing/2014/main" id="{EF0C6874-8E11-BCBA-8742-914B9AC329A2}"/>
              </a:ext>
            </a:extLst>
          </p:cNvPr>
          <p:cNvGrpSpPr/>
          <p:nvPr/>
        </p:nvGrpSpPr>
        <p:grpSpPr>
          <a:xfrm>
            <a:off x="5773800" y="5494763"/>
            <a:ext cx="644400" cy="644400"/>
            <a:chOff x="5773800" y="5494763"/>
            <a:chExt cx="644400" cy="644400"/>
          </a:xfrm>
        </p:grpSpPr>
        <p:pic>
          <p:nvPicPr>
            <p:cNvPr id="28" name="Grafikk 27">
              <a:extLst>
                <a:ext uri="{FF2B5EF4-FFF2-40B4-BE49-F238E27FC236}">
                  <a16:creationId xmlns:a16="http://schemas.microsoft.com/office/drawing/2014/main" id="{987D5C3F-3FAC-6821-6B06-DF087D23C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773800" y="5494763"/>
              <a:ext cx="644400" cy="644400"/>
            </a:xfrm>
            <a:prstGeom prst="rect">
              <a:avLst/>
            </a:prstGeom>
          </p:spPr>
        </p:pic>
        <p:pic>
          <p:nvPicPr>
            <p:cNvPr id="50" name="Grafikk 49">
              <a:extLst>
                <a:ext uri="{FF2B5EF4-FFF2-40B4-BE49-F238E27FC236}">
                  <a16:creationId xmlns:a16="http://schemas.microsoft.com/office/drawing/2014/main" id="{4C973244-BB40-4D24-46EB-A6667EB9D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803091" y="5524054"/>
              <a:ext cx="585818" cy="585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2087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6EE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6B8F4-5414-D1FD-4EE2-801E3B179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591853-6430-174C-9442-5162D5A9D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736"/>
            <a:ext cx="10515600" cy="748245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nb-NO">
                <a:solidFill>
                  <a:prstClr val="black"/>
                </a:solidFill>
                <a:latin typeface="Barlow ExtraBold" panose="00000900000000000000" pitchFamily="2" charset="0"/>
              </a:rPr>
              <a:t>INDUSTRIAL DEVELOPMENT FOR NATIONAL</a:t>
            </a:r>
            <a:br>
              <a:rPr lang="nb-NO">
                <a:solidFill>
                  <a:prstClr val="black"/>
                </a:solidFill>
                <a:latin typeface="Barlow ExtraBold" panose="00000900000000000000" pitchFamily="2" charset="0"/>
              </a:rPr>
            </a:br>
            <a:r>
              <a:rPr lang="nb-NO">
                <a:solidFill>
                  <a:prstClr val="black"/>
                </a:solidFill>
                <a:latin typeface="Barlow ExtraBold" panose="00000900000000000000" pitchFamily="2" charset="0"/>
              </a:rPr>
              <a:t>PREPAREDNESS AND VALUE CREATION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7DFC4A94-827E-65CF-4700-9967A47F9C92}"/>
              </a:ext>
            </a:extLst>
          </p:cNvPr>
          <p:cNvSpPr>
            <a:spLocks/>
          </p:cNvSpPr>
          <p:nvPr/>
        </p:nvSpPr>
        <p:spPr>
          <a:xfrm>
            <a:off x="838200" y="1835552"/>
            <a:ext cx="10412391" cy="1480457"/>
          </a:xfrm>
          <a:prstGeom prst="rect">
            <a:avLst/>
          </a:prstGeom>
          <a:noFill/>
          <a:ln w="57150">
            <a:solidFill>
              <a:srgbClr val="D6CF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C7672CB4-881D-7A99-DCDA-932119671389}"/>
              </a:ext>
            </a:extLst>
          </p:cNvPr>
          <p:cNvSpPr txBox="1">
            <a:spLocks/>
          </p:cNvSpPr>
          <p:nvPr/>
        </p:nvSpPr>
        <p:spPr>
          <a:xfrm>
            <a:off x="2716845" y="2219137"/>
            <a:ext cx="6655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ExtraBold" panose="00000900000000000000" pitchFamily="2" charset="0"/>
                <a:ea typeface="+mn-ea"/>
                <a:cs typeface="+mn-cs"/>
              </a:rPr>
              <a:t>Main goal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D9BF0A4-8E4C-515F-121F-FAF42197E49B}"/>
              </a:ext>
            </a:extLst>
          </p:cNvPr>
          <p:cNvSpPr txBox="1">
            <a:spLocks/>
          </p:cNvSpPr>
          <p:nvPr/>
        </p:nvSpPr>
        <p:spPr>
          <a:xfrm>
            <a:off x="838200" y="2553863"/>
            <a:ext cx="1041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b-NO">
                <a:solidFill>
                  <a:prstClr val="black"/>
                </a:solidFill>
                <a:latin typeface="Barlow" panose="00000500000000000000" pitchFamily="2" charset="0"/>
              </a:rPr>
              <a:t>Make Norway a </a:t>
            </a:r>
            <a:r>
              <a:rPr lang="nb-NO" err="1">
                <a:solidFill>
                  <a:prstClr val="black"/>
                </a:solidFill>
                <a:latin typeface="Barlow" panose="00000500000000000000" pitchFamily="2" charset="0"/>
              </a:rPr>
              <a:t>competitive</a:t>
            </a:r>
            <a:r>
              <a:rPr lang="nb-NO">
                <a:solidFill>
                  <a:prstClr val="black"/>
                </a:solidFill>
                <a:latin typeface="Barlow" panose="00000500000000000000" pitchFamily="2" charset="0"/>
              </a:rPr>
              <a:t> </a:t>
            </a:r>
            <a:r>
              <a:rPr lang="en-US">
                <a:solidFill>
                  <a:prstClr val="black"/>
                </a:solidFill>
                <a:latin typeface="Barlow" panose="00000500000000000000" pitchFamily="2" charset="0"/>
              </a:rPr>
              <a:t>country for research, development, and </a:t>
            </a:r>
            <a:r>
              <a:rPr lang="nb-NO" err="1">
                <a:solidFill>
                  <a:prstClr val="black"/>
                </a:solidFill>
                <a:latin typeface="Barlow" panose="00000500000000000000" pitchFamily="2" charset="0"/>
              </a:rPr>
              <a:t>production</a:t>
            </a:r>
            <a:r>
              <a:rPr lang="nb-NO">
                <a:solidFill>
                  <a:prstClr val="black"/>
                </a:solidFill>
                <a:latin typeface="Barlow" panose="00000500000000000000" pitchFamily="2" charset="0"/>
              </a:rPr>
              <a:t> of </a:t>
            </a:r>
            <a:r>
              <a:rPr lang="nb-NO" err="1">
                <a:solidFill>
                  <a:prstClr val="black"/>
                </a:solidFill>
                <a:latin typeface="Barlow" panose="00000500000000000000" pitchFamily="2" charset="0"/>
              </a:rPr>
              <a:t>pharmaceuticals</a:t>
            </a:r>
            <a:r>
              <a:rPr lang="nb-NO">
                <a:solidFill>
                  <a:prstClr val="black"/>
                </a:solidFill>
                <a:latin typeface="Barlow" panose="00000500000000000000" pitchFamily="2" charset="0"/>
              </a:rPr>
              <a:t>.</a:t>
            </a:r>
          </a:p>
        </p:txBody>
      </p:sp>
      <p:grpSp>
        <p:nvGrpSpPr>
          <p:cNvPr id="51" name="Gruppe 50">
            <a:extLst>
              <a:ext uri="{FF2B5EF4-FFF2-40B4-BE49-F238E27FC236}">
                <a16:creationId xmlns:a16="http://schemas.microsoft.com/office/drawing/2014/main" id="{78BA4E4C-B64D-8D78-8F18-FB3BAE12740E}"/>
              </a:ext>
            </a:extLst>
          </p:cNvPr>
          <p:cNvGrpSpPr/>
          <p:nvPr/>
        </p:nvGrpSpPr>
        <p:grpSpPr>
          <a:xfrm>
            <a:off x="5670273" y="1428022"/>
            <a:ext cx="748245" cy="748245"/>
            <a:chOff x="5773800" y="1424111"/>
            <a:chExt cx="748245" cy="748245"/>
          </a:xfrm>
        </p:grpSpPr>
        <p:pic>
          <p:nvPicPr>
            <p:cNvPr id="16" name="Grafikk 15">
              <a:extLst>
                <a:ext uri="{FF2B5EF4-FFF2-40B4-BE49-F238E27FC236}">
                  <a16:creationId xmlns:a16="http://schemas.microsoft.com/office/drawing/2014/main" id="{59285F2B-4BA3-2F07-BADC-A2EA817D8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73800" y="1424111"/>
              <a:ext cx="748245" cy="748245"/>
            </a:xfrm>
            <a:prstGeom prst="rect">
              <a:avLst/>
            </a:prstGeom>
          </p:spPr>
        </p:pic>
        <p:pic>
          <p:nvPicPr>
            <p:cNvPr id="48" name="Grafikk 47">
              <a:extLst>
                <a:ext uri="{FF2B5EF4-FFF2-40B4-BE49-F238E27FC236}">
                  <a16:creationId xmlns:a16="http://schemas.microsoft.com/office/drawing/2014/main" id="{B73AE041-59A4-0593-1834-558713843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07559" y="1457870"/>
              <a:ext cx="680727" cy="680727"/>
            </a:xfrm>
            <a:prstGeom prst="rect">
              <a:avLst/>
            </a:prstGeom>
          </p:spPr>
        </p:pic>
      </p:grpSp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0324DEB4-14B1-826D-E154-9F19E4EAB5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880339"/>
              </p:ext>
            </p:extLst>
          </p:nvPr>
        </p:nvGraphicFramePr>
        <p:xfrm>
          <a:off x="848264" y="3723539"/>
          <a:ext cx="10515600" cy="2852504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4004726023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589256626"/>
                    </a:ext>
                  </a:extLst>
                </a:gridCol>
              </a:tblGrid>
              <a:tr h="433916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1" i="0">
                          <a:effectLst/>
                          <a:latin typeface="Calibri" panose="020F0502020204030204" pitchFamily="34" charset="0"/>
                        </a:rPr>
                        <a:t>Objective</a:t>
                      </a:r>
                      <a:r>
                        <a:rPr lang="en-US" sz="18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2800" b="0" i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1" i="0">
                          <a:effectLst/>
                          <a:latin typeface="Calibri" panose="020F0502020204030204" pitchFamily="34" charset="0"/>
                        </a:rPr>
                        <a:t>Metrics</a:t>
                      </a:r>
                      <a:r>
                        <a:rPr lang="en-US" sz="18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2800" b="0" i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3703577"/>
                  </a:ext>
                </a:extLst>
              </a:tr>
              <a:tr h="127000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>
                          <a:effectLst/>
                          <a:latin typeface="Calibri" panose="020F0502020204030204" pitchFamily="34" charset="0"/>
                        </a:rPr>
                        <a:t>Competitive </a:t>
                      </a:r>
                      <a:r>
                        <a:rPr lang="en-US" sz="1800" b="1" i="0">
                          <a:effectLst/>
                          <a:latin typeface="Calibri" panose="020F0502020204030204" pitchFamily="34" charset="0"/>
                        </a:rPr>
                        <a:t>incentive package</a:t>
                      </a:r>
                      <a:r>
                        <a:rPr lang="en-US" sz="1800" b="0" i="0">
                          <a:effectLst/>
                          <a:latin typeface="Calibri" panose="020F0502020204030204" pitchFamily="34" charset="0"/>
                        </a:rPr>
                        <a:t> for companies investing in Norway </a:t>
                      </a:r>
                      <a:endParaRPr lang="en-US" sz="2800" b="0" i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1">
                          <a:effectLst/>
                          <a:latin typeface="Calibri" panose="020F0502020204030204" pitchFamily="34" charset="0"/>
                        </a:rPr>
                        <a:t>Policy decisions that improve Norway’s investment environment that also benefits the pharmaceutical industry, number of employees the pharmaceutical industry, annual investments in facilities</a:t>
                      </a:r>
                      <a:r>
                        <a:rPr lang="en-US" sz="18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2800" b="0" i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8191912"/>
                  </a:ext>
                </a:extLst>
              </a:tr>
              <a:tr h="127000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>
                          <a:effectLst/>
                          <a:latin typeface="Calibri" panose="020F0502020204030204" pitchFamily="34" charset="0"/>
                        </a:rPr>
                        <a:t>Easy </a:t>
                      </a:r>
                      <a:r>
                        <a:rPr lang="en-US" sz="1800" b="1" i="0">
                          <a:effectLst/>
                          <a:latin typeface="Calibri" panose="020F0502020204030204" pitchFamily="34" charset="0"/>
                        </a:rPr>
                        <a:t>access to health data </a:t>
                      </a:r>
                      <a:r>
                        <a:rPr lang="en-US" sz="1800" b="0" i="0">
                          <a:effectLst/>
                          <a:latin typeface="Calibri" panose="020F0502020204030204" pitchFamily="34" charset="0"/>
                        </a:rPr>
                        <a:t>for LMI members </a:t>
                      </a:r>
                      <a:endParaRPr lang="en-US" sz="2800" b="0" i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1">
                          <a:effectLst/>
                          <a:latin typeface="Calibri" panose="020F0502020204030204" pitchFamily="34" charset="0"/>
                        </a:rPr>
                        <a:t>Access to relevant health data, member satisfaction with ease of access, </a:t>
                      </a:r>
                      <a:r>
                        <a:rPr lang="en-US" sz="18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2800" b="0" i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0199999"/>
                  </a:ext>
                </a:extLst>
              </a:tr>
              <a:tr h="127000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>
                          <a:effectLst/>
                          <a:latin typeface="Calibri" panose="020F0502020204030204" pitchFamily="34" charset="0"/>
                        </a:rPr>
                        <a:t>Significant increase in </a:t>
                      </a:r>
                      <a:r>
                        <a:rPr lang="en-US" sz="1800" b="1" i="0">
                          <a:effectLst/>
                          <a:latin typeface="Calibri" panose="020F0502020204030204" pitchFamily="34" charset="0"/>
                        </a:rPr>
                        <a:t>number of industry sponsored clinical trials </a:t>
                      </a:r>
                      <a:r>
                        <a:rPr lang="en-US" sz="18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endParaRPr lang="en-US" sz="2800" b="0" i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1">
                          <a:effectLst/>
                          <a:latin typeface="Calibri" panose="020F0502020204030204" pitchFamily="34" charset="0"/>
                        </a:rPr>
                        <a:t>Number of industry sponsored clinical trials</a:t>
                      </a:r>
                      <a:r>
                        <a:rPr lang="en-US" sz="18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2800" b="0" i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649070"/>
                  </a:ext>
                </a:extLst>
              </a:tr>
              <a:tr h="127000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0">
                          <a:effectLst/>
                          <a:latin typeface="Calibri" panose="020F0502020204030204" pitchFamily="34" charset="0"/>
                        </a:rPr>
                        <a:t>Political alignment and implementation for a </a:t>
                      </a:r>
                      <a:r>
                        <a:rPr lang="en-US" sz="1800" b="1" i="0">
                          <a:effectLst/>
                          <a:latin typeface="Calibri" panose="020F0502020204030204" pitchFamily="34" charset="0"/>
                        </a:rPr>
                        <a:t>cross-ministerial national health industry strategy </a:t>
                      </a:r>
                      <a:r>
                        <a:rPr lang="en-US" sz="18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2800" b="0" i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800" b="0" i="1">
                          <a:effectLst/>
                          <a:latin typeface="Calibri" panose="020F0502020204030204" pitchFamily="34" charset="0"/>
                        </a:rPr>
                        <a:t>Political decision, improvement in benchmarking towards Nordic countries</a:t>
                      </a:r>
                      <a:r>
                        <a:rPr lang="en-US" sz="18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2800" b="0" i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17080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779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2B0B8D-2DDF-A5C3-E2CF-0BFAD6D45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311F8CD-53A5-FA90-FE12-5A82EFE7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Operationalization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C10CC396-7320-445E-F4F9-D318054FFB70}"/>
              </a:ext>
            </a:extLst>
          </p:cNvPr>
          <p:cNvSpPr/>
          <p:nvPr/>
        </p:nvSpPr>
        <p:spPr>
          <a:xfrm>
            <a:off x="838201" y="1905001"/>
            <a:ext cx="10515599" cy="404446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/>
              <a:t>The Board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D38D15A-F617-03CF-B9E7-1EA6053311E9}"/>
              </a:ext>
            </a:extLst>
          </p:cNvPr>
          <p:cNvSpPr/>
          <p:nvPr/>
        </p:nvSpPr>
        <p:spPr>
          <a:xfrm>
            <a:off x="838201" y="2502878"/>
            <a:ext cx="10515599" cy="40444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>
                <a:solidFill>
                  <a:schemeClr val="tx1"/>
                </a:solidFill>
              </a:rPr>
              <a:t>Administration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BD4EBBE-CD37-C1F7-68BA-741FAFC351F8}"/>
              </a:ext>
            </a:extLst>
          </p:cNvPr>
          <p:cNvSpPr/>
          <p:nvPr/>
        </p:nvSpPr>
        <p:spPr>
          <a:xfrm>
            <a:off x="838201" y="3698632"/>
            <a:ext cx="3390781" cy="17936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/>
              <a:t>Societal Value through Access committee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24866F6-553E-CB80-BE4C-8358B089200F}"/>
              </a:ext>
            </a:extLst>
          </p:cNvPr>
          <p:cNvSpPr/>
          <p:nvPr/>
        </p:nvSpPr>
        <p:spPr>
          <a:xfrm rot="16200000">
            <a:off x="6901537" y="4252115"/>
            <a:ext cx="2997202" cy="6788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noProof="0"/>
              <a:t>Societal Value Advisory Board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05ED7DC8-597D-F0AD-9325-345F076A2223}"/>
              </a:ext>
            </a:extLst>
          </p:cNvPr>
          <p:cNvSpPr/>
          <p:nvPr/>
        </p:nvSpPr>
        <p:spPr>
          <a:xfrm>
            <a:off x="838199" y="5685691"/>
            <a:ext cx="7029941" cy="4044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>
                <a:solidFill>
                  <a:schemeClr val="tx1"/>
                </a:solidFill>
              </a:rPr>
              <a:t>Expert Groups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EF529490-2955-E2B4-ED72-F3060D56F68A}"/>
              </a:ext>
            </a:extLst>
          </p:cNvPr>
          <p:cNvSpPr/>
          <p:nvPr/>
        </p:nvSpPr>
        <p:spPr>
          <a:xfrm rot="16200000">
            <a:off x="7772952" y="4252115"/>
            <a:ext cx="2997201" cy="6788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noProof="0"/>
              <a:t>Regulatory Advisory Board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4332539D-CE0F-9F77-6753-BD192004835A}"/>
              </a:ext>
            </a:extLst>
          </p:cNvPr>
          <p:cNvSpPr/>
          <p:nvPr/>
        </p:nvSpPr>
        <p:spPr>
          <a:xfrm rot="16200000">
            <a:off x="8644367" y="4252114"/>
            <a:ext cx="2997199" cy="6788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noProof="0"/>
              <a:t>Compliance Advisory Board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0D4FD8F3-BBFA-45F5-07AC-8A2703E222BA}"/>
              </a:ext>
            </a:extLst>
          </p:cNvPr>
          <p:cNvSpPr/>
          <p:nvPr/>
        </p:nvSpPr>
        <p:spPr>
          <a:xfrm rot="16200000">
            <a:off x="9515781" y="4252113"/>
            <a:ext cx="2997197" cy="6788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noProof="0"/>
              <a:t>Supply Advisory Board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2EE93802-E340-A0C8-F69A-307410584C30}"/>
              </a:ext>
            </a:extLst>
          </p:cNvPr>
          <p:cNvSpPr/>
          <p:nvPr/>
        </p:nvSpPr>
        <p:spPr>
          <a:xfrm>
            <a:off x="838199" y="3100755"/>
            <a:ext cx="7029941" cy="40444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noProof="0">
                <a:solidFill>
                  <a:schemeClr val="tx1"/>
                </a:solidFill>
              </a:rPr>
              <a:t>Coordination between administration members and committee leaders</a:t>
            </a: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4F55389B-140F-569D-6D58-FACA8A5CF5BE}"/>
              </a:ext>
            </a:extLst>
          </p:cNvPr>
          <p:cNvSpPr/>
          <p:nvPr/>
        </p:nvSpPr>
        <p:spPr>
          <a:xfrm>
            <a:off x="4402021" y="3698632"/>
            <a:ext cx="3446586" cy="17936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/>
              <a:t>Societal Value through Industry Development committee</a:t>
            </a:r>
          </a:p>
        </p:txBody>
      </p:sp>
      <p:cxnSp>
        <p:nvCxnSpPr>
          <p:cNvPr id="5" name="Rett linje 4">
            <a:extLst>
              <a:ext uri="{FF2B5EF4-FFF2-40B4-BE49-F238E27FC236}">
                <a16:creationId xmlns:a16="http://schemas.microsoft.com/office/drawing/2014/main" id="{922D1077-F8A2-FBEF-F483-9F1924330129}"/>
              </a:ext>
            </a:extLst>
          </p:cNvPr>
          <p:cNvCxnSpPr>
            <a:stCxn id="6" idx="2"/>
            <a:endCxn id="7" idx="0"/>
          </p:cNvCxnSpPr>
          <p:nvPr/>
        </p:nvCxnSpPr>
        <p:spPr>
          <a:xfrm>
            <a:off x="6096001" y="2309447"/>
            <a:ext cx="0" cy="19343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CE91853D-348D-90DA-608F-CF704C4E3B07}"/>
              </a:ext>
            </a:extLst>
          </p:cNvPr>
          <p:cNvCxnSpPr/>
          <p:nvPr/>
        </p:nvCxnSpPr>
        <p:spPr>
          <a:xfrm>
            <a:off x="6096000" y="2907324"/>
            <a:ext cx="0" cy="19343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BD97E4A2-61FB-0BDD-FBCB-E2762D860AB7}"/>
              </a:ext>
            </a:extLst>
          </p:cNvPr>
          <p:cNvCxnSpPr/>
          <p:nvPr/>
        </p:nvCxnSpPr>
        <p:spPr>
          <a:xfrm>
            <a:off x="6096000" y="3505201"/>
            <a:ext cx="0" cy="19343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2C1E2DDE-7502-5D7B-B345-CC2D86864E71}"/>
              </a:ext>
            </a:extLst>
          </p:cNvPr>
          <p:cNvCxnSpPr/>
          <p:nvPr/>
        </p:nvCxnSpPr>
        <p:spPr>
          <a:xfrm>
            <a:off x="2533591" y="3505201"/>
            <a:ext cx="0" cy="19343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CB872255-1FDE-2BC9-34D0-E9025C22B009}"/>
              </a:ext>
            </a:extLst>
          </p:cNvPr>
          <p:cNvCxnSpPr/>
          <p:nvPr/>
        </p:nvCxnSpPr>
        <p:spPr>
          <a:xfrm>
            <a:off x="2527730" y="5492260"/>
            <a:ext cx="0" cy="19343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09718D46-C2E7-B742-3E3E-D7A7DCC2CAE2}"/>
              </a:ext>
            </a:extLst>
          </p:cNvPr>
          <p:cNvCxnSpPr/>
          <p:nvPr/>
        </p:nvCxnSpPr>
        <p:spPr>
          <a:xfrm>
            <a:off x="6096000" y="5492260"/>
            <a:ext cx="0" cy="19343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8519BCCC-5E92-D048-8286-CA92278739B9}"/>
              </a:ext>
            </a:extLst>
          </p:cNvPr>
          <p:cNvCxnSpPr/>
          <p:nvPr/>
        </p:nvCxnSpPr>
        <p:spPr>
          <a:xfrm>
            <a:off x="8399586" y="2899503"/>
            <a:ext cx="0" cy="19343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Rett linje 16">
            <a:extLst>
              <a:ext uri="{FF2B5EF4-FFF2-40B4-BE49-F238E27FC236}">
                <a16:creationId xmlns:a16="http://schemas.microsoft.com/office/drawing/2014/main" id="{14434D40-0EC8-DDD0-38D4-7D49297CD9CC}"/>
              </a:ext>
            </a:extLst>
          </p:cNvPr>
          <p:cNvCxnSpPr/>
          <p:nvPr/>
        </p:nvCxnSpPr>
        <p:spPr>
          <a:xfrm>
            <a:off x="9284677" y="2899503"/>
            <a:ext cx="0" cy="19343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Rett linje 21">
            <a:extLst>
              <a:ext uri="{FF2B5EF4-FFF2-40B4-BE49-F238E27FC236}">
                <a16:creationId xmlns:a16="http://schemas.microsoft.com/office/drawing/2014/main" id="{FEC2CCF6-D2DF-18A7-C880-973AF40D45C6}"/>
              </a:ext>
            </a:extLst>
          </p:cNvPr>
          <p:cNvCxnSpPr/>
          <p:nvPr/>
        </p:nvCxnSpPr>
        <p:spPr>
          <a:xfrm>
            <a:off x="10134601" y="2899503"/>
            <a:ext cx="0" cy="19343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Rett linje 22">
            <a:extLst>
              <a:ext uri="{FF2B5EF4-FFF2-40B4-BE49-F238E27FC236}">
                <a16:creationId xmlns:a16="http://schemas.microsoft.com/office/drawing/2014/main" id="{10BAF230-9074-9441-A140-AD7D4530D4A7}"/>
              </a:ext>
            </a:extLst>
          </p:cNvPr>
          <p:cNvCxnSpPr/>
          <p:nvPr/>
        </p:nvCxnSpPr>
        <p:spPr>
          <a:xfrm>
            <a:off x="11038478" y="2899503"/>
            <a:ext cx="0" cy="19343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8139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6f6af0d-7ce9-415d-b9d1-479bda7dfb51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408329785B0D42A7EA18228896E727" ma:contentTypeVersion="12" ma:contentTypeDescription="Create a new document." ma:contentTypeScope="" ma:versionID="335bf9893f11359f7a25e5b28386fbed">
  <xsd:schema xmlns:xsd="http://www.w3.org/2001/XMLSchema" xmlns:xs="http://www.w3.org/2001/XMLSchema" xmlns:p="http://schemas.microsoft.com/office/2006/metadata/properties" xmlns:ns2="e6f6af0d-7ce9-415d-b9d1-479bda7dfb51" xmlns:ns3="45e87dc2-3761-428d-98da-d585eef9fe2a" targetNamespace="http://schemas.microsoft.com/office/2006/metadata/properties" ma:root="true" ma:fieldsID="a188b9aa4227454a3456f736877720ae" ns2:_="" ns3:_="">
    <xsd:import namespace="e6f6af0d-7ce9-415d-b9d1-479bda7dfb51"/>
    <xsd:import namespace="45e87dc2-3761-428d-98da-d585eef9fe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f6af0d-7ce9-415d-b9d1-479bda7dfb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618821db-2d00-461f-a3e7-c3d0797a4e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e87dc2-3761-428d-98da-d585eef9fe2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BDEC834-3830-432F-8ED8-942EFEAD768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E9BCBAB-001F-4720-BFC4-9B4DFD028A78}">
  <ds:schemaRefs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e6f6af0d-7ce9-415d-b9d1-479bda7dfb51"/>
    <ds:schemaRef ds:uri="http://purl.org/dc/dcmitype/"/>
    <ds:schemaRef ds:uri="45e87dc2-3761-428d-98da-d585eef9fe2a"/>
    <ds:schemaRef ds:uri="http://www.w3.org/XML/1998/namespace"/>
    <ds:schemaRef ds:uri="http://purl.org/dc/elements/1.1/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3C4ECA0-3FC4-47EB-9957-E9B0AA045B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f6af0d-7ce9-415d-b9d1-479bda7dfb51"/>
    <ds:schemaRef ds:uri="45e87dc2-3761-428d-98da-d585eef9fe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3328</TotalTime>
  <Words>450</Words>
  <Application>Microsoft Office PowerPoint</Application>
  <PresentationFormat>Widescreen</PresentationFormat>
  <Paragraphs>57</Paragraphs>
  <Slides>7</Slides>
  <Notes>1</Notes>
  <HiddenSlides>1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6" baseType="lpstr">
      <vt:lpstr>Aptos</vt:lpstr>
      <vt:lpstr>Arial</vt:lpstr>
      <vt:lpstr>Barlow</vt:lpstr>
      <vt:lpstr>Barlow ExtraBold</vt:lpstr>
      <vt:lpstr>Calibri</vt:lpstr>
      <vt:lpstr>Calibri Light</vt:lpstr>
      <vt:lpstr>Canela Bold</vt:lpstr>
      <vt:lpstr>Canela Light</vt:lpstr>
      <vt:lpstr>Office-tema</vt:lpstr>
      <vt:lpstr>PowerPoint-presentasjon</vt:lpstr>
      <vt:lpstr>PowerPoint-presentasjon</vt:lpstr>
      <vt:lpstr>Six Megatrends Shaping Our Future Specific challenges requiring a unified industry response. </vt:lpstr>
      <vt:lpstr>PowerPoint-presentasjon</vt:lpstr>
      <vt:lpstr>Strategy towards 2030</vt:lpstr>
      <vt:lpstr>INDUSTRIAL DEVELOPMENT FOR NATIONAL PREPAREDNESS AND VALUE CREATION</vt:lpstr>
      <vt:lpstr>Operationalization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Lisa Bergestad</dc:creator>
  <cp:lastModifiedBy>Espen Snipstad</cp:lastModifiedBy>
  <cp:revision>11</cp:revision>
  <dcterms:created xsi:type="dcterms:W3CDTF">2022-01-20T08:57:45Z</dcterms:created>
  <dcterms:modified xsi:type="dcterms:W3CDTF">2026-02-05T09:38:53Z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0x010100FC408329785B0D42A7EA18228896E727</vt:lpwstr>
  </property>
  <property fmtid="{D5CDD505-2E9C-101B-9397-08002B2CF9AE}" pid="3" name="MediaServiceImageTags">
    <vt:lpwstr/>
  </property>
</Properties>
</file>