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1" r:id="rId6"/>
    <p:sldId id="264" r:id="rId7"/>
    <p:sldId id="268" r:id="rId8"/>
    <p:sldId id="269" r:id="rId9"/>
    <p:sldId id="270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13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9199"/>
    <a:srgbClr val="D6CFC7"/>
    <a:srgbClr val="C9DCE3"/>
    <a:srgbClr val="78A7B9"/>
    <a:srgbClr val="F6EEE5"/>
    <a:srgbClr val="E4EDF1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526" y="138"/>
      </p:cViewPr>
      <p:guideLst>
        <p:guide orient="horz" pos="2137"/>
        <p:guide pos="13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pen Snipstad" userId="b2c02e29-1548-4352-96cc-5f0c26fd2af6" providerId="ADAL" clId="{B85A3FAD-44B6-495D-82C8-1E989BAD9CB4}"/>
    <pc:docChg chg="custSel modSld">
      <pc:chgData name="Espen Snipstad" userId="b2c02e29-1548-4352-96cc-5f0c26fd2af6" providerId="ADAL" clId="{B85A3FAD-44B6-495D-82C8-1E989BAD9CB4}" dt="2026-01-06T09:50:58.149" v="15" actId="255"/>
      <pc:docMkLst>
        <pc:docMk/>
      </pc:docMkLst>
      <pc:sldChg chg="modSp mod">
        <pc:chgData name="Espen Snipstad" userId="b2c02e29-1548-4352-96cc-5f0c26fd2af6" providerId="ADAL" clId="{B85A3FAD-44B6-495D-82C8-1E989BAD9CB4}" dt="2026-01-06T09:50:58.149" v="15" actId="255"/>
        <pc:sldMkLst>
          <pc:docMk/>
          <pc:sldMk cId="1922087740" sldId="264"/>
        </pc:sldMkLst>
        <pc:spChg chg="mod">
          <ac:chgData name="Espen Snipstad" userId="b2c02e29-1548-4352-96cc-5f0c26fd2af6" providerId="ADAL" clId="{B85A3FAD-44B6-495D-82C8-1E989BAD9CB4}" dt="2026-01-06T09:50:41.820" v="13" actId="255"/>
          <ac:spMkLst>
            <pc:docMk/>
            <pc:sldMk cId="1922087740" sldId="264"/>
            <ac:spMk id="8" creationId="{F11C802B-7E1A-0E02-9FE8-7F0732A4D906}"/>
          </ac:spMkLst>
        </pc:spChg>
        <pc:spChg chg="mod">
          <ac:chgData name="Espen Snipstad" userId="b2c02e29-1548-4352-96cc-5f0c26fd2af6" providerId="ADAL" clId="{B85A3FAD-44B6-495D-82C8-1E989BAD9CB4}" dt="2026-01-06T09:50:50.621" v="14" actId="255"/>
          <ac:spMkLst>
            <pc:docMk/>
            <pc:sldMk cId="1922087740" sldId="264"/>
            <ac:spMk id="11" creationId="{5303E9EC-8B9A-0DA4-4A15-9778CD606455}"/>
          </ac:spMkLst>
        </pc:spChg>
        <pc:spChg chg="mod">
          <ac:chgData name="Espen Snipstad" userId="b2c02e29-1548-4352-96cc-5f0c26fd2af6" providerId="ADAL" clId="{B85A3FAD-44B6-495D-82C8-1E989BAD9CB4}" dt="2026-01-06T09:50:58.149" v="15" actId="255"/>
          <ac:spMkLst>
            <pc:docMk/>
            <pc:sldMk cId="1922087740" sldId="264"/>
            <ac:spMk id="14" creationId="{E20C69D9-6CD3-0B4B-F69C-5B640786B606}"/>
          </ac:spMkLst>
        </pc:spChg>
      </pc:sldChg>
      <pc:sldChg chg="modSp mod">
        <pc:chgData name="Espen Snipstad" userId="b2c02e29-1548-4352-96cc-5f0c26fd2af6" providerId="ADAL" clId="{B85A3FAD-44B6-495D-82C8-1E989BAD9CB4}" dt="2026-01-06T09:50:03.095" v="8" actId="255"/>
        <pc:sldMkLst>
          <pc:docMk/>
          <pc:sldMk cId="481402774" sldId="269"/>
        </pc:sldMkLst>
        <pc:spChg chg="mod">
          <ac:chgData name="Espen Snipstad" userId="b2c02e29-1548-4352-96cc-5f0c26fd2af6" providerId="ADAL" clId="{B85A3FAD-44B6-495D-82C8-1E989BAD9CB4}" dt="2026-01-06T09:50:03.095" v="8" actId="255"/>
          <ac:spMkLst>
            <pc:docMk/>
            <pc:sldMk cId="481402774" sldId="269"/>
            <ac:spMk id="5" creationId="{701828A3-4E31-B871-FF2A-7D7AEB0BA113}"/>
          </ac:spMkLst>
        </pc:spChg>
        <pc:spChg chg="mod">
          <ac:chgData name="Espen Snipstad" userId="b2c02e29-1548-4352-96cc-5f0c26fd2af6" providerId="ADAL" clId="{B85A3FAD-44B6-495D-82C8-1E989BAD9CB4}" dt="2026-01-06T09:49:34.170" v="1" actId="255"/>
          <ac:spMkLst>
            <pc:docMk/>
            <pc:sldMk cId="481402774" sldId="269"/>
            <ac:spMk id="8" creationId="{17D85DA4-415E-59DF-1FD7-9518084A0057}"/>
          </ac:spMkLst>
        </pc:spChg>
        <pc:spChg chg="mod">
          <ac:chgData name="Espen Snipstad" userId="b2c02e29-1548-4352-96cc-5f0c26fd2af6" providerId="ADAL" clId="{B85A3FAD-44B6-495D-82C8-1E989BAD9CB4}" dt="2026-01-06T09:49:39.463" v="2" actId="255"/>
          <ac:spMkLst>
            <pc:docMk/>
            <pc:sldMk cId="481402774" sldId="269"/>
            <ac:spMk id="19" creationId="{FF07226A-9854-EB41-6348-2A69F3594647}"/>
          </ac:spMkLst>
        </pc:spChg>
        <pc:spChg chg="mod">
          <ac:chgData name="Espen Snipstad" userId="b2c02e29-1548-4352-96cc-5f0c26fd2af6" providerId="ADAL" clId="{B85A3FAD-44B6-495D-82C8-1E989BAD9CB4}" dt="2026-01-06T09:49:43.315" v="3" actId="255"/>
          <ac:spMkLst>
            <pc:docMk/>
            <pc:sldMk cId="481402774" sldId="269"/>
            <ac:spMk id="27" creationId="{9CC6909B-0BBE-DA45-8AA6-BB77C4CAD906}"/>
          </ac:spMkLst>
        </pc:spChg>
        <pc:spChg chg="mod">
          <ac:chgData name="Espen Snipstad" userId="b2c02e29-1548-4352-96cc-5f0c26fd2af6" providerId="ADAL" clId="{B85A3FAD-44B6-495D-82C8-1E989BAD9CB4}" dt="2026-01-06T09:49:46.629" v="4" actId="255"/>
          <ac:spMkLst>
            <pc:docMk/>
            <pc:sldMk cId="481402774" sldId="269"/>
            <ac:spMk id="28" creationId="{1B55FFE2-6E6D-DCC9-1CDF-60323C3CD2F1}"/>
          </ac:spMkLst>
        </pc:spChg>
        <pc:spChg chg="mod">
          <ac:chgData name="Espen Snipstad" userId="b2c02e29-1548-4352-96cc-5f0c26fd2af6" providerId="ADAL" clId="{B85A3FAD-44B6-495D-82C8-1E989BAD9CB4}" dt="2026-01-06T09:49:50.322" v="5" actId="255"/>
          <ac:spMkLst>
            <pc:docMk/>
            <pc:sldMk cId="481402774" sldId="269"/>
            <ac:spMk id="29" creationId="{12FF0E88-15AD-AF4F-0B77-BED80F60B005}"/>
          </ac:spMkLst>
        </pc:spChg>
        <pc:spChg chg="mod">
          <ac:chgData name="Espen Snipstad" userId="b2c02e29-1548-4352-96cc-5f0c26fd2af6" providerId="ADAL" clId="{B85A3FAD-44B6-495D-82C8-1E989BAD9CB4}" dt="2026-01-06T09:49:54.179" v="6" actId="255"/>
          <ac:spMkLst>
            <pc:docMk/>
            <pc:sldMk cId="481402774" sldId="269"/>
            <ac:spMk id="30" creationId="{40744E6C-750C-21EF-C675-28B665EDBA8C}"/>
          </ac:spMkLst>
        </pc:spChg>
        <pc:spChg chg="mod">
          <ac:chgData name="Espen Snipstad" userId="b2c02e29-1548-4352-96cc-5f0c26fd2af6" providerId="ADAL" clId="{B85A3FAD-44B6-495D-82C8-1E989BAD9CB4}" dt="2026-01-06T09:49:59.049" v="7" actId="255"/>
          <ac:spMkLst>
            <pc:docMk/>
            <pc:sldMk cId="481402774" sldId="269"/>
            <ac:spMk id="31" creationId="{1916BECD-61CB-F01D-B3F7-AEF977B673D2}"/>
          </ac:spMkLst>
        </pc:spChg>
      </pc:sldChg>
      <pc:sldChg chg="modSp mod">
        <pc:chgData name="Espen Snipstad" userId="b2c02e29-1548-4352-96cc-5f0c26fd2af6" providerId="ADAL" clId="{B85A3FAD-44B6-495D-82C8-1E989BAD9CB4}" dt="2026-01-06T09:50:31.778" v="12" actId="255"/>
        <pc:sldMkLst>
          <pc:docMk/>
          <pc:sldMk cId="1966664580" sldId="270"/>
        </pc:sldMkLst>
        <pc:spChg chg="mod">
          <ac:chgData name="Espen Snipstad" userId="b2c02e29-1548-4352-96cc-5f0c26fd2af6" providerId="ADAL" clId="{B85A3FAD-44B6-495D-82C8-1E989BAD9CB4}" dt="2026-01-06T09:49:00.961" v="0" actId="27636"/>
          <ac:spMkLst>
            <pc:docMk/>
            <pc:sldMk cId="1966664580" sldId="270"/>
            <ac:spMk id="8" creationId="{EE981872-2A98-8925-51E2-370995055D74}"/>
          </ac:spMkLst>
        </pc:spChg>
        <pc:spChg chg="mod">
          <ac:chgData name="Espen Snipstad" userId="b2c02e29-1548-4352-96cc-5f0c26fd2af6" providerId="ADAL" clId="{B85A3FAD-44B6-495D-82C8-1E989BAD9CB4}" dt="2026-01-06T09:50:17.812" v="9" actId="255"/>
          <ac:spMkLst>
            <pc:docMk/>
            <pc:sldMk cId="1966664580" sldId="270"/>
            <ac:spMk id="19" creationId="{AAEC220A-B63A-D922-E11C-0EECE2A0125E}"/>
          </ac:spMkLst>
        </pc:spChg>
        <pc:spChg chg="mod">
          <ac:chgData name="Espen Snipstad" userId="b2c02e29-1548-4352-96cc-5f0c26fd2af6" providerId="ADAL" clId="{B85A3FAD-44B6-495D-82C8-1E989BAD9CB4}" dt="2026-01-06T09:50:21.392" v="10" actId="255"/>
          <ac:spMkLst>
            <pc:docMk/>
            <pc:sldMk cId="1966664580" sldId="270"/>
            <ac:spMk id="27" creationId="{987AAB6D-A4E1-271A-F8C1-81CC6B1DA331}"/>
          </ac:spMkLst>
        </pc:spChg>
        <pc:spChg chg="mod">
          <ac:chgData name="Espen Snipstad" userId="b2c02e29-1548-4352-96cc-5f0c26fd2af6" providerId="ADAL" clId="{B85A3FAD-44B6-495D-82C8-1E989BAD9CB4}" dt="2026-01-06T09:50:27.646" v="11" actId="255"/>
          <ac:spMkLst>
            <pc:docMk/>
            <pc:sldMk cId="1966664580" sldId="270"/>
            <ac:spMk id="28" creationId="{086E2EBA-EB24-65B4-15C7-A5C5AB6EAB8C}"/>
          </ac:spMkLst>
        </pc:spChg>
        <pc:spChg chg="mod">
          <ac:chgData name="Espen Snipstad" userId="b2c02e29-1548-4352-96cc-5f0c26fd2af6" providerId="ADAL" clId="{B85A3FAD-44B6-495D-82C8-1E989BAD9CB4}" dt="2026-01-06T09:50:31.778" v="12" actId="255"/>
          <ac:spMkLst>
            <pc:docMk/>
            <pc:sldMk cId="1966664580" sldId="270"/>
            <ac:spMk id="29" creationId="{1C2D3B43-D1CE-825E-554E-0F5AD2C7ABA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29A076-818D-40B4-815B-2C818E846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2A24720-3776-401E-8031-9C1DE7892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193768-A65C-44C1-9296-494A8AF1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06.01.2026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6669762-B8E3-4D84-A826-254BC461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C3BAD3-FEC1-4C23-A597-2BF13F51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223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324CBE-DD3C-4CBE-8975-8B12A347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B99934F-3BFE-47E9-A1BA-97243858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FB03A2D-BD55-401D-A831-7AD29DBB7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06.01.2026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BE27F5-FA76-4721-AFD7-792096F3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4D6E31-4558-4F0A-8813-627722AB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111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9B1A8E4-B663-402D-B634-39736AE56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0F15BD6-87D0-4985-9BF9-39A34432F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A64023-F010-4897-9870-0A90CF3BE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06.01.2026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9F3664F-B8BF-491F-96D1-F72BEFBF0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B13E952-E668-4429-9B14-795BFEAB4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636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AFB0BB-F3AE-4D48-9B8F-FD4EBE58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D07162-23DB-43F6-A7FF-9644407DF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78409CC-BDC6-4FD5-B5B0-CC191C39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06.01.2026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8E98FEE-3101-4373-B270-C9B890FF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B4F4D4B-5483-4A47-B3AB-F8A121AFA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84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C5B473-CA23-4BB3-A63A-EF510C27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983A89C-929E-43FF-B67C-4C6A8FD13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81C21FD-A844-4168-8825-CF01F3177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06.01.2026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622825E-672A-4E15-A77B-011111800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ACD21A2-EFC0-4BA1-AE82-CDC7ECD0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3569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01380D-DB16-4E9C-BF37-7746043D5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8547B2-7030-41D9-9C0C-5F845B047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3FA79A2-9CBB-43FE-9C7D-4D378241A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BA23200-4B4A-40D5-9C53-7A3BEBB59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06.01.2026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3BB9559-9374-4552-9FC1-3DB7E398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A6CBAFD-FB78-4509-8793-6BAF80A9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64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2B8055-DDDC-46EF-8D5A-6A6D7A8AB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2532E9C-F5F4-48B0-A5FD-E1BDDE2FE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4D60545-E778-46E3-8117-B3CAEB3F7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CC36F5A-1D12-4ED0-92E7-02935BCAB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BC6FC03-7EC5-477E-B9B9-946FC71A8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49C313D-C10A-45BC-A243-1B9C3B9F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06.01.2026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C9CF554-0B12-45AF-8D1D-6EB53BDB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6E5AB10-9A1E-48A3-862B-27E635104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872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3573EE-46CB-47FD-B7CC-A51F8AFA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0715316-1053-4BC0-B143-D7A7FFFC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2F0BA4-59F0-49EA-8D0D-DD34C5BE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8DB0B4-E907-4D0C-AC96-9906D091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69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7CF4A9E-B4E2-4E6A-96D9-D3A7CC002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06.01.2026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4759BC9-72E8-429B-A207-DB663813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189F766-2B2B-45B2-AEF5-A33BFED6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666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C5AF1C-BAE4-456C-93DC-D232E98D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889BD1-CBB8-4F8B-A67B-C1B2583AD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C9503E1-1F62-4A76-8DE4-2DFFA608D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3274E1B-3863-4268-88D0-167023BE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06.01.2026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B7E735C-BCAB-4F9C-BDE4-52B8D8E9B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660A151-46F6-4D69-A4A3-3D6AAA56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3644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3066A6-CCA6-4FC8-BF7A-2F744F9E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B6BE9AF-2063-4E5F-80A5-EAD8398CC7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FE4C857-5339-40DA-8878-FD3E95F3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E30FFC3-DE22-44E0-87B1-FDB370850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06.01.2026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A80FE1-0BAF-4F24-9AC5-1042B147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21FB180-9D5A-4D4F-9592-4707BB42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465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4E32492-854F-495E-B17D-7C485497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2E81454-6FC4-47BB-AFC1-2CBEC73A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E878B76-1140-472C-AFF6-F2C8C7FBF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ADB3C-631D-4572-ABFC-E0CC6D71C033}" type="datetimeFigureOut">
              <a:rPr lang="nb-NO" smtClean="0"/>
              <a:t>06.01.2026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2363833-398F-4104-9725-48A2EEA20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69FFD4C-4193-416E-A9F2-8D37B6FEF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716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7B2D5A-CF7D-49CB-8DEA-B4106D48A7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6744498-5C58-42B4-A31A-8CEBA8AA17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C112E3E-1438-44C0-BC1F-0732A5AEC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34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C0A21-C96B-6A54-C0BF-7CC39F3DA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k 4">
            <a:extLst>
              <a:ext uri="{FF2B5EF4-FFF2-40B4-BE49-F238E27FC236}">
                <a16:creationId xmlns:a16="http://schemas.microsoft.com/office/drawing/2014/main" id="{7186ED21-1A2B-F19C-63AF-BCE66F681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633962"/>
            <a:ext cx="12192000" cy="812592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AB0F2B2-147D-A88D-8B32-58F68384A665}"/>
              </a:ext>
            </a:extLst>
          </p:cNvPr>
          <p:cNvSpPr>
            <a:spLocks/>
          </p:cNvSpPr>
          <p:nvPr/>
        </p:nvSpPr>
        <p:spPr>
          <a:xfrm>
            <a:off x="0" y="-633962"/>
            <a:ext cx="12192000" cy="8125924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5CD64D7-E2E6-830B-721D-ACCE3FA18DB0}"/>
              </a:ext>
            </a:extLst>
          </p:cNvPr>
          <p:cNvSpPr txBox="1"/>
          <p:nvPr/>
        </p:nvSpPr>
        <p:spPr>
          <a:xfrm>
            <a:off x="976414" y="887941"/>
            <a:ext cx="4570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spc="300" dirty="0">
                <a:solidFill>
                  <a:srgbClr val="C9DCE3"/>
                </a:solidFill>
                <a:latin typeface="Canela Bold" pitchFamily="50" charset="0"/>
              </a:rPr>
              <a:t>VÅR VISJON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78F1F72-9321-210E-280A-06985B9089A3}"/>
              </a:ext>
            </a:extLst>
          </p:cNvPr>
          <p:cNvSpPr txBox="1"/>
          <p:nvPr/>
        </p:nvSpPr>
        <p:spPr>
          <a:xfrm>
            <a:off x="976414" y="3024678"/>
            <a:ext cx="3947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spc="300" dirty="0">
                <a:solidFill>
                  <a:srgbClr val="C9DCE3"/>
                </a:solidFill>
                <a:latin typeface="Canela Bold" pitchFamily="50" charset="0"/>
              </a:rPr>
              <a:t>VÅR MISJON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EA74FEA-A246-FC92-068B-A5AEA7119C60}"/>
              </a:ext>
            </a:extLst>
          </p:cNvPr>
          <p:cNvSpPr txBox="1"/>
          <p:nvPr/>
        </p:nvSpPr>
        <p:spPr>
          <a:xfrm>
            <a:off x="976414" y="1861415"/>
            <a:ext cx="5909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En sterk legemiddelindustri. Et friskere Norge.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DEBD6D1-C83B-59DE-B7AC-84FB0F9E27B2}"/>
              </a:ext>
            </a:extLst>
          </p:cNvPr>
          <p:cNvSpPr txBox="1"/>
          <p:nvPr/>
        </p:nvSpPr>
        <p:spPr>
          <a:xfrm>
            <a:off x="976414" y="3891927"/>
            <a:ext cx="5909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Vi arbeider for at pasienter i Norge skal få rask tilgang til medisinske løsninger og for å utvikle </a:t>
            </a:r>
          </a:p>
          <a:p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en sterk helsenæring som skaper verdier og </a:t>
            </a:r>
          </a:p>
          <a:p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styrker nasjonal beredskap.</a:t>
            </a:r>
          </a:p>
        </p:txBody>
      </p:sp>
    </p:spTree>
    <p:extLst>
      <p:ext uri="{BB962C8B-B14F-4D97-AF65-F5344CB8AC3E}">
        <p14:creationId xmlns:p14="http://schemas.microsoft.com/office/powerpoint/2010/main" val="305768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43FCA1-B85F-FAA3-414E-965A7247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36"/>
            <a:ext cx="10515600" cy="748245"/>
          </a:xfrm>
        </p:spPr>
        <p:txBody>
          <a:bodyPr/>
          <a:lstStyle/>
          <a:p>
            <a:pPr algn="ctr"/>
            <a:r>
              <a:rPr lang="nb-NO" dirty="0">
                <a:latin typeface="Canela Light" pitchFamily="50" charset="0"/>
              </a:rPr>
              <a:t>Strategiske innsatsområder mot 2030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F60D2EB-47F3-19C3-D8D1-689163BB0C44}"/>
              </a:ext>
            </a:extLst>
          </p:cNvPr>
          <p:cNvSpPr>
            <a:spLocks/>
          </p:cNvSpPr>
          <p:nvPr/>
        </p:nvSpPr>
        <p:spPr>
          <a:xfrm>
            <a:off x="1326511" y="1835552"/>
            <a:ext cx="9538977" cy="1480457"/>
          </a:xfrm>
          <a:prstGeom prst="rect">
            <a:avLst/>
          </a:prstGeom>
          <a:noFill/>
          <a:ln w="57150">
            <a:solidFill>
              <a:srgbClr val="D6CF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E5FB83B-A796-DC38-6A59-EEBC02CAC0FA}"/>
              </a:ext>
            </a:extLst>
          </p:cNvPr>
          <p:cNvSpPr txBox="1">
            <a:spLocks/>
          </p:cNvSpPr>
          <p:nvPr/>
        </p:nvSpPr>
        <p:spPr>
          <a:xfrm>
            <a:off x="2768449" y="2219137"/>
            <a:ext cx="665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latin typeface="Barlow ExtraBold" panose="00000900000000000000" pitchFamily="2" charset="0"/>
              </a:rPr>
              <a:t>VISE BREDDEN I INDUSTRIENS SAMFUNNSVERDI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11C802B-7E1A-0E02-9FE8-7F0732A4D906}"/>
              </a:ext>
            </a:extLst>
          </p:cNvPr>
          <p:cNvSpPr txBox="1">
            <a:spLocks/>
          </p:cNvSpPr>
          <p:nvPr/>
        </p:nvSpPr>
        <p:spPr>
          <a:xfrm>
            <a:off x="1672793" y="2553863"/>
            <a:ext cx="88464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700" dirty="0">
                <a:latin typeface="Barlow" panose="00000500000000000000" pitchFamily="2" charset="0"/>
              </a:rPr>
              <a:t>LMI og medlemmene skal være anerkjent som kunnskapsrike og troverdige – viktige for helse og beredskap, med potensial for økt verdiskaping og betydelig økonomisk bidrag.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B80CCF7-9492-1782-1EA3-D70C0B76348D}"/>
              </a:ext>
            </a:extLst>
          </p:cNvPr>
          <p:cNvSpPr/>
          <p:nvPr/>
        </p:nvSpPr>
        <p:spPr>
          <a:xfrm>
            <a:off x="494406" y="3723539"/>
            <a:ext cx="5342400" cy="1646114"/>
          </a:xfrm>
          <a:prstGeom prst="rect">
            <a:avLst/>
          </a:prstGeom>
          <a:noFill/>
          <a:ln w="57150">
            <a:solidFill>
              <a:srgbClr val="D6CF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8602AB3-8EDB-183D-38BD-F8C15ECD18F5}"/>
              </a:ext>
            </a:extLst>
          </p:cNvPr>
          <p:cNvSpPr txBox="1"/>
          <p:nvPr/>
        </p:nvSpPr>
        <p:spPr>
          <a:xfrm>
            <a:off x="839026" y="4040543"/>
            <a:ext cx="4653160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latin typeface="Barlow ExtraBold" panose="00000900000000000000" pitchFamily="2" charset="0"/>
              </a:rPr>
              <a:t>TILGANG TIL INNOVATIVE LEGEMIDLER FOR </a:t>
            </a:r>
          </a:p>
          <a:p>
            <a:pPr algn="ctr"/>
            <a:r>
              <a:rPr lang="nb-NO" dirty="0">
                <a:latin typeface="Barlow ExtraBold" panose="00000900000000000000" pitchFamily="2" charset="0"/>
              </a:rPr>
              <a:t>FOREBYGGING OG BEHANDLING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303E9EC-8B9A-0DA4-4A15-9778CD606455}"/>
              </a:ext>
            </a:extLst>
          </p:cNvPr>
          <p:cNvSpPr txBox="1"/>
          <p:nvPr/>
        </p:nvSpPr>
        <p:spPr>
          <a:xfrm>
            <a:off x="788076" y="4651384"/>
            <a:ext cx="47550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700" dirty="0">
                <a:latin typeface="Barlow" panose="00000500000000000000" pitchFamily="2" charset="0"/>
              </a:rPr>
              <a:t>Sikre samfunnsverdi gjennom rask tilgang </a:t>
            </a:r>
          </a:p>
          <a:p>
            <a:pPr algn="ctr"/>
            <a:r>
              <a:rPr lang="nb-NO" sz="1700" dirty="0">
                <a:latin typeface="Barlow" panose="00000500000000000000" pitchFamily="2" charset="0"/>
              </a:rPr>
              <a:t>og økt betalingsvilje for legemidler.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FC8C853-638B-059A-9B9A-DEAE50F30551}"/>
              </a:ext>
            </a:extLst>
          </p:cNvPr>
          <p:cNvSpPr/>
          <p:nvPr/>
        </p:nvSpPr>
        <p:spPr>
          <a:xfrm>
            <a:off x="6356740" y="3723539"/>
            <a:ext cx="5340855" cy="1645200"/>
          </a:xfrm>
          <a:prstGeom prst="rect">
            <a:avLst/>
          </a:prstGeom>
          <a:noFill/>
          <a:ln w="57150">
            <a:solidFill>
              <a:srgbClr val="D6CF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381F0B6-B078-D016-3040-6A2F3D6B086F}"/>
              </a:ext>
            </a:extLst>
          </p:cNvPr>
          <p:cNvSpPr txBox="1"/>
          <p:nvPr/>
        </p:nvSpPr>
        <p:spPr>
          <a:xfrm>
            <a:off x="6700587" y="4040543"/>
            <a:ext cx="465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latin typeface="Barlow ExtraBold" panose="00000900000000000000" pitchFamily="2" charset="0"/>
              </a:rPr>
              <a:t>INDUSTRIUTVIKLING FOR </a:t>
            </a:r>
          </a:p>
          <a:p>
            <a:pPr algn="ctr"/>
            <a:r>
              <a:rPr lang="nb-NO" dirty="0">
                <a:latin typeface="Barlow ExtraBold" panose="00000900000000000000" pitchFamily="2" charset="0"/>
              </a:rPr>
              <a:t>NASJONAL BEREDSKAP OG VERDISKAPING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20C69D9-6CD3-0B4B-F69C-5B640786B606}"/>
              </a:ext>
            </a:extLst>
          </p:cNvPr>
          <p:cNvSpPr txBox="1"/>
          <p:nvPr/>
        </p:nvSpPr>
        <p:spPr>
          <a:xfrm>
            <a:off x="6356739" y="4629690"/>
            <a:ext cx="534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700" dirty="0">
                <a:latin typeface="Barlow" panose="00000500000000000000" pitchFamily="2" charset="0"/>
              </a:rPr>
              <a:t>Gjøre Norge til et konkurransedyktig land </a:t>
            </a:r>
          </a:p>
          <a:p>
            <a:pPr algn="ctr"/>
            <a:r>
              <a:rPr lang="nb-NO" sz="1700" dirty="0">
                <a:latin typeface="Barlow" panose="00000500000000000000" pitchFamily="2" charset="0"/>
              </a:rPr>
              <a:t>for forskning, utvikling og produksjon av legemidler</a:t>
            </a:r>
            <a:r>
              <a:rPr lang="nb-NO" dirty="0">
                <a:latin typeface="Barlow" panose="00000500000000000000" pitchFamily="2" charset="0"/>
              </a:rPr>
              <a:t>.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71B15D6C-A17D-982F-54CB-FB565F0ADBD3}"/>
              </a:ext>
            </a:extLst>
          </p:cNvPr>
          <p:cNvSpPr/>
          <p:nvPr/>
        </p:nvSpPr>
        <p:spPr>
          <a:xfrm>
            <a:off x="3718470" y="5798909"/>
            <a:ext cx="4755060" cy="840096"/>
          </a:xfrm>
          <a:prstGeom prst="rect">
            <a:avLst/>
          </a:prstGeom>
          <a:noFill/>
          <a:ln w="57150">
            <a:solidFill>
              <a:srgbClr val="D6CF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2A8E5531-3C27-FD19-BE11-6454110CEF7A}"/>
              </a:ext>
            </a:extLst>
          </p:cNvPr>
          <p:cNvSpPr txBox="1"/>
          <p:nvPr/>
        </p:nvSpPr>
        <p:spPr>
          <a:xfrm>
            <a:off x="3769420" y="6140322"/>
            <a:ext cx="465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latin typeface="Barlow ExtraBold" panose="00000900000000000000" pitchFamily="2" charset="0"/>
              </a:rPr>
              <a:t>MEDLEMMER</a:t>
            </a:r>
          </a:p>
        </p:txBody>
      </p: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9C1577DA-5A19-2235-4432-A4AFEF1A3AFD}"/>
              </a:ext>
            </a:extLst>
          </p:cNvPr>
          <p:cNvGrpSpPr/>
          <p:nvPr/>
        </p:nvGrpSpPr>
        <p:grpSpPr>
          <a:xfrm>
            <a:off x="2843406" y="3424895"/>
            <a:ext cx="644400" cy="644400"/>
            <a:chOff x="2843406" y="3424895"/>
            <a:chExt cx="644400" cy="644400"/>
          </a:xfrm>
        </p:grpSpPr>
        <p:pic>
          <p:nvPicPr>
            <p:cNvPr id="24" name="Grafikk 23">
              <a:extLst>
                <a:ext uri="{FF2B5EF4-FFF2-40B4-BE49-F238E27FC236}">
                  <a16:creationId xmlns:a16="http://schemas.microsoft.com/office/drawing/2014/main" id="{E38EAC5B-4DD8-B1CB-333D-D9B7F2CB8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43406" y="3424895"/>
              <a:ext cx="644400" cy="644400"/>
            </a:xfrm>
            <a:prstGeom prst="rect">
              <a:avLst/>
            </a:prstGeom>
          </p:spPr>
        </p:pic>
        <p:pic>
          <p:nvPicPr>
            <p:cNvPr id="44" name="Grafikk 43">
              <a:extLst>
                <a:ext uri="{FF2B5EF4-FFF2-40B4-BE49-F238E27FC236}">
                  <a16:creationId xmlns:a16="http://schemas.microsoft.com/office/drawing/2014/main" id="{7660F0D2-42E4-BCF9-B5EC-586BF0F5B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72697" y="3454186"/>
              <a:ext cx="585818" cy="585818"/>
            </a:xfrm>
            <a:prstGeom prst="rect">
              <a:avLst/>
            </a:prstGeom>
          </p:spPr>
        </p:pic>
      </p:grp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718C5A59-502A-A0A1-8DFF-FD3E89261AC5}"/>
              </a:ext>
            </a:extLst>
          </p:cNvPr>
          <p:cNvGrpSpPr/>
          <p:nvPr/>
        </p:nvGrpSpPr>
        <p:grpSpPr>
          <a:xfrm>
            <a:off x="8704967" y="3411188"/>
            <a:ext cx="644400" cy="644400"/>
            <a:chOff x="8704967" y="3411188"/>
            <a:chExt cx="644400" cy="644400"/>
          </a:xfrm>
        </p:grpSpPr>
        <p:pic>
          <p:nvPicPr>
            <p:cNvPr id="26" name="Grafikk 25">
              <a:extLst>
                <a:ext uri="{FF2B5EF4-FFF2-40B4-BE49-F238E27FC236}">
                  <a16:creationId xmlns:a16="http://schemas.microsoft.com/office/drawing/2014/main" id="{7B436666-2FC6-98F2-0A35-64B53E8D8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04967" y="3411188"/>
              <a:ext cx="644400" cy="644400"/>
            </a:xfrm>
            <a:prstGeom prst="rect">
              <a:avLst/>
            </a:prstGeom>
          </p:spPr>
        </p:pic>
        <p:pic>
          <p:nvPicPr>
            <p:cNvPr id="46" name="Grafikk 45">
              <a:extLst>
                <a:ext uri="{FF2B5EF4-FFF2-40B4-BE49-F238E27FC236}">
                  <a16:creationId xmlns:a16="http://schemas.microsoft.com/office/drawing/2014/main" id="{C35A4357-2597-755E-95BB-D00398A3B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34258" y="3440479"/>
              <a:ext cx="585818" cy="585818"/>
            </a:xfrm>
            <a:prstGeom prst="rect">
              <a:avLst/>
            </a:prstGeom>
          </p:spPr>
        </p:pic>
      </p:grp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FADC7B1E-D4AB-7F85-062B-9BFD99F19948}"/>
              </a:ext>
            </a:extLst>
          </p:cNvPr>
          <p:cNvGrpSpPr/>
          <p:nvPr/>
        </p:nvGrpSpPr>
        <p:grpSpPr>
          <a:xfrm>
            <a:off x="5773800" y="1428022"/>
            <a:ext cx="748245" cy="748245"/>
            <a:chOff x="5773800" y="1424111"/>
            <a:chExt cx="748245" cy="748245"/>
          </a:xfrm>
        </p:grpSpPr>
        <p:pic>
          <p:nvPicPr>
            <p:cNvPr id="16" name="Grafikk 15">
              <a:extLst>
                <a:ext uri="{FF2B5EF4-FFF2-40B4-BE49-F238E27FC236}">
                  <a16:creationId xmlns:a16="http://schemas.microsoft.com/office/drawing/2014/main" id="{9111655D-030F-43D3-7886-7AAA6D856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73800" y="1424111"/>
              <a:ext cx="748245" cy="748245"/>
            </a:xfrm>
            <a:prstGeom prst="rect">
              <a:avLst/>
            </a:prstGeom>
          </p:spPr>
        </p:pic>
        <p:pic>
          <p:nvPicPr>
            <p:cNvPr id="48" name="Grafikk 47">
              <a:extLst>
                <a:ext uri="{FF2B5EF4-FFF2-40B4-BE49-F238E27FC236}">
                  <a16:creationId xmlns:a16="http://schemas.microsoft.com/office/drawing/2014/main" id="{D31BD4B9-187C-F048-9788-22294245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07559" y="1457870"/>
              <a:ext cx="680727" cy="680727"/>
            </a:xfrm>
            <a:prstGeom prst="rect">
              <a:avLst/>
            </a:prstGeom>
          </p:spPr>
        </p:pic>
      </p:grpSp>
      <p:grpSp>
        <p:nvGrpSpPr>
          <p:cNvPr id="52" name="Gruppe 51">
            <a:extLst>
              <a:ext uri="{FF2B5EF4-FFF2-40B4-BE49-F238E27FC236}">
                <a16:creationId xmlns:a16="http://schemas.microsoft.com/office/drawing/2014/main" id="{EF0C6874-8E11-BCBA-8742-914B9AC329A2}"/>
              </a:ext>
            </a:extLst>
          </p:cNvPr>
          <p:cNvGrpSpPr/>
          <p:nvPr/>
        </p:nvGrpSpPr>
        <p:grpSpPr>
          <a:xfrm>
            <a:off x="5773800" y="5494763"/>
            <a:ext cx="644400" cy="644400"/>
            <a:chOff x="5773800" y="5494763"/>
            <a:chExt cx="644400" cy="644400"/>
          </a:xfrm>
        </p:grpSpPr>
        <p:pic>
          <p:nvPicPr>
            <p:cNvPr id="28" name="Grafikk 27">
              <a:extLst>
                <a:ext uri="{FF2B5EF4-FFF2-40B4-BE49-F238E27FC236}">
                  <a16:creationId xmlns:a16="http://schemas.microsoft.com/office/drawing/2014/main" id="{987D5C3F-3FAC-6821-6B06-DF087D23C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773800" y="5494763"/>
              <a:ext cx="644400" cy="644400"/>
            </a:xfrm>
            <a:prstGeom prst="rect">
              <a:avLst/>
            </a:prstGeom>
          </p:spPr>
        </p:pic>
        <p:pic>
          <p:nvPicPr>
            <p:cNvPr id="50" name="Grafikk 49">
              <a:extLst>
                <a:ext uri="{FF2B5EF4-FFF2-40B4-BE49-F238E27FC236}">
                  <a16:creationId xmlns:a16="http://schemas.microsoft.com/office/drawing/2014/main" id="{4C973244-BB40-4D24-46EB-A6667EB9D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803091" y="5524054"/>
              <a:ext cx="585818" cy="585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087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FDD24C79-403C-B5F6-EB6B-2910822F48D3}"/>
              </a:ext>
            </a:extLst>
          </p:cNvPr>
          <p:cNvSpPr/>
          <p:nvPr/>
        </p:nvSpPr>
        <p:spPr>
          <a:xfrm>
            <a:off x="491777" y="3812747"/>
            <a:ext cx="11410790" cy="754620"/>
          </a:xfrm>
          <a:prstGeom prst="rect">
            <a:avLst/>
          </a:prstGeom>
          <a:solidFill>
            <a:srgbClr val="C9DC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A2102EF4-1597-9A88-BFCA-5FC497FD5B43}"/>
              </a:ext>
            </a:extLst>
          </p:cNvPr>
          <p:cNvSpPr/>
          <p:nvPr/>
        </p:nvSpPr>
        <p:spPr>
          <a:xfrm>
            <a:off x="491777" y="3283005"/>
            <a:ext cx="11410790" cy="576000"/>
          </a:xfrm>
          <a:prstGeom prst="rect">
            <a:avLst/>
          </a:prstGeom>
          <a:solidFill>
            <a:srgbClr val="E4ED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F1CC8C0-ED84-7431-6ADB-D53C38735796}"/>
              </a:ext>
            </a:extLst>
          </p:cNvPr>
          <p:cNvSpPr/>
          <p:nvPr/>
        </p:nvSpPr>
        <p:spPr>
          <a:xfrm>
            <a:off x="491777" y="4561417"/>
            <a:ext cx="11410790" cy="504000"/>
          </a:xfrm>
          <a:prstGeom prst="rect">
            <a:avLst/>
          </a:prstGeom>
          <a:solidFill>
            <a:srgbClr val="78A7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693450B-23F8-AD27-BE85-ACB02EEB7BDD}"/>
              </a:ext>
            </a:extLst>
          </p:cNvPr>
          <p:cNvSpPr/>
          <p:nvPr/>
        </p:nvSpPr>
        <p:spPr>
          <a:xfrm>
            <a:off x="499462" y="2866145"/>
            <a:ext cx="11403106" cy="4149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F02B764-863C-EF9F-D545-6661A2DC5F70}"/>
              </a:ext>
            </a:extLst>
          </p:cNvPr>
          <p:cNvSpPr/>
          <p:nvPr/>
        </p:nvSpPr>
        <p:spPr>
          <a:xfrm>
            <a:off x="0" y="1659751"/>
            <a:ext cx="12192000" cy="1121869"/>
          </a:xfrm>
          <a:prstGeom prst="rect">
            <a:avLst/>
          </a:prstGeom>
          <a:solidFill>
            <a:srgbClr val="F6E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95CD96F-0200-C931-4308-B0D7CB22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790" y="169978"/>
            <a:ext cx="6389517" cy="748245"/>
          </a:xfrm>
        </p:spPr>
        <p:txBody>
          <a:bodyPr>
            <a:noAutofit/>
          </a:bodyPr>
          <a:lstStyle/>
          <a:p>
            <a:r>
              <a:rPr lang="nb-NO" sz="3200" dirty="0">
                <a:latin typeface="Canela Light" pitchFamily="50" charset="0"/>
              </a:rPr>
              <a:t>Mål for strategisk innsatsområde 1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40460A3D-2B54-6316-A667-8B9776DE3DD9}"/>
              </a:ext>
            </a:extLst>
          </p:cNvPr>
          <p:cNvSpPr txBox="1"/>
          <p:nvPr/>
        </p:nvSpPr>
        <p:spPr>
          <a:xfrm>
            <a:off x="3648790" y="831146"/>
            <a:ext cx="569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Barlow" panose="00000500000000000000" pitchFamily="2" charset="0"/>
              </a:rPr>
              <a:t>Vise bredden i industriens samfunnsverdi</a:t>
            </a:r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9ACBDD92-94A6-302F-927C-4CC041B29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2809" y="156150"/>
            <a:ext cx="1161857" cy="1161857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1B7D067C-C924-ADBE-FAF9-8829560EA23E}"/>
              </a:ext>
            </a:extLst>
          </p:cNvPr>
          <p:cNvSpPr/>
          <p:nvPr/>
        </p:nvSpPr>
        <p:spPr>
          <a:xfrm>
            <a:off x="0" y="1659751"/>
            <a:ext cx="12191999" cy="1121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99D952E-DE19-7CB8-A944-0D00E4F320E7}"/>
              </a:ext>
            </a:extLst>
          </p:cNvPr>
          <p:cNvSpPr txBox="1"/>
          <p:nvPr/>
        </p:nvSpPr>
        <p:spPr>
          <a:xfrm>
            <a:off x="1404898" y="1575228"/>
            <a:ext cx="9382205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2100" dirty="0">
                <a:latin typeface="Barlow Medium" panose="00000600000000000000" pitchFamily="2" charset="0"/>
              </a:rPr>
              <a:t>HOVEDMÅL</a:t>
            </a:r>
          </a:p>
          <a:p>
            <a:pPr algn="ctr"/>
            <a:r>
              <a:rPr lang="nb-NO" dirty="0">
                <a:latin typeface="Barlow" panose="00000500000000000000" pitchFamily="2" charset="0"/>
              </a:rPr>
              <a:t>LMI og medlemmene skal være anerkjent som kunnskapsrike og troverdige – viktige for helse og beredskap, med potensial for økt verdiskaping og betydelig økonomisk bidrag.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56843E23-0967-7152-EA7E-D695E609BEFF}"/>
              </a:ext>
            </a:extLst>
          </p:cNvPr>
          <p:cNvSpPr txBox="1"/>
          <p:nvPr/>
        </p:nvSpPr>
        <p:spPr>
          <a:xfrm>
            <a:off x="605759" y="2865585"/>
            <a:ext cx="8618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100" b="1" dirty="0">
                <a:latin typeface="Barlow" panose="00000500000000000000" pitchFamily="2" charset="0"/>
              </a:rPr>
              <a:t>MÅL</a:t>
            </a:r>
            <a:endParaRPr lang="nb-NO" sz="1900" b="1" dirty="0">
              <a:latin typeface="Barlow" panose="00000500000000000000" pitchFamily="2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8FD6F7F-7FDC-2E77-C452-376D1B73E1EE}"/>
              </a:ext>
            </a:extLst>
          </p:cNvPr>
          <p:cNvSpPr txBox="1"/>
          <p:nvPr/>
        </p:nvSpPr>
        <p:spPr>
          <a:xfrm>
            <a:off x="605759" y="3372422"/>
            <a:ext cx="1128016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dirty="0">
                <a:latin typeface="Barlow" panose="00000500000000000000" pitchFamily="2" charset="0"/>
              </a:rPr>
              <a:t>Legemiddelindustriens </a:t>
            </a:r>
            <a:r>
              <a:rPr lang="nb-NO" sz="1700" b="1" dirty="0">
                <a:latin typeface="Barlow" panose="00000500000000000000" pitchFamily="2" charset="0"/>
              </a:rPr>
              <a:t>samfunnsmessige og økonomiske betydning </a:t>
            </a:r>
            <a:r>
              <a:rPr lang="nb-NO" sz="1700" dirty="0">
                <a:latin typeface="Barlow" panose="00000500000000000000" pitchFamily="2" charset="0"/>
              </a:rPr>
              <a:t>anerkjennes blant sentrale aktører i Norge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0BA16A98-4737-D1E7-2E4E-620BF37E5B67}"/>
              </a:ext>
            </a:extLst>
          </p:cNvPr>
          <p:cNvSpPr/>
          <p:nvPr/>
        </p:nvSpPr>
        <p:spPr>
          <a:xfrm>
            <a:off x="491777" y="5562837"/>
            <a:ext cx="11410790" cy="504000"/>
          </a:xfrm>
          <a:prstGeom prst="rect">
            <a:avLst/>
          </a:prstGeom>
          <a:solidFill>
            <a:srgbClr val="C9DC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3E26864-1601-BECF-6DC5-F9A543E58034}"/>
              </a:ext>
            </a:extLst>
          </p:cNvPr>
          <p:cNvSpPr/>
          <p:nvPr/>
        </p:nvSpPr>
        <p:spPr>
          <a:xfrm>
            <a:off x="491777" y="5067151"/>
            <a:ext cx="11410790" cy="504000"/>
          </a:xfrm>
          <a:prstGeom prst="rect">
            <a:avLst/>
          </a:prstGeom>
          <a:solidFill>
            <a:srgbClr val="E4ED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918265C3-2F17-0A78-011A-13523B7A2244}"/>
              </a:ext>
            </a:extLst>
          </p:cNvPr>
          <p:cNvSpPr/>
          <p:nvPr/>
        </p:nvSpPr>
        <p:spPr>
          <a:xfrm>
            <a:off x="491777" y="6068569"/>
            <a:ext cx="11410790" cy="504000"/>
          </a:xfrm>
          <a:prstGeom prst="rect">
            <a:avLst/>
          </a:prstGeom>
          <a:solidFill>
            <a:srgbClr val="78A7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0900D855-2665-99D9-9F1E-B4ACC16ED4D3}"/>
              </a:ext>
            </a:extLst>
          </p:cNvPr>
          <p:cNvSpPr txBox="1"/>
          <p:nvPr/>
        </p:nvSpPr>
        <p:spPr>
          <a:xfrm>
            <a:off x="608638" y="3884350"/>
            <a:ext cx="111693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dirty="0">
                <a:latin typeface="Barlow" panose="00000500000000000000" pitchFamily="2" charset="0"/>
              </a:rPr>
              <a:t>LMI er en </a:t>
            </a:r>
            <a:r>
              <a:rPr lang="nb-NO" sz="1700" b="1" dirty="0">
                <a:latin typeface="Barlow" panose="00000500000000000000" pitchFamily="2" charset="0"/>
              </a:rPr>
              <a:t>sentral partner i utformingen av agendaen og det politiske rammeverket </a:t>
            </a:r>
            <a:r>
              <a:rPr lang="nb-NO" sz="1700" dirty="0">
                <a:latin typeface="Barlow" panose="00000500000000000000" pitchFamily="2" charset="0"/>
              </a:rPr>
              <a:t>for legemiddelindustrien, og en strategisk partner for interessenter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0934ACF4-4C34-784B-8BC4-548458428982}"/>
              </a:ext>
            </a:extLst>
          </p:cNvPr>
          <p:cNvSpPr txBox="1"/>
          <p:nvPr/>
        </p:nvSpPr>
        <p:spPr>
          <a:xfrm>
            <a:off x="608638" y="4632410"/>
            <a:ext cx="109865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b="1" dirty="0">
                <a:latin typeface="Barlow" panose="00000500000000000000" pitchFamily="2" charset="0"/>
              </a:rPr>
              <a:t>Økt forståelse og kunnskap </a:t>
            </a:r>
            <a:r>
              <a:rPr lang="nb-NO" sz="1700" dirty="0">
                <a:latin typeface="Barlow" panose="00000500000000000000" pitchFamily="2" charset="0"/>
              </a:rPr>
              <a:t>om legemiddelindustrien, og kostnadene ved innovasjon, blant beslutningstakere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76A56206-80DB-B0F1-1DC4-08F75943BF8D}"/>
              </a:ext>
            </a:extLst>
          </p:cNvPr>
          <p:cNvSpPr txBox="1"/>
          <p:nvPr/>
        </p:nvSpPr>
        <p:spPr>
          <a:xfrm>
            <a:off x="608638" y="5133019"/>
            <a:ext cx="598506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dirty="0">
                <a:latin typeface="Barlow" panose="00000500000000000000" pitchFamily="2" charset="0"/>
              </a:rPr>
              <a:t>LMI er anerkjent som en </a:t>
            </a:r>
            <a:r>
              <a:rPr lang="nb-NO" sz="1700" b="1" dirty="0">
                <a:latin typeface="Barlow" panose="00000500000000000000" pitchFamily="2" charset="0"/>
              </a:rPr>
              <a:t>troverdig og ansvarlig aktør 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E132E8D9-F04E-9999-6DFB-1297BC669680}"/>
              </a:ext>
            </a:extLst>
          </p:cNvPr>
          <p:cNvSpPr txBox="1"/>
          <p:nvPr/>
        </p:nvSpPr>
        <p:spPr>
          <a:xfrm>
            <a:off x="608638" y="5637116"/>
            <a:ext cx="88131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dirty="0">
                <a:latin typeface="Barlow" panose="00000500000000000000" pitchFamily="2" charset="0"/>
              </a:rPr>
              <a:t>Legemiddelindustriens betydning for nasjonal </a:t>
            </a:r>
            <a:r>
              <a:rPr lang="nb-NO" sz="1700" b="1" dirty="0">
                <a:latin typeface="Barlow" panose="00000500000000000000" pitchFamily="2" charset="0"/>
              </a:rPr>
              <a:t>beredskap</a:t>
            </a:r>
            <a:r>
              <a:rPr lang="nb-NO" sz="1700" dirty="0">
                <a:latin typeface="Barlow" panose="00000500000000000000" pitchFamily="2" charset="0"/>
              </a:rPr>
              <a:t> er klart definert og forankret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2F194BC5-C50C-420E-4E6E-FB2AB44D46D4}"/>
              </a:ext>
            </a:extLst>
          </p:cNvPr>
          <p:cNvSpPr txBox="1"/>
          <p:nvPr/>
        </p:nvSpPr>
        <p:spPr>
          <a:xfrm>
            <a:off x="608638" y="6146677"/>
            <a:ext cx="91132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dirty="0">
                <a:latin typeface="Barlow" panose="00000500000000000000" pitchFamily="2" charset="0"/>
              </a:rPr>
              <a:t>LMI utnytter </a:t>
            </a:r>
            <a:r>
              <a:rPr lang="nb-NO" sz="1700" b="1" dirty="0">
                <a:latin typeface="Barlow" panose="00000500000000000000" pitchFamily="2" charset="0"/>
              </a:rPr>
              <a:t>internasjonale og nasjonale nettverk </a:t>
            </a:r>
            <a:r>
              <a:rPr lang="nb-NO" sz="1700" dirty="0">
                <a:latin typeface="Barlow" panose="00000500000000000000" pitchFamily="2" charset="0"/>
              </a:rPr>
              <a:t>for å styrke næringens posisjon i Norge</a:t>
            </a:r>
          </a:p>
        </p:txBody>
      </p:sp>
    </p:spTree>
    <p:extLst>
      <p:ext uri="{BB962C8B-B14F-4D97-AF65-F5344CB8AC3E}">
        <p14:creationId xmlns:p14="http://schemas.microsoft.com/office/powerpoint/2010/main" val="209368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F928C-A90A-2060-6E4B-6EF8D0044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DCA4F265-C6BE-8D30-4DE5-BBEFA138249F}"/>
              </a:ext>
            </a:extLst>
          </p:cNvPr>
          <p:cNvSpPr/>
          <p:nvPr/>
        </p:nvSpPr>
        <p:spPr>
          <a:xfrm>
            <a:off x="0" y="1775011"/>
            <a:ext cx="12192000" cy="869469"/>
          </a:xfrm>
          <a:prstGeom prst="rect">
            <a:avLst/>
          </a:prstGeom>
          <a:solidFill>
            <a:srgbClr val="F6E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17D85DA4-415E-59DF-1FD7-9518084A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45" y="177377"/>
            <a:ext cx="10515600" cy="748245"/>
          </a:xfrm>
        </p:spPr>
        <p:txBody>
          <a:bodyPr>
            <a:normAutofit/>
          </a:bodyPr>
          <a:lstStyle/>
          <a:p>
            <a:r>
              <a:rPr lang="nb-NO" sz="3200" dirty="0">
                <a:latin typeface="Canela Light" pitchFamily="50" charset="0"/>
              </a:rPr>
              <a:t>Mål for strategisk innsatsområde 2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2CBA76E-3257-8F53-9EB0-72D72C12345F}"/>
              </a:ext>
            </a:extLst>
          </p:cNvPr>
          <p:cNvSpPr txBox="1"/>
          <p:nvPr/>
        </p:nvSpPr>
        <p:spPr>
          <a:xfrm>
            <a:off x="3657645" y="831146"/>
            <a:ext cx="7238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Barlow" panose="00000500000000000000" pitchFamily="2" charset="0"/>
              </a:rPr>
              <a:t>Tilgang til innovative legemidler for forebygging og behandling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AB62323-6697-4FCC-5FBD-38FAE4C39FD4}"/>
              </a:ext>
            </a:extLst>
          </p:cNvPr>
          <p:cNvSpPr/>
          <p:nvPr/>
        </p:nvSpPr>
        <p:spPr>
          <a:xfrm>
            <a:off x="0" y="1775011"/>
            <a:ext cx="12191999" cy="1121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080980B-A0CE-C0D4-BFCC-DE54478A74B2}"/>
              </a:ext>
            </a:extLst>
          </p:cNvPr>
          <p:cNvSpPr txBox="1"/>
          <p:nvPr/>
        </p:nvSpPr>
        <p:spPr>
          <a:xfrm>
            <a:off x="1404898" y="1690488"/>
            <a:ext cx="9382205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2100" dirty="0">
                <a:latin typeface="Barlow Medium" panose="00000600000000000000" pitchFamily="2" charset="0"/>
              </a:rPr>
              <a:t>HOVEDMÅL</a:t>
            </a:r>
          </a:p>
          <a:p>
            <a:pPr algn="ctr"/>
            <a:r>
              <a:rPr lang="nb-NO" dirty="0">
                <a:latin typeface="Barlow" panose="00000500000000000000" pitchFamily="2" charset="0"/>
              </a:rPr>
              <a:t>Sikre samfunnsverdi gjennom rask tilgang og økt betalingsvilje for legemidler.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93483D5B-A8A4-F2BA-3611-FB2626C12753}"/>
              </a:ext>
            </a:extLst>
          </p:cNvPr>
          <p:cNvSpPr/>
          <p:nvPr/>
        </p:nvSpPr>
        <p:spPr>
          <a:xfrm>
            <a:off x="390605" y="3669707"/>
            <a:ext cx="11410790" cy="504000"/>
          </a:xfrm>
          <a:prstGeom prst="rect">
            <a:avLst/>
          </a:prstGeom>
          <a:solidFill>
            <a:srgbClr val="C9DC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A04193D7-4900-AF4A-C13E-2F1FD525E73F}"/>
              </a:ext>
            </a:extLst>
          </p:cNvPr>
          <p:cNvSpPr/>
          <p:nvPr/>
        </p:nvSpPr>
        <p:spPr>
          <a:xfrm>
            <a:off x="390605" y="3160061"/>
            <a:ext cx="11410790" cy="504000"/>
          </a:xfrm>
          <a:prstGeom prst="rect">
            <a:avLst/>
          </a:prstGeom>
          <a:solidFill>
            <a:srgbClr val="E4ED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45568678-D9ED-1A94-9B69-14BAA0F621E9}"/>
              </a:ext>
            </a:extLst>
          </p:cNvPr>
          <p:cNvSpPr/>
          <p:nvPr/>
        </p:nvSpPr>
        <p:spPr>
          <a:xfrm>
            <a:off x="390605" y="4164805"/>
            <a:ext cx="11410790" cy="504000"/>
          </a:xfrm>
          <a:prstGeom prst="rect">
            <a:avLst/>
          </a:prstGeom>
          <a:solidFill>
            <a:srgbClr val="78A7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A9CBAF9-A4B1-F724-7A43-1F75DF0047DF}"/>
              </a:ext>
            </a:extLst>
          </p:cNvPr>
          <p:cNvSpPr/>
          <p:nvPr/>
        </p:nvSpPr>
        <p:spPr>
          <a:xfrm>
            <a:off x="398290" y="2743201"/>
            <a:ext cx="11403106" cy="4149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B1D570B5-F3B6-CAC1-A4A1-CFB39E26572E}"/>
              </a:ext>
            </a:extLst>
          </p:cNvPr>
          <p:cNvSpPr txBox="1"/>
          <p:nvPr/>
        </p:nvSpPr>
        <p:spPr>
          <a:xfrm>
            <a:off x="504587" y="2742641"/>
            <a:ext cx="8618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100" b="1" dirty="0">
                <a:latin typeface="Barlow" panose="00000500000000000000" pitchFamily="2" charset="0"/>
              </a:rPr>
              <a:t>MÅL</a:t>
            </a:r>
            <a:endParaRPr lang="nb-NO" sz="1900" b="1" dirty="0">
              <a:latin typeface="Barlow" panose="00000500000000000000" pitchFamily="2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FF07226A-9854-EB41-6348-2A69F3594647}"/>
              </a:ext>
            </a:extLst>
          </p:cNvPr>
          <p:cNvSpPr txBox="1"/>
          <p:nvPr/>
        </p:nvSpPr>
        <p:spPr>
          <a:xfrm>
            <a:off x="504587" y="3249478"/>
            <a:ext cx="1128016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dirty="0">
                <a:latin typeface="Barlow" panose="00000500000000000000" pitchFamily="2" charset="0"/>
              </a:rPr>
              <a:t>Rask tilgang til innovative legemidler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AEE89208-6348-4AF1-2298-9793E4C76E34}"/>
              </a:ext>
            </a:extLst>
          </p:cNvPr>
          <p:cNvSpPr/>
          <p:nvPr/>
        </p:nvSpPr>
        <p:spPr>
          <a:xfrm>
            <a:off x="390605" y="5176273"/>
            <a:ext cx="11410790" cy="504000"/>
          </a:xfrm>
          <a:prstGeom prst="rect">
            <a:avLst/>
          </a:prstGeom>
          <a:solidFill>
            <a:srgbClr val="C9DC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CB3C0BAB-74F9-ABF5-AE21-B2B534BACB01}"/>
              </a:ext>
            </a:extLst>
          </p:cNvPr>
          <p:cNvSpPr/>
          <p:nvPr/>
        </p:nvSpPr>
        <p:spPr>
          <a:xfrm>
            <a:off x="390605" y="4670539"/>
            <a:ext cx="11410790" cy="504000"/>
          </a:xfrm>
          <a:prstGeom prst="rect">
            <a:avLst/>
          </a:prstGeom>
          <a:solidFill>
            <a:srgbClr val="E4ED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3232C20C-1902-2DD4-16B9-8173494D58CF}"/>
              </a:ext>
            </a:extLst>
          </p:cNvPr>
          <p:cNvSpPr/>
          <p:nvPr/>
        </p:nvSpPr>
        <p:spPr>
          <a:xfrm>
            <a:off x="390605" y="5682005"/>
            <a:ext cx="11410790" cy="504000"/>
          </a:xfrm>
          <a:prstGeom prst="rect">
            <a:avLst/>
          </a:prstGeom>
          <a:solidFill>
            <a:srgbClr val="78A7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9CC6909B-0BBE-DA45-8AA6-BB77C4CAD906}"/>
              </a:ext>
            </a:extLst>
          </p:cNvPr>
          <p:cNvSpPr txBox="1"/>
          <p:nvPr/>
        </p:nvSpPr>
        <p:spPr>
          <a:xfrm>
            <a:off x="507466" y="3741310"/>
            <a:ext cx="11169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dirty="0">
                <a:latin typeface="Barlow" panose="00000500000000000000" pitchFamily="2" charset="0"/>
              </a:rPr>
              <a:t>Dokumentert økt betalingsvillighet for å sikre at Norge betaler sin rettferdige andel av innovasjonen 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1B55FFE2-6E6D-DCC9-1CDF-60323C3CD2F1}"/>
              </a:ext>
            </a:extLst>
          </p:cNvPr>
          <p:cNvSpPr txBox="1"/>
          <p:nvPr/>
        </p:nvSpPr>
        <p:spPr>
          <a:xfrm>
            <a:off x="504587" y="4243482"/>
            <a:ext cx="109865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b="1" dirty="0">
                <a:latin typeface="Barlow" panose="00000500000000000000" pitchFamily="2" charset="0"/>
              </a:rPr>
              <a:t>Norske myndigheter </a:t>
            </a:r>
            <a:r>
              <a:rPr lang="nb-NO" sz="1700" dirty="0">
                <a:latin typeface="Barlow" panose="00000500000000000000" pitchFamily="2" charset="0"/>
              </a:rPr>
              <a:t>anerkjenner legemidler som</a:t>
            </a:r>
            <a:r>
              <a:rPr lang="nb-NO" sz="1700" b="1" dirty="0">
                <a:latin typeface="Barlow" panose="00000500000000000000" pitchFamily="2" charset="0"/>
              </a:rPr>
              <a:t> </a:t>
            </a:r>
            <a:r>
              <a:rPr lang="nb-NO" sz="1700" dirty="0">
                <a:latin typeface="Barlow" panose="00000500000000000000" pitchFamily="2" charset="0"/>
              </a:rPr>
              <a:t>en</a:t>
            </a:r>
            <a:r>
              <a:rPr lang="nb-NO" sz="1700" b="1" dirty="0">
                <a:latin typeface="Barlow" panose="00000500000000000000" pitchFamily="2" charset="0"/>
              </a:rPr>
              <a:t> investering </a:t>
            </a:r>
            <a:r>
              <a:rPr lang="nb-NO" sz="1700" dirty="0">
                <a:latin typeface="Barlow" panose="00000500000000000000" pitchFamily="2" charset="0"/>
              </a:rPr>
              <a:t>i en bærekraftig helsetjeneste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2FF0E88-15AD-AF4F-0B77-BED80F60B005}"/>
              </a:ext>
            </a:extLst>
          </p:cNvPr>
          <p:cNvSpPr txBox="1"/>
          <p:nvPr/>
        </p:nvSpPr>
        <p:spPr>
          <a:xfrm>
            <a:off x="507465" y="4736407"/>
            <a:ext cx="1079126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dirty="0">
                <a:latin typeface="Barlow" panose="00000500000000000000" pitchFamily="2" charset="0"/>
              </a:rPr>
              <a:t>Et transparent, dialogdrevet system som gjør Norge til et </a:t>
            </a:r>
            <a:r>
              <a:rPr lang="nb-NO" sz="1700" b="1" dirty="0">
                <a:latin typeface="Barlow" panose="00000500000000000000" pitchFamily="2" charset="0"/>
              </a:rPr>
              <a:t>attraktivt land for lansering </a:t>
            </a:r>
            <a:r>
              <a:rPr lang="nb-NO" sz="1700" dirty="0">
                <a:latin typeface="Barlow" panose="00000500000000000000" pitchFamily="2" charset="0"/>
              </a:rPr>
              <a:t>av nye produkter</a:t>
            </a:r>
            <a:endParaRPr lang="nb-NO" sz="1700" b="1" dirty="0">
              <a:latin typeface="Barlow" panose="00000500000000000000" pitchFamily="2" charset="0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40744E6C-750C-21EF-C675-28B665EDBA8C}"/>
              </a:ext>
            </a:extLst>
          </p:cNvPr>
          <p:cNvSpPr txBox="1"/>
          <p:nvPr/>
        </p:nvSpPr>
        <p:spPr>
          <a:xfrm>
            <a:off x="507466" y="5258236"/>
            <a:ext cx="88131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dirty="0">
                <a:latin typeface="Barlow" panose="00000500000000000000" pitchFamily="2" charset="0"/>
              </a:rPr>
              <a:t>Riktig </a:t>
            </a:r>
            <a:r>
              <a:rPr lang="nb-NO" sz="1700" b="1" dirty="0">
                <a:latin typeface="Barlow" panose="00000500000000000000" pitchFamily="2" charset="0"/>
              </a:rPr>
              <a:t>implementering</a:t>
            </a:r>
            <a:r>
              <a:rPr lang="nb-NO" sz="1700" dirty="0">
                <a:latin typeface="Barlow" panose="00000500000000000000" pitchFamily="2" charset="0"/>
              </a:rPr>
              <a:t> av internasjonalt rammeverk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1916BECD-61CB-F01D-B3F7-AEF977B673D2}"/>
              </a:ext>
            </a:extLst>
          </p:cNvPr>
          <p:cNvSpPr txBox="1"/>
          <p:nvPr/>
        </p:nvSpPr>
        <p:spPr>
          <a:xfrm>
            <a:off x="507466" y="5760113"/>
            <a:ext cx="91132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b="1" dirty="0">
                <a:latin typeface="Barlow" panose="00000500000000000000" pitchFamily="2" charset="0"/>
              </a:rPr>
              <a:t>Reseptfrie legemidler </a:t>
            </a:r>
            <a:r>
              <a:rPr lang="nb-NO" sz="1700" dirty="0">
                <a:latin typeface="Barlow" panose="00000500000000000000" pitchFamily="2" charset="0"/>
              </a:rPr>
              <a:t>er en integrert del av egenomsorgen i Norge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75942FF-3D36-274C-33E6-CDBAEFE71BC4}"/>
              </a:ext>
            </a:extLst>
          </p:cNvPr>
          <p:cNvSpPr/>
          <p:nvPr/>
        </p:nvSpPr>
        <p:spPr>
          <a:xfrm>
            <a:off x="390605" y="6187869"/>
            <a:ext cx="11410790" cy="504000"/>
          </a:xfrm>
          <a:prstGeom prst="rect">
            <a:avLst/>
          </a:prstGeom>
          <a:solidFill>
            <a:srgbClr val="E4ED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01828A3-4E31-B871-FF2A-7D7AEB0BA113}"/>
              </a:ext>
            </a:extLst>
          </p:cNvPr>
          <p:cNvSpPr txBox="1"/>
          <p:nvPr/>
        </p:nvSpPr>
        <p:spPr>
          <a:xfrm>
            <a:off x="507466" y="6265977"/>
            <a:ext cx="91132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dirty="0">
                <a:latin typeface="Barlow" panose="00000500000000000000" pitchFamily="2" charset="0"/>
              </a:rPr>
              <a:t>Et anbudssystem som legger større vekt på </a:t>
            </a:r>
            <a:r>
              <a:rPr lang="nb-NO" sz="1700" b="1" dirty="0">
                <a:latin typeface="Barlow" panose="00000500000000000000" pitchFamily="2" charset="0"/>
              </a:rPr>
              <a:t>kvalitet og effekt</a:t>
            </a:r>
          </a:p>
        </p:txBody>
      </p:sp>
      <p:pic>
        <p:nvPicPr>
          <p:cNvPr id="32" name="Grafikk 31">
            <a:extLst>
              <a:ext uri="{FF2B5EF4-FFF2-40B4-BE49-F238E27FC236}">
                <a16:creationId xmlns:a16="http://schemas.microsoft.com/office/drawing/2014/main" id="{1094A51D-B202-B3D9-E3D2-FBE9AAD3D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1025" y="163802"/>
            <a:ext cx="1162800" cy="1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02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D8324-484E-5BCE-A4A4-033007BF6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25F3BB5-190F-7ABA-E379-7C3264EAF3E3}"/>
              </a:ext>
            </a:extLst>
          </p:cNvPr>
          <p:cNvSpPr/>
          <p:nvPr/>
        </p:nvSpPr>
        <p:spPr>
          <a:xfrm>
            <a:off x="0" y="1775011"/>
            <a:ext cx="12192000" cy="869469"/>
          </a:xfrm>
          <a:prstGeom prst="rect">
            <a:avLst/>
          </a:prstGeom>
          <a:solidFill>
            <a:srgbClr val="F6E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EE981872-2A98-8925-51E2-370995055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085" y="177377"/>
            <a:ext cx="6471087" cy="748245"/>
          </a:xfrm>
        </p:spPr>
        <p:txBody>
          <a:bodyPr>
            <a:normAutofit fontScale="90000"/>
          </a:bodyPr>
          <a:lstStyle/>
          <a:p>
            <a:r>
              <a:rPr lang="nb-NO" sz="3600" dirty="0">
                <a:latin typeface="Canela Light" pitchFamily="50" charset="0"/>
              </a:rPr>
              <a:t>Mål for strategisk innsatsområde 3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EB0EAD4-A668-5A4C-9739-DD2B97FFF3C2}"/>
              </a:ext>
            </a:extLst>
          </p:cNvPr>
          <p:cNvSpPr txBox="1"/>
          <p:nvPr/>
        </p:nvSpPr>
        <p:spPr>
          <a:xfrm>
            <a:off x="3748085" y="831146"/>
            <a:ext cx="6471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Barlow" panose="00000500000000000000" pitchFamily="2" charset="0"/>
              </a:rPr>
              <a:t>Industriutvikling for nasjonal beredskap og verdiskapning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A841B8F-A4FF-8BEA-D8E9-FF0A4E32A1CC}"/>
              </a:ext>
            </a:extLst>
          </p:cNvPr>
          <p:cNvSpPr/>
          <p:nvPr/>
        </p:nvSpPr>
        <p:spPr>
          <a:xfrm>
            <a:off x="0" y="1775011"/>
            <a:ext cx="12191999" cy="1121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F7BEFF4-9212-09D0-5A86-41CBBB84DD94}"/>
              </a:ext>
            </a:extLst>
          </p:cNvPr>
          <p:cNvSpPr txBox="1"/>
          <p:nvPr/>
        </p:nvSpPr>
        <p:spPr>
          <a:xfrm>
            <a:off x="1098497" y="1690488"/>
            <a:ext cx="9995007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2100" dirty="0">
                <a:latin typeface="Barlow Medium" panose="00000600000000000000" pitchFamily="2" charset="0"/>
              </a:rPr>
              <a:t>HOVEDMÅL</a:t>
            </a:r>
          </a:p>
          <a:p>
            <a:pPr algn="ctr"/>
            <a:r>
              <a:rPr lang="nb-NO" sz="1900" dirty="0">
                <a:latin typeface="Barlow" panose="00000500000000000000" pitchFamily="2" charset="0"/>
              </a:rPr>
              <a:t>Gjøre Norge til et konkurransedyktig land for forskning, utvikling og produksjon av legemidler.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7EA16327-E359-F8FE-F950-2597ACA0DC43}"/>
              </a:ext>
            </a:extLst>
          </p:cNvPr>
          <p:cNvSpPr/>
          <p:nvPr/>
        </p:nvSpPr>
        <p:spPr>
          <a:xfrm>
            <a:off x="390605" y="3689803"/>
            <a:ext cx="11410790" cy="504000"/>
          </a:xfrm>
          <a:prstGeom prst="rect">
            <a:avLst/>
          </a:prstGeom>
          <a:solidFill>
            <a:srgbClr val="C9DC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18536399-C2FC-3CAD-36E9-42B1307FCAA9}"/>
              </a:ext>
            </a:extLst>
          </p:cNvPr>
          <p:cNvSpPr/>
          <p:nvPr/>
        </p:nvSpPr>
        <p:spPr>
          <a:xfrm>
            <a:off x="390605" y="3160061"/>
            <a:ext cx="11410790" cy="576000"/>
          </a:xfrm>
          <a:prstGeom prst="rect">
            <a:avLst/>
          </a:prstGeom>
          <a:solidFill>
            <a:srgbClr val="E4ED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476EE77C-77E7-E207-756F-42B098E3C8EF}"/>
              </a:ext>
            </a:extLst>
          </p:cNvPr>
          <p:cNvSpPr/>
          <p:nvPr/>
        </p:nvSpPr>
        <p:spPr>
          <a:xfrm>
            <a:off x="390605" y="4184901"/>
            <a:ext cx="11410790" cy="504000"/>
          </a:xfrm>
          <a:prstGeom prst="rect">
            <a:avLst/>
          </a:prstGeom>
          <a:solidFill>
            <a:srgbClr val="78A7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86B7BF5-F8E2-3CA3-F9F0-7B44DAC2E7A9}"/>
              </a:ext>
            </a:extLst>
          </p:cNvPr>
          <p:cNvSpPr/>
          <p:nvPr/>
        </p:nvSpPr>
        <p:spPr>
          <a:xfrm>
            <a:off x="398290" y="2743201"/>
            <a:ext cx="11403106" cy="4149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14FF4A5F-C157-DE02-574A-6C2D3E0FF70D}"/>
              </a:ext>
            </a:extLst>
          </p:cNvPr>
          <p:cNvSpPr txBox="1"/>
          <p:nvPr/>
        </p:nvSpPr>
        <p:spPr>
          <a:xfrm>
            <a:off x="504587" y="2742641"/>
            <a:ext cx="8618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100" b="1" dirty="0">
                <a:latin typeface="Barlow" panose="00000500000000000000" pitchFamily="2" charset="0"/>
              </a:rPr>
              <a:t>MÅL</a:t>
            </a:r>
            <a:endParaRPr lang="nb-NO" sz="1900" b="1" dirty="0">
              <a:latin typeface="Barlow" panose="00000500000000000000" pitchFamily="2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AAEC220A-B63A-D922-E11C-0EECE2A0125E}"/>
              </a:ext>
            </a:extLst>
          </p:cNvPr>
          <p:cNvSpPr txBox="1"/>
          <p:nvPr/>
        </p:nvSpPr>
        <p:spPr>
          <a:xfrm>
            <a:off x="504587" y="3249478"/>
            <a:ext cx="1128016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dirty="0">
                <a:latin typeface="Barlow" panose="00000500000000000000" pitchFamily="2" charset="0"/>
              </a:rPr>
              <a:t>Konkurransedyktig insentivpakke for selskaper som investerer i Norge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83314D8-6161-2DEF-440E-797BED808010}"/>
              </a:ext>
            </a:extLst>
          </p:cNvPr>
          <p:cNvSpPr/>
          <p:nvPr/>
        </p:nvSpPr>
        <p:spPr>
          <a:xfrm>
            <a:off x="390605" y="4690635"/>
            <a:ext cx="11410790" cy="504000"/>
          </a:xfrm>
          <a:prstGeom prst="rect">
            <a:avLst/>
          </a:prstGeom>
          <a:solidFill>
            <a:srgbClr val="E4ED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987AAB6D-A4E1-271A-F8C1-81CC6B1DA331}"/>
              </a:ext>
            </a:extLst>
          </p:cNvPr>
          <p:cNvSpPr txBox="1"/>
          <p:nvPr/>
        </p:nvSpPr>
        <p:spPr>
          <a:xfrm>
            <a:off x="507466" y="3761406"/>
            <a:ext cx="11169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dirty="0">
                <a:latin typeface="Barlow" panose="00000500000000000000" pitchFamily="2" charset="0"/>
              </a:rPr>
              <a:t>Enkel tilgang til helsedata for LMI-medlemmer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086E2EBA-EB24-65B4-15C7-A5C5AB6EAB8C}"/>
              </a:ext>
            </a:extLst>
          </p:cNvPr>
          <p:cNvSpPr txBox="1"/>
          <p:nvPr/>
        </p:nvSpPr>
        <p:spPr>
          <a:xfrm>
            <a:off x="504587" y="4263578"/>
            <a:ext cx="109865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b="1" dirty="0">
                <a:latin typeface="Barlow" panose="00000500000000000000" pitchFamily="2" charset="0"/>
              </a:rPr>
              <a:t>Betydelig økning i antall industrifinansierte kliniske studier </a:t>
            </a:r>
            <a:endParaRPr lang="nb-NO" sz="1700" dirty="0">
              <a:latin typeface="Barlow" panose="00000500000000000000" pitchFamily="2" charset="0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C2D3B43-D1CE-825E-554E-0F5AD2C7ABA6}"/>
              </a:ext>
            </a:extLst>
          </p:cNvPr>
          <p:cNvSpPr txBox="1"/>
          <p:nvPr/>
        </p:nvSpPr>
        <p:spPr>
          <a:xfrm>
            <a:off x="507465" y="4756503"/>
            <a:ext cx="1079126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700" dirty="0">
                <a:latin typeface="Barlow" panose="00000500000000000000" pitchFamily="2" charset="0"/>
              </a:rPr>
              <a:t>Politisk tilpasning og implementering for en tverrdepartemental nasjonal helseindustristrategi </a:t>
            </a:r>
            <a:endParaRPr lang="nb-NO" sz="1700" b="1" dirty="0">
              <a:latin typeface="Barlow" panose="00000500000000000000" pitchFamily="2" charset="0"/>
            </a:endParaRP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B99BAE66-3E16-7382-7871-516FFFC63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70673" y="163549"/>
            <a:ext cx="1162800" cy="1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64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408329785B0D42A7EA18228896E727" ma:contentTypeVersion="12" ma:contentTypeDescription="Create a new document." ma:contentTypeScope="" ma:versionID="f28cae6f6f346a18a8c0e53b6bd97e46">
  <xsd:schema xmlns:xsd="http://www.w3.org/2001/XMLSchema" xmlns:xs="http://www.w3.org/2001/XMLSchema" xmlns:p="http://schemas.microsoft.com/office/2006/metadata/properties" xmlns:ns2="e6f6af0d-7ce9-415d-b9d1-479bda7dfb51" xmlns:ns3="45e87dc2-3761-428d-98da-d585eef9fe2a" targetNamespace="http://schemas.microsoft.com/office/2006/metadata/properties" ma:root="true" ma:fieldsID="7e35cccf48eadf0db5c0eb02624174c2" ns2:_="" ns3:_="">
    <xsd:import namespace="e6f6af0d-7ce9-415d-b9d1-479bda7dfb51"/>
    <xsd:import namespace="45e87dc2-3761-428d-98da-d585eef9fe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f6af0d-7ce9-415d-b9d1-479bda7dfb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18821db-2d00-461f-a3e7-c3d0797a4e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87dc2-3761-428d-98da-d585eef9fe2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f6af0d-7ce9-415d-b9d1-479bda7dfb5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17FDA2-56A0-4E58-81FD-6C7147C2E0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f6af0d-7ce9-415d-b9d1-479bda7dfb51"/>
    <ds:schemaRef ds:uri="45e87dc2-3761-428d-98da-d585eef9fe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B17CCA-C24B-4AFD-8049-C31A62C3E4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724A95-9B49-4D0F-91B2-04F9CB563012}">
  <ds:schemaRefs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5e87dc2-3761-428d-98da-d585eef9fe2a"/>
    <ds:schemaRef ds:uri="e6f6af0d-7ce9-415d-b9d1-479bda7dfb5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3190</TotalTime>
  <Words>392</Words>
  <Application>Microsoft Office PowerPoint</Application>
  <PresentationFormat>Widescreen</PresentationFormat>
  <Paragraphs>50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5" baseType="lpstr">
      <vt:lpstr>Arial</vt:lpstr>
      <vt:lpstr>Barlow</vt:lpstr>
      <vt:lpstr>Barlow ExtraBold</vt:lpstr>
      <vt:lpstr>Barlow Medium</vt:lpstr>
      <vt:lpstr>Calibri</vt:lpstr>
      <vt:lpstr>Calibri Light</vt:lpstr>
      <vt:lpstr>Canela Bold</vt:lpstr>
      <vt:lpstr>Canela Light</vt:lpstr>
      <vt:lpstr>Office-tema</vt:lpstr>
      <vt:lpstr>PowerPoint-presentasjon</vt:lpstr>
      <vt:lpstr>PowerPoint-presentasjon</vt:lpstr>
      <vt:lpstr>Strategiske innsatsområder mot 2030</vt:lpstr>
      <vt:lpstr>Mål for strategisk innsatsområde 1</vt:lpstr>
      <vt:lpstr>Mål for strategisk innsatsområde 2</vt:lpstr>
      <vt:lpstr>Mål for strategisk innsatsområde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Lisa Bergestad</dc:creator>
  <cp:lastModifiedBy>Espen Snipstad</cp:lastModifiedBy>
  <cp:revision>7</cp:revision>
  <dcterms:created xsi:type="dcterms:W3CDTF">2022-01-20T08:57:45Z</dcterms:created>
  <dcterms:modified xsi:type="dcterms:W3CDTF">2026-01-06T09:51:00Z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0x010100FC408329785B0D42A7EA18228896E727</vt:lpwstr>
  </property>
  <property fmtid="{D5CDD505-2E9C-101B-9397-08002B2CF9AE}" pid="3" name="MediaServiceImageTags">
    <vt:lpwstr/>
  </property>
</Properties>
</file>